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40" r:id="rId2"/>
  </p:sldMasterIdLst>
  <p:notesMasterIdLst>
    <p:notesMasterId r:id="rId41"/>
  </p:notesMasterIdLst>
  <p:handoutMasterIdLst>
    <p:handoutMasterId r:id="rId42"/>
  </p:handoutMasterIdLst>
  <p:sldIdLst>
    <p:sldId id="333" r:id="rId3"/>
    <p:sldId id="379" r:id="rId4"/>
    <p:sldId id="409" r:id="rId5"/>
    <p:sldId id="357" r:id="rId6"/>
    <p:sldId id="358" r:id="rId7"/>
    <p:sldId id="382" r:id="rId8"/>
    <p:sldId id="405" r:id="rId9"/>
    <p:sldId id="404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2" r:id="rId19"/>
    <p:sldId id="411" r:id="rId20"/>
    <p:sldId id="378" r:id="rId21"/>
    <p:sldId id="349" r:id="rId22"/>
    <p:sldId id="380" r:id="rId23"/>
    <p:sldId id="410" r:id="rId24"/>
    <p:sldId id="351" r:id="rId25"/>
    <p:sldId id="352" r:id="rId26"/>
    <p:sldId id="335" r:id="rId27"/>
    <p:sldId id="336" r:id="rId28"/>
    <p:sldId id="376" r:id="rId29"/>
    <p:sldId id="375" r:id="rId30"/>
    <p:sldId id="377" r:id="rId31"/>
    <p:sldId id="353" r:id="rId32"/>
    <p:sldId id="407" r:id="rId33"/>
    <p:sldId id="412" r:id="rId34"/>
    <p:sldId id="408" r:id="rId35"/>
    <p:sldId id="364" r:id="rId36"/>
    <p:sldId id="362" r:id="rId37"/>
    <p:sldId id="366" r:id="rId38"/>
    <p:sldId id="363" r:id="rId39"/>
    <p:sldId id="406" r:id="rId40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8603FDC-E32A-4AB5-989C-0864C3EAD2B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7244" autoAdjust="0"/>
  </p:normalViewPr>
  <p:slideViewPr>
    <p:cSldViewPr snapToGrid="0">
      <p:cViewPr>
        <p:scale>
          <a:sx n="101" d="100"/>
          <a:sy n="101" d="100"/>
        </p:scale>
        <p:origin x="-91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CF9FB8-98C8-44EB-9743-AC958FDDF7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CBC8F7-4B2A-4CCC-AB11-CFC84C2F0A51}">
      <dgm:prSet/>
      <dgm:spPr/>
      <dgm:t>
        <a:bodyPr/>
        <a:lstStyle/>
        <a:p>
          <a:pPr rtl="0"/>
          <a:r>
            <a:rPr lang="en-US" dirty="0" smtClean="0"/>
            <a:t>Sale will be conducted using an internet-based auction system</a:t>
          </a:r>
          <a:endParaRPr lang="en-US" dirty="0"/>
        </a:p>
      </dgm:t>
    </dgm:pt>
    <dgm:pt modelId="{F77552DE-4356-493D-88DD-C3FC161916DA}" type="parTrans" cxnId="{25906A21-94D8-439F-B132-5A59E3492130}">
      <dgm:prSet/>
      <dgm:spPr/>
      <dgm:t>
        <a:bodyPr/>
        <a:lstStyle/>
        <a:p>
          <a:endParaRPr lang="en-US"/>
        </a:p>
      </dgm:t>
    </dgm:pt>
    <dgm:pt modelId="{7B11158A-AE17-42C6-BCF8-C3F736ACD83C}" type="sibTrans" cxnId="{25906A21-94D8-439F-B132-5A59E3492130}">
      <dgm:prSet/>
      <dgm:spPr/>
      <dgm:t>
        <a:bodyPr/>
        <a:lstStyle/>
        <a:p>
          <a:endParaRPr lang="en-US"/>
        </a:p>
      </dgm:t>
    </dgm:pt>
    <dgm:pt modelId="{BB283F0C-3978-4190-ABBC-B4F6CF8B907B}">
      <dgm:prSet/>
      <dgm:spPr/>
      <dgm:t>
        <a:bodyPr/>
        <a:lstStyle/>
        <a:p>
          <a:pPr rtl="0"/>
          <a:r>
            <a:rPr lang="en-US" dirty="0" smtClean="0"/>
            <a:t>The auction is an ascending clock auction</a:t>
          </a:r>
          <a:endParaRPr lang="en-US" dirty="0"/>
        </a:p>
      </dgm:t>
    </dgm:pt>
    <dgm:pt modelId="{F8F9972D-0F63-4639-AEBB-0CF6CE42C8F0}" type="parTrans" cxnId="{06D84B63-0DA2-440D-AC17-B75A814F90C5}">
      <dgm:prSet/>
      <dgm:spPr/>
      <dgm:t>
        <a:bodyPr/>
        <a:lstStyle/>
        <a:p>
          <a:endParaRPr lang="en-US"/>
        </a:p>
      </dgm:t>
    </dgm:pt>
    <dgm:pt modelId="{E5E663F9-8728-4A10-9FC6-0308269A7749}" type="sibTrans" cxnId="{06D84B63-0DA2-440D-AC17-B75A814F90C5}">
      <dgm:prSet/>
      <dgm:spPr/>
      <dgm:t>
        <a:bodyPr/>
        <a:lstStyle/>
        <a:p>
          <a:endParaRPr lang="en-US"/>
        </a:p>
      </dgm:t>
    </dgm:pt>
    <dgm:pt modelId="{9CC5A491-E2A0-4EC1-B37D-A1B7AEE3985F}">
      <dgm:prSet/>
      <dgm:spPr/>
      <dgm:t>
        <a:bodyPr/>
        <a:lstStyle/>
        <a:p>
          <a:pPr rtl="0"/>
          <a:r>
            <a:rPr lang="en-US" smtClean="0"/>
            <a:t>Will be conducted over a series of rounds with escalating prices based on demand in each round</a:t>
          </a:r>
          <a:endParaRPr lang="en-US"/>
        </a:p>
      </dgm:t>
    </dgm:pt>
    <dgm:pt modelId="{1CEEB8E7-5069-4DE7-A96A-286A0481C103}" type="parTrans" cxnId="{ABE7671A-0C14-4FC5-A465-5FBF7DE973FB}">
      <dgm:prSet/>
      <dgm:spPr/>
      <dgm:t>
        <a:bodyPr/>
        <a:lstStyle/>
        <a:p>
          <a:endParaRPr lang="en-US"/>
        </a:p>
      </dgm:t>
    </dgm:pt>
    <dgm:pt modelId="{BC6697DF-3714-4E64-8C92-E0B2E08E9E14}" type="sibTrans" cxnId="{ABE7671A-0C14-4FC5-A465-5FBF7DE973FB}">
      <dgm:prSet/>
      <dgm:spPr/>
      <dgm:t>
        <a:bodyPr/>
        <a:lstStyle/>
        <a:p>
          <a:endParaRPr lang="en-US"/>
        </a:p>
      </dgm:t>
    </dgm:pt>
    <dgm:pt modelId="{7FBF3017-5CCE-4646-BA68-806634B38C3D}">
      <dgm:prSet/>
      <dgm:spPr/>
      <dgm:t>
        <a:bodyPr/>
        <a:lstStyle/>
        <a:p>
          <a:pPr rtl="0"/>
          <a:r>
            <a:rPr lang="en-US" smtClean="0"/>
            <a:t>Allows for price discovery</a:t>
          </a:r>
          <a:endParaRPr lang="en-US"/>
        </a:p>
      </dgm:t>
    </dgm:pt>
    <dgm:pt modelId="{8B12959D-13E3-4214-A665-BED3FDFE246C}" type="parTrans" cxnId="{E1C07271-EEB5-40E8-B28F-2C58004F37C0}">
      <dgm:prSet/>
      <dgm:spPr/>
      <dgm:t>
        <a:bodyPr/>
        <a:lstStyle/>
        <a:p>
          <a:endParaRPr lang="en-US"/>
        </a:p>
      </dgm:t>
    </dgm:pt>
    <dgm:pt modelId="{056DD59E-8F34-42F6-9564-834F29153075}" type="sibTrans" cxnId="{E1C07271-EEB5-40E8-B28F-2C58004F37C0}">
      <dgm:prSet/>
      <dgm:spPr/>
      <dgm:t>
        <a:bodyPr/>
        <a:lstStyle/>
        <a:p>
          <a:endParaRPr lang="en-US"/>
        </a:p>
      </dgm:t>
    </dgm:pt>
    <dgm:pt modelId="{D9031BF6-27AD-44FD-ACAA-40F5CE7C3070}">
      <dgm:prSet/>
      <dgm:spPr/>
      <dgm:t>
        <a:bodyPr/>
        <a:lstStyle/>
        <a:p>
          <a:pPr rtl="0"/>
          <a:r>
            <a:rPr lang="en-US" smtClean="0"/>
            <a:t>Discourages harmful bidding practices</a:t>
          </a:r>
          <a:endParaRPr lang="en-US"/>
        </a:p>
      </dgm:t>
    </dgm:pt>
    <dgm:pt modelId="{17A18758-0C43-4C2D-B9EF-13C7310270EA}" type="parTrans" cxnId="{336DC64B-CC09-457F-A089-83BD57E900B1}">
      <dgm:prSet/>
      <dgm:spPr/>
      <dgm:t>
        <a:bodyPr/>
        <a:lstStyle/>
        <a:p>
          <a:endParaRPr lang="en-US"/>
        </a:p>
      </dgm:t>
    </dgm:pt>
    <dgm:pt modelId="{EA04D78F-5922-428D-B5C0-4D60C636EE64}" type="sibTrans" cxnId="{336DC64B-CC09-457F-A089-83BD57E900B1}">
      <dgm:prSet/>
      <dgm:spPr/>
      <dgm:t>
        <a:bodyPr/>
        <a:lstStyle/>
        <a:p>
          <a:endParaRPr lang="en-US"/>
        </a:p>
      </dgm:t>
    </dgm:pt>
    <dgm:pt modelId="{2A54B3D9-8F89-45DE-B0AD-55C28C2D201A}">
      <dgm:prSet/>
      <dgm:spPr/>
      <dgm:t>
        <a:bodyPr/>
        <a:lstStyle/>
        <a:p>
          <a:pPr rtl="0"/>
          <a:r>
            <a:rPr lang="en-US" dirty="0" smtClean="0"/>
            <a:t>Bidding for wind energy area will be on a cash bonus basis</a:t>
          </a:r>
          <a:endParaRPr lang="en-US" dirty="0"/>
        </a:p>
      </dgm:t>
    </dgm:pt>
    <dgm:pt modelId="{833392B8-352E-4368-9AB0-8C0ABB56B6AA}" type="sibTrans" cxnId="{9BF579B7-8E4D-4C75-8CC1-72A7A0D69643}">
      <dgm:prSet/>
      <dgm:spPr/>
      <dgm:t>
        <a:bodyPr/>
        <a:lstStyle/>
        <a:p>
          <a:endParaRPr lang="en-US"/>
        </a:p>
      </dgm:t>
    </dgm:pt>
    <dgm:pt modelId="{CF38507F-B91D-49B0-9781-4BF0A9A8B722}" type="parTrans" cxnId="{9BF579B7-8E4D-4C75-8CC1-72A7A0D69643}">
      <dgm:prSet/>
      <dgm:spPr/>
      <dgm:t>
        <a:bodyPr/>
        <a:lstStyle/>
        <a:p>
          <a:endParaRPr lang="en-US"/>
        </a:p>
      </dgm:t>
    </dgm:pt>
    <dgm:pt modelId="{8D23B65D-4B5B-4677-895F-B7D95FF9735D}" type="pres">
      <dgm:prSet presAssocID="{76CF9FB8-98C8-44EB-9743-AC958FDDF7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9D5B2A-8336-4A34-BEEB-07CFC029E62A}" type="pres">
      <dgm:prSet presAssocID="{D2CBC8F7-4B2A-4CCC-AB11-CFC84C2F0A51}" presName="parentText" presStyleLbl="node1" presStyleIdx="0" presStyleCnt="3" custLinFactY="-1288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B7C8A4-7DCE-4535-9D49-474F88C519BD}" type="pres">
      <dgm:prSet presAssocID="{7B11158A-AE17-42C6-BCF8-C3F736ACD83C}" presName="spacer" presStyleCnt="0"/>
      <dgm:spPr/>
    </dgm:pt>
    <dgm:pt modelId="{7C3FD8A2-F9F9-4C88-AB81-1F9B5B118202}" type="pres">
      <dgm:prSet presAssocID="{2A54B3D9-8F89-45DE-B0AD-55C28C2D201A}" presName="parentText" presStyleLbl="node1" presStyleIdx="1" presStyleCnt="3" custLinFactNeighborY="-8318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6B996F-3E60-4215-AB98-E84A0EC7A8A3}" type="pres">
      <dgm:prSet presAssocID="{833392B8-352E-4368-9AB0-8C0ABB56B6AA}" presName="spacer" presStyleCnt="0"/>
      <dgm:spPr/>
    </dgm:pt>
    <dgm:pt modelId="{DD5C99AA-6053-4E6E-84F0-455169C0C42F}" type="pres">
      <dgm:prSet presAssocID="{BB283F0C-3978-4190-ABBC-B4F6CF8B907B}" presName="parentText" presStyleLbl="node1" presStyleIdx="2" presStyleCnt="3" custLinFactNeighborY="-40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A385C3-4188-4186-92C7-EA1DB0384262}" type="pres">
      <dgm:prSet presAssocID="{BB283F0C-3978-4190-ABBC-B4F6CF8B907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B51E7A-692D-4922-A6DE-BF7676E6538F}" type="presOf" srcId="{D2CBC8F7-4B2A-4CCC-AB11-CFC84C2F0A51}" destId="{FA9D5B2A-8336-4A34-BEEB-07CFC029E62A}" srcOrd="0" destOrd="0" presId="urn:microsoft.com/office/officeart/2005/8/layout/vList2"/>
    <dgm:cxn modelId="{387C3DFB-4326-4C4E-A51D-8DD599B5DA7D}" type="presOf" srcId="{BB283F0C-3978-4190-ABBC-B4F6CF8B907B}" destId="{DD5C99AA-6053-4E6E-84F0-455169C0C42F}" srcOrd="0" destOrd="0" presId="urn:microsoft.com/office/officeart/2005/8/layout/vList2"/>
    <dgm:cxn modelId="{336DC64B-CC09-457F-A089-83BD57E900B1}" srcId="{BB283F0C-3978-4190-ABBC-B4F6CF8B907B}" destId="{D9031BF6-27AD-44FD-ACAA-40F5CE7C3070}" srcOrd="2" destOrd="0" parTransId="{17A18758-0C43-4C2D-B9EF-13C7310270EA}" sibTransId="{EA04D78F-5922-428D-B5C0-4D60C636EE64}"/>
    <dgm:cxn modelId="{793863B3-0E0D-417D-B8F6-8A22378F9102}" type="presOf" srcId="{7FBF3017-5CCE-4646-BA68-806634B38C3D}" destId="{EEA385C3-4188-4186-92C7-EA1DB0384262}" srcOrd="0" destOrd="1" presId="urn:microsoft.com/office/officeart/2005/8/layout/vList2"/>
    <dgm:cxn modelId="{E1C07271-EEB5-40E8-B28F-2C58004F37C0}" srcId="{BB283F0C-3978-4190-ABBC-B4F6CF8B907B}" destId="{7FBF3017-5CCE-4646-BA68-806634B38C3D}" srcOrd="1" destOrd="0" parTransId="{8B12959D-13E3-4214-A665-BED3FDFE246C}" sibTransId="{056DD59E-8F34-42F6-9564-834F29153075}"/>
    <dgm:cxn modelId="{25906A21-94D8-439F-B132-5A59E3492130}" srcId="{76CF9FB8-98C8-44EB-9743-AC958FDDF796}" destId="{D2CBC8F7-4B2A-4CCC-AB11-CFC84C2F0A51}" srcOrd="0" destOrd="0" parTransId="{F77552DE-4356-493D-88DD-C3FC161916DA}" sibTransId="{7B11158A-AE17-42C6-BCF8-C3F736ACD83C}"/>
    <dgm:cxn modelId="{44E9227F-477F-4A60-8011-ED6CE74FADDB}" type="presOf" srcId="{76CF9FB8-98C8-44EB-9743-AC958FDDF796}" destId="{8D23B65D-4B5B-4677-895F-B7D95FF9735D}" srcOrd="0" destOrd="0" presId="urn:microsoft.com/office/officeart/2005/8/layout/vList2"/>
    <dgm:cxn modelId="{ABE7671A-0C14-4FC5-A465-5FBF7DE973FB}" srcId="{BB283F0C-3978-4190-ABBC-B4F6CF8B907B}" destId="{9CC5A491-E2A0-4EC1-B37D-A1B7AEE3985F}" srcOrd="0" destOrd="0" parTransId="{1CEEB8E7-5069-4DE7-A96A-286A0481C103}" sibTransId="{BC6697DF-3714-4E64-8C92-E0B2E08E9E14}"/>
    <dgm:cxn modelId="{9BF579B7-8E4D-4C75-8CC1-72A7A0D69643}" srcId="{76CF9FB8-98C8-44EB-9743-AC958FDDF796}" destId="{2A54B3D9-8F89-45DE-B0AD-55C28C2D201A}" srcOrd="1" destOrd="0" parTransId="{CF38507F-B91D-49B0-9781-4BF0A9A8B722}" sibTransId="{833392B8-352E-4368-9AB0-8C0ABB56B6AA}"/>
    <dgm:cxn modelId="{152F5FF3-FBC1-4AA8-84F1-06182B40361A}" type="presOf" srcId="{D9031BF6-27AD-44FD-ACAA-40F5CE7C3070}" destId="{EEA385C3-4188-4186-92C7-EA1DB0384262}" srcOrd="0" destOrd="2" presId="urn:microsoft.com/office/officeart/2005/8/layout/vList2"/>
    <dgm:cxn modelId="{06D84B63-0DA2-440D-AC17-B75A814F90C5}" srcId="{76CF9FB8-98C8-44EB-9743-AC958FDDF796}" destId="{BB283F0C-3978-4190-ABBC-B4F6CF8B907B}" srcOrd="2" destOrd="0" parTransId="{F8F9972D-0F63-4639-AEBB-0CF6CE42C8F0}" sibTransId="{E5E663F9-8728-4A10-9FC6-0308269A7749}"/>
    <dgm:cxn modelId="{59EAC2C7-9DC9-4332-B1F8-39E1D301B3DF}" type="presOf" srcId="{9CC5A491-E2A0-4EC1-B37D-A1B7AEE3985F}" destId="{EEA385C3-4188-4186-92C7-EA1DB0384262}" srcOrd="0" destOrd="0" presId="urn:microsoft.com/office/officeart/2005/8/layout/vList2"/>
    <dgm:cxn modelId="{1F0042CA-4094-4182-A957-FF65D5EF08C5}" type="presOf" srcId="{2A54B3D9-8F89-45DE-B0AD-55C28C2D201A}" destId="{7C3FD8A2-F9F9-4C88-AB81-1F9B5B118202}" srcOrd="0" destOrd="0" presId="urn:microsoft.com/office/officeart/2005/8/layout/vList2"/>
    <dgm:cxn modelId="{D8498A3C-C7A9-441C-89FC-84C8F07392B7}" type="presParOf" srcId="{8D23B65D-4B5B-4677-895F-B7D95FF9735D}" destId="{FA9D5B2A-8336-4A34-BEEB-07CFC029E62A}" srcOrd="0" destOrd="0" presId="urn:microsoft.com/office/officeart/2005/8/layout/vList2"/>
    <dgm:cxn modelId="{044BFA52-1BAA-4EAA-B10B-A29581EC6C93}" type="presParOf" srcId="{8D23B65D-4B5B-4677-895F-B7D95FF9735D}" destId="{B2B7C8A4-7DCE-4535-9D49-474F88C519BD}" srcOrd="1" destOrd="0" presId="urn:microsoft.com/office/officeart/2005/8/layout/vList2"/>
    <dgm:cxn modelId="{D1322D2C-AD40-4A72-BE18-DB275200949D}" type="presParOf" srcId="{8D23B65D-4B5B-4677-895F-B7D95FF9735D}" destId="{7C3FD8A2-F9F9-4C88-AB81-1F9B5B118202}" srcOrd="2" destOrd="0" presId="urn:microsoft.com/office/officeart/2005/8/layout/vList2"/>
    <dgm:cxn modelId="{7FE907B0-E8B3-42C3-8F97-B63B21787A5A}" type="presParOf" srcId="{8D23B65D-4B5B-4677-895F-B7D95FF9735D}" destId="{9B6B996F-3E60-4215-AB98-E84A0EC7A8A3}" srcOrd="3" destOrd="0" presId="urn:microsoft.com/office/officeart/2005/8/layout/vList2"/>
    <dgm:cxn modelId="{87044EA0-2C71-47C1-B020-888A8036FB84}" type="presParOf" srcId="{8D23B65D-4B5B-4677-895F-B7D95FF9735D}" destId="{DD5C99AA-6053-4E6E-84F0-455169C0C42F}" srcOrd="4" destOrd="0" presId="urn:microsoft.com/office/officeart/2005/8/layout/vList2"/>
    <dgm:cxn modelId="{B97DAE8D-212F-4CD9-8D83-499753E283F9}" type="presParOf" srcId="{8D23B65D-4B5B-4677-895F-B7D95FF9735D}" destId="{EEA385C3-4188-4186-92C7-EA1DB0384262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6B06EF-E87B-4B33-B379-BB79749928A4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20376C-DFB3-4D64-B6D6-54B18055BAD3}">
      <dgm:prSet/>
      <dgm:spPr/>
      <dgm:t>
        <a:bodyPr/>
        <a:lstStyle/>
        <a:p>
          <a:pPr algn="ctr" rtl="0"/>
          <a:r>
            <a:rPr lang="en-US" dirty="0" smtClean="0"/>
            <a:t>BOEM requires a bid deposit to participate in the auction</a:t>
          </a:r>
        </a:p>
      </dgm:t>
    </dgm:pt>
    <dgm:pt modelId="{100762F3-2C2F-4FE6-BCF6-795E186C5B57}" type="parTrans" cxnId="{0606A302-7428-4393-983A-B91E4AFF699E}">
      <dgm:prSet/>
      <dgm:spPr/>
      <dgm:t>
        <a:bodyPr/>
        <a:lstStyle/>
        <a:p>
          <a:endParaRPr lang="en-US"/>
        </a:p>
      </dgm:t>
    </dgm:pt>
    <dgm:pt modelId="{4E1E9225-0CC3-4EC7-ADA4-43977CCE2FB8}" type="sibTrans" cxnId="{0606A302-7428-4393-983A-B91E4AFF699E}">
      <dgm:prSet/>
      <dgm:spPr/>
      <dgm:t>
        <a:bodyPr/>
        <a:lstStyle/>
        <a:p>
          <a:endParaRPr lang="en-US"/>
        </a:p>
      </dgm:t>
    </dgm:pt>
    <dgm:pt modelId="{5FABC863-6E16-4654-9627-6FC6D0CEF706}">
      <dgm:prSet/>
      <dgm:spPr/>
      <dgm:t>
        <a:bodyPr/>
        <a:lstStyle/>
        <a:p>
          <a:pPr algn="l" rtl="0"/>
          <a:r>
            <a:rPr lang="en-US" dirty="0" smtClean="0"/>
            <a:t>The proposed minimum bid is $2/acre</a:t>
          </a:r>
          <a:endParaRPr lang="en-US" dirty="0"/>
        </a:p>
      </dgm:t>
    </dgm:pt>
    <dgm:pt modelId="{552FB37C-F87B-421F-9175-05BA91DA1F09}" type="sibTrans" cxnId="{D71AB7A3-F048-47C0-93F2-9A54905F8492}">
      <dgm:prSet/>
      <dgm:spPr/>
      <dgm:t>
        <a:bodyPr/>
        <a:lstStyle/>
        <a:p>
          <a:endParaRPr lang="en-US"/>
        </a:p>
      </dgm:t>
    </dgm:pt>
    <dgm:pt modelId="{A4B7A139-BABF-48C4-9A28-B48F6574922B}" type="parTrans" cxnId="{D71AB7A3-F048-47C0-93F2-9A54905F8492}">
      <dgm:prSet/>
      <dgm:spPr/>
      <dgm:t>
        <a:bodyPr/>
        <a:lstStyle/>
        <a:p>
          <a:endParaRPr lang="en-US"/>
        </a:p>
      </dgm:t>
    </dgm:pt>
    <dgm:pt modelId="{4E68C64A-818F-4DEF-907B-CDFE8B5EB820}" type="pres">
      <dgm:prSet presAssocID="{1C6B06EF-E87B-4B33-B379-BB79749928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5F5966-0744-45BA-A95F-B9882FFA03FF}" type="pres">
      <dgm:prSet presAssocID="{5420376C-DFB3-4D64-B6D6-54B18055BAD3}" presName="parentText" presStyleLbl="node1" presStyleIdx="0" presStyleCnt="2" custScaleY="19299" custLinFactY="-19809" custLinFactNeighborX="-515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7FE722-44D9-4118-A57A-16B47B426037}" type="pres">
      <dgm:prSet presAssocID="{4E1E9225-0CC3-4EC7-ADA4-43977CCE2FB8}" presName="spacer" presStyleCnt="0"/>
      <dgm:spPr/>
      <dgm:t>
        <a:bodyPr/>
        <a:lstStyle/>
        <a:p>
          <a:endParaRPr lang="en-US"/>
        </a:p>
      </dgm:t>
    </dgm:pt>
    <dgm:pt modelId="{2F72184F-7859-4670-B9DB-CC2CAC37A629}" type="pres">
      <dgm:prSet presAssocID="{5FABC863-6E16-4654-9627-6FC6D0CEF706}" presName="parentText" presStyleLbl="node1" presStyleIdx="1" presStyleCnt="2" custScaleY="22580" custLinFactY="-87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06A302-7428-4393-983A-B91E4AFF699E}" srcId="{1C6B06EF-E87B-4B33-B379-BB79749928A4}" destId="{5420376C-DFB3-4D64-B6D6-54B18055BAD3}" srcOrd="0" destOrd="0" parTransId="{100762F3-2C2F-4FE6-BCF6-795E186C5B57}" sibTransId="{4E1E9225-0CC3-4EC7-ADA4-43977CCE2FB8}"/>
    <dgm:cxn modelId="{D71AB7A3-F048-47C0-93F2-9A54905F8492}" srcId="{1C6B06EF-E87B-4B33-B379-BB79749928A4}" destId="{5FABC863-6E16-4654-9627-6FC6D0CEF706}" srcOrd="1" destOrd="0" parTransId="{A4B7A139-BABF-48C4-9A28-B48F6574922B}" sibTransId="{552FB37C-F87B-421F-9175-05BA91DA1F09}"/>
    <dgm:cxn modelId="{255DFF82-EC9E-403C-B718-96EEB8039C13}" type="presOf" srcId="{5420376C-DFB3-4D64-B6D6-54B18055BAD3}" destId="{345F5966-0744-45BA-A95F-B9882FFA03FF}" srcOrd="0" destOrd="0" presId="urn:microsoft.com/office/officeart/2005/8/layout/vList2"/>
    <dgm:cxn modelId="{16A72565-6095-4B81-A4CD-C9973311BF0D}" type="presOf" srcId="{1C6B06EF-E87B-4B33-B379-BB79749928A4}" destId="{4E68C64A-818F-4DEF-907B-CDFE8B5EB820}" srcOrd="0" destOrd="0" presId="urn:microsoft.com/office/officeart/2005/8/layout/vList2"/>
    <dgm:cxn modelId="{0F874EB7-669A-4FDF-9410-175228DE11FB}" type="presOf" srcId="{5FABC863-6E16-4654-9627-6FC6D0CEF706}" destId="{2F72184F-7859-4670-B9DB-CC2CAC37A629}" srcOrd="0" destOrd="0" presId="urn:microsoft.com/office/officeart/2005/8/layout/vList2"/>
    <dgm:cxn modelId="{E631BAB1-3B3B-42A2-A74F-303BF55C68C2}" type="presParOf" srcId="{4E68C64A-818F-4DEF-907B-CDFE8B5EB820}" destId="{345F5966-0744-45BA-A95F-B9882FFA03FF}" srcOrd="0" destOrd="0" presId="urn:microsoft.com/office/officeart/2005/8/layout/vList2"/>
    <dgm:cxn modelId="{DBFEE9C3-01AB-4472-822F-9846E6CAFCD4}" type="presParOf" srcId="{4E68C64A-818F-4DEF-907B-CDFE8B5EB820}" destId="{277FE722-44D9-4118-A57A-16B47B426037}" srcOrd="1" destOrd="0" presId="urn:microsoft.com/office/officeart/2005/8/layout/vList2"/>
    <dgm:cxn modelId="{4054A56B-B3EF-45F0-8E3F-B5873F110B55}" type="presParOf" srcId="{4E68C64A-818F-4DEF-907B-CDFE8B5EB820}" destId="{2F72184F-7859-4670-B9DB-CC2CAC37A62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C9ABCA-9430-45D5-9B64-DF7E797E62E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138163-3B40-471B-88AE-F882676C1041}">
      <dgm:prSet/>
      <dgm:spPr/>
      <dgm:t>
        <a:bodyPr/>
        <a:lstStyle/>
        <a:p>
          <a:pPr rtl="0"/>
          <a:r>
            <a:rPr lang="en-US" smtClean="0"/>
            <a:t>BOEM publishes the asking price</a:t>
          </a:r>
          <a:endParaRPr lang="en-US"/>
        </a:p>
      </dgm:t>
    </dgm:pt>
    <dgm:pt modelId="{18E8B266-ED02-46F0-AA63-5E076E269049}" type="parTrans" cxnId="{9BB04BA9-8D77-46EC-B0B5-6FD7D1EAAAFC}">
      <dgm:prSet/>
      <dgm:spPr/>
      <dgm:t>
        <a:bodyPr/>
        <a:lstStyle/>
        <a:p>
          <a:endParaRPr lang="en-US"/>
        </a:p>
      </dgm:t>
    </dgm:pt>
    <dgm:pt modelId="{A7536C11-A0EB-4A49-9DCA-03D199B1F276}" type="sibTrans" cxnId="{9BB04BA9-8D77-46EC-B0B5-6FD7D1EAAAFC}">
      <dgm:prSet/>
      <dgm:spPr/>
      <dgm:t>
        <a:bodyPr/>
        <a:lstStyle/>
        <a:p>
          <a:endParaRPr lang="en-US"/>
        </a:p>
      </dgm:t>
    </dgm:pt>
    <dgm:pt modelId="{7FBFD0B0-1AE0-4347-9F6B-2E96C27EC18E}">
      <dgm:prSet/>
      <dgm:spPr/>
      <dgm:t>
        <a:bodyPr/>
        <a:lstStyle/>
        <a:p>
          <a:pPr rtl="0"/>
          <a:r>
            <a:rPr lang="en-US" smtClean="0"/>
            <a:t>Bidders place bids</a:t>
          </a:r>
          <a:endParaRPr lang="en-US"/>
        </a:p>
      </dgm:t>
    </dgm:pt>
    <dgm:pt modelId="{E24DC4B9-3F6F-403C-8D37-A67DEFCA2D30}" type="parTrans" cxnId="{EA24A089-EC62-4954-ADB0-341541144591}">
      <dgm:prSet/>
      <dgm:spPr/>
      <dgm:t>
        <a:bodyPr/>
        <a:lstStyle/>
        <a:p>
          <a:endParaRPr lang="en-US"/>
        </a:p>
      </dgm:t>
    </dgm:pt>
    <dgm:pt modelId="{F5D303D2-E78B-4381-8437-006BEBB2D790}" type="sibTrans" cxnId="{EA24A089-EC62-4954-ADB0-341541144591}">
      <dgm:prSet/>
      <dgm:spPr/>
      <dgm:t>
        <a:bodyPr/>
        <a:lstStyle/>
        <a:p>
          <a:endParaRPr lang="en-US"/>
        </a:p>
      </dgm:t>
    </dgm:pt>
    <dgm:pt modelId="{5A3FEAE1-9442-4D11-868A-7B6241599D8B}">
      <dgm:prSet/>
      <dgm:spPr/>
      <dgm:t>
        <a:bodyPr/>
        <a:lstStyle/>
        <a:p>
          <a:pPr rtl="0"/>
          <a:r>
            <a:rPr lang="en-US" u="sng" dirty="0" smtClean="0"/>
            <a:t>Live bid</a:t>
          </a:r>
          <a:r>
            <a:rPr lang="en-US" dirty="0" smtClean="0"/>
            <a:t>: meets BOEM’s full asking price for the current round</a:t>
          </a:r>
          <a:endParaRPr lang="en-US" dirty="0"/>
        </a:p>
      </dgm:t>
    </dgm:pt>
    <dgm:pt modelId="{1FCD4CED-4555-4643-AE9E-37C8CFDA9FE5}" type="parTrans" cxnId="{1FB2C2C7-549C-4AA6-8520-7651AE53078B}">
      <dgm:prSet/>
      <dgm:spPr/>
      <dgm:t>
        <a:bodyPr/>
        <a:lstStyle/>
        <a:p>
          <a:endParaRPr lang="en-US"/>
        </a:p>
      </dgm:t>
    </dgm:pt>
    <dgm:pt modelId="{98124864-8EE8-405A-AECB-03AAC6CA9B0B}" type="sibTrans" cxnId="{1FB2C2C7-549C-4AA6-8520-7651AE53078B}">
      <dgm:prSet/>
      <dgm:spPr/>
      <dgm:t>
        <a:bodyPr/>
        <a:lstStyle/>
        <a:p>
          <a:endParaRPr lang="en-US"/>
        </a:p>
      </dgm:t>
    </dgm:pt>
    <dgm:pt modelId="{CCFD5998-A967-4D31-9ACF-C65F85FD9E92}">
      <dgm:prSet/>
      <dgm:spPr/>
      <dgm:t>
        <a:bodyPr/>
        <a:lstStyle/>
        <a:p>
          <a:pPr rtl="0"/>
          <a:r>
            <a:rPr lang="en-US" u="sng" dirty="0" smtClean="0"/>
            <a:t>Exit bid</a:t>
          </a:r>
          <a:r>
            <a:rPr lang="en-US" dirty="0" smtClean="0"/>
            <a:t>: greater than last round’s price but less than current round</a:t>
          </a:r>
          <a:endParaRPr lang="en-US" dirty="0"/>
        </a:p>
      </dgm:t>
    </dgm:pt>
    <dgm:pt modelId="{D1E90BF1-15C7-43A7-840C-427C7CA7A86A}" type="parTrans" cxnId="{C1688E5B-A110-47F3-91B6-B30351494231}">
      <dgm:prSet/>
      <dgm:spPr/>
      <dgm:t>
        <a:bodyPr/>
        <a:lstStyle/>
        <a:p>
          <a:endParaRPr lang="en-US"/>
        </a:p>
      </dgm:t>
    </dgm:pt>
    <dgm:pt modelId="{B3571C5E-A5B4-4952-AEA7-DB82C2CB1067}" type="sibTrans" cxnId="{C1688E5B-A110-47F3-91B6-B30351494231}">
      <dgm:prSet/>
      <dgm:spPr/>
      <dgm:t>
        <a:bodyPr/>
        <a:lstStyle/>
        <a:p>
          <a:endParaRPr lang="en-US"/>
        </a:p>
      </dgm:t>
    </dgm:pt>
    <dgm:pt modelId="{F41FE5AD-9416-4BBD-88EE-E17529C9950C}">
      <dgm:prSet/>
      <dgm:spPr/>
      <dgm:t>
        <a:bodyPr/>
        <a:lstStyle/>
        <a:p>
          <a:pPr rtl="0"/>
          <a:r>
            <a:rPr lang="en-US" dirty="0" smtClean="0"/>
            <a:t>Round closes</a:t>
          </a:r>
          <a:endParaRPr lang="en-US" dirty="0"/>
        </a:p>
      </dgm:t>
    </dgm:pt>
    <dgm:pt modelId="{FDA8FEA6-9C0C-4E90-BE73-B3A2AA58C78F}" type="parTrans" cxnId="{47AC4EEF-1C0A-4157-8F08-9B6675F0DE02}">
      <dgm:prSet/>
      <dgm:spPr/>
      <dgm:t>
        <a:bodyPr/>
        <a:lstStyle/>
        <a:p>
          <a:endParaRPr lang="en-US"/>
        </a:p>
      </dgm:t>
    </dgm:pt>
    <dgm:pt modelId="{A6292AAB-53EC-4C3A-B9C3-A89183D09E86}" type="sibTrans" cxnId="{47AC4EEF-1C0A-4157-8F08-9B6675F0DE02}">
      <dgm:prSet/>
      <dgm:spPr/>
      <dgm:t>
        <a:bodyPr/>
        <a:lstStyle/>
        <a:p>
          <a:endParaRPr lang="en-US"/>
        </a:p>
      </dgm:t>
    </dgm:pt>
    <dgm:pt modelId="{EFA76AE7-04F4-4CBA-8C1F-15D2C382D52E}">
      <dgm:prSet/>
      <dgm:spPr/>
      <dgm:t>
        <a:bodyPr/>
        <a:lstStyle/>
        <a:p>
          <a:pPr rtl="0"/>
          <a:r>
            <a:rPr lang="en-US" dirty="0" smtClean="0"/>
            <a:t>Auction continues so long as there is more than 1 live bid</a:t>
          </a:r>
          <a:endParaRPr lang="en-US" dirty="0"/>
        </a:p>
      </dgm:t>
    </dgm:pt>
    <dgm:pt modelId="{E0B05029-BA81-4C15-934F-8EDD76A86261}" type="parTrans" cxnId="{2BDDF42B-0053-40D4-A641-7D163B56DA71}">
      <dgm:prSet/>
      <dgm:spPr/>
      <dgm:t>
        <a:bodyPr/>
        <a:lstStyle/>
        <a:p>
          <a:endParaRPr lang="en-US"/>
        </a:p>
      </dgm:t>
    </dgm:pt>
    <dgm:pt modelId="{06A2DBAE-ED6C-4169-9A51-660C8725175C}" type="sibTrans" cxnId="{2BDDF42B-0053-40D4-A641-7D163B56DA71}">
      <dgm:prSet/>
      <dgm:spPr/>
      <dgm:t>
        <a:bodyPr/>
        <a:lstStyle/>
        <a:p>
          <a:endParaRPr lang="en-US"/>
        </a:p>
      </dgm:t>
    </dgm:pt>
    <dgm:pt modelId="{FFE1C6CD-24CF-4110-A774-B6EA204A050D}">
      <dgm:prSet/>
      <dgm:spPr/>
      <dgm:t>
        <a:bodyPr/>
        <a:lstStyle/>
        <a:p>
          <a:pPr rtl="0"/>
          <a:r>
            <a:rPr lang="en-US" dirty="0" smtClean="0"/>
            <a:t>If the auction continues, BOEM posts the following information to bidders:</a:t>
          </a:r>
          <a:endParaRPr lang="en-US" dirty="0"/>
        </a:p>
      </dgm:t>
    </dgm:pt>
    <dgm:pt modelId="{2239F0AA-0284-4C52-8ED7-DBDBF49E4A86}" type="parTrans" cxnId="{30DF78DE-3694-4F72-B781-E4185D18C431}">
      <dgm:prSet/>
      <dgm:spPr/>
      <dgm:t>
        <a:bodyPr/>
        <a:lstStyle/>
        <a:p>
          <a:endParaRPr lang="en-US"/>
        </a:p>
      </dgm:t>
    </dgm:pt>
    <dgm:pt modelId="{C1CE101D-AD69-4DAC-8C91-82C7F5553D4B}" type="sibTrans" cxnId="{30DF78DE-3694-4F72-B781-E4185D18C431}">
      <dgm:prSet/>
      <dgm:spPr/>
      <dgm:t>
        <a:bodyPr/>
        <a:lstStyle/>
        <a:p>
          <a:endParaRPr lang="en-US"/>
        </a:p>
      </dgm:t>
    </dgm:pt>
    <dgm:pt modelId="{7C9D30B1-0CA1-4A36-A406-C8FD1306D3AA}">
      <dgm:prSet/>
      <dgm:spPr/>
      <dgm:t>
        <a:bodyPr/>
        <a:lstStyle/>
        <a:p>
          <a:pPr rtl="0"/>
          <a:r>
            <a:rPr lang="en-US" dirty="0" smtClean="0"/>
            <a:t>The number of live bids </a:t>
          </a:r>
          <a:endParaRPr lang="en-US" dirty="0"/>
        </a:p>
      </dgm:t>
    </dgm:pt>
    <dgm:pt modelId="{EA1A1EBD-5EA0-4C1F-9FC4-1132A0CD79B7}" type="parTrans" cxnId="{674AD1DF-2BE1-401E-A945-990C61DC14A8}">
      <dgm:prSet/>
      <dgm:spPr/>
      <dgm:t>
        <a:bodyPr/>
        <a:lstStyle/>
        <a:p>
          <a:endParaRPr lang="en-US"/>
        </a:p>
      </dgm:t>
    </dgm:pt>
    <dgm:pt modelId="{5E4E8DE3-F552-4A7E-BC4B-9C99FFE0C8C9}" type="sibTrans" cxnId="{674AD1DF-2BE1-401E-A945-990C61DC14A8}">
      <dgm:prSet/>
      <dgm:spPr/>
      <dgm:t>
        <a:bodyPr/>
        <a:lstStyle/>
        <a:p>
          <a:endParaRPr lang="en-US"/>
        </a:p>
      </dgm:t>
    </dgm:pt>
    <dgm:pt modelId="{232987F1-78D3-4EC3-9580-9F9D7569210D}">
      <dgm:prSet/>
      <dgm:spPr/>
      <dgm:t>
        <a:bodyPr/>
        <a:lstStyle/>
        <a:p>
          <a:pPr rtl="0"/>
          <a:r>
            <a:rPr lang="en-US" smtClean="0"/>
            <a:t>Repeat</a:t>
          </a:r>
          <a:endParaRPr lang="en-US"/>
        </a:p>
      </dgm:t>
    </dgm:pt>
    <dgm:pt modelId="{D78287AE-594B-4BF4-B312-0AB0BBC3C150}" type="parTrans" cxnId="{89BB3790-B44F-4370-9D2C-0CF0DA5B7EB7}">
      <dgm:prSet/>
      <dgm:spPr/>
      <dgm:t>
        <a:bodyPr/>
        <a:lstStyle/>
        <a:p>
          <a:endParaRPr lang="en-US"/>
        </a:p>
      </dgm:t>
    </dgm:pt>
    <dgm:pt modelId="{6F190950-5D2A-4967-BD65-2E94ED626DF5}" type="sibTrans" cxnId="{89BB3790-B44F-4370-9D2C-0CF0DA5B7EB7}">
      <dgm:prSet/>
      <dgm:spPr/>
      <dgm:t>
        <a:bodyPr/>
        <a:lstStyle/>
        <a:p>
          <a:endParaRPr lang="en-US"/>
        </a:p>
      </dgm:t>
    </dgm:pt>
    <dgm:pt modelId="{B6DB6AEC-C300-46D1-8DD4-FCB1A8AFEB9F}">
      <dgm:prSet/>
      <dgm:spPr/>
      <dgm:t>
        <a:bodyPr/>
        <a:lstStyle/>
        <a:p>
          <a:pPr rtl="0"/>
          <a:r>
            <a:rPr lang="en-US" dirty="0" smtClean="0"/>
            <a:t>The next round’s asking price</a:t>
          </a:r>
          <a:endParaRPr lang="en-US" dirty="0"/>
        </a:p>
      </dgm:t>
    </dgm:pt>
    <dgm:pt modelId="{820A1788-FC05-4EBB-8358-99E23B4EE246}" type="sibTrans" cxnId="{BC46B80C-3BEE-4E94-B5E4-6AE2E0DDB958}">
      <dgm:prSet/>
      <dgm:spPr/>
      <dgm:t>
        <a:bodyPr/>
        <a:lstStyle/>
        <a:p>
          <a:endParaRPr lang="en-US"/>
        </a:p>
      </dgm:t>
    </dgm:pt>
    <dgm:pt modelId="{D6FBC407-C196-439D-A7E2-E05132297F03}" type="parTrans" cxnId="{BC46B80C-3BEE-4E94-B5E4-6AE2E0DDB958}">
      <dgm:prSet/>
      <dgm:spPr/>
      <dgm:t>
        <a:bodyPr/>
        <a:lstStyle/>
        <a:p>
          <a:endParaRPr lang="en-US"/>
        </a:p>
      </dgm:t>
    </dgm:pt>
    <dgm:pt modelId="{F4630E89-E11D-41DE-A1F3-A89B3F7BE118}" type="pres">
      <dgm:prSet presAssocID="{C7C9ABCA-9430-45D5-9B64-DF7E797E62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E1CAD6-2475-4166-AEF1-EF1103E38A2F}" type="pres">
      <dgm:prSet presAssocID="{CA138163-3B40-471B-88AE-F882676C1041}" presName="parentText" presStyleLbl="node1" presStyleIdx="0" presStyleCnt="6" custLinFactY="-6620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449888-AFB0-4187-8018-7AC9BB19FF2C}" type="pres">
      <dgm:prSet presAssocID="{A7536C11-A0EB-4A49-9DCA-03D199B1F276}" presName="spacer" presStyleCnt="0"/>
      <dgm:spPr/>
    </dgm:pt>
    <dgm:pt modelId="{7C76E05F-1EF7-44B2-B9B1-EE496E5BE6C3}" type="pres">
      <dgm:prSet presAssocID="{7FBFD0B0-1AE0-4347-9F6B-2E96C27EC18E}" presName="parentText" presStyleLbl="node1" presStyleIdx="1" presStyleCnt="6" custLinFactNeighborY="-531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EF6AF4-8536-47D1-8F4D-7235632E025C}" type="pres">
      <dgm:prSet presAssocID="{7FBFD0B0-1AE0-4347-9F6B-2E96C27EC18E}" presName="childText" presStyleLbl="revTx" presStyleIdx="0" presStyleCnt="2" custLinFactNeighborY="-465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2CCD8C-76F2-4BA1-9D02-17A57AD8CF08}" type="pres">
      <dgm:prSet presAssocID="{F41FE5AD-9416-4BBD-88EE-E17529C9950C}" presName="parentText" presStyleLbl="node1" presStyleIdx="2" presStyleCnt="6" custLinFactY="-804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74A3BD-21C9-4614-A6F1-B943A8CF0869}" type="pres">
      <dgm:prSet presAssocID="{A6292AAB-53EC-4C3A-B9C3-A89183D09E86}" presName="spacer" presStyleCnt="0"/>
      <dgm:spPr/>
    </dgm:pt>
    <dgm:pt modelId="{BEEE8F58-DA51-4C43-8EC3-6525B1195929}" type="pres">
      <dgm:prSet presAssocID="{EFA76AE7-04F4-4CBA-8C1F-15D2C382D52E}" presName="parentText" presStyleLbl="node1" presStyleIdx="3" presStyleCnt="6" custLinFactNeighborY="-2362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7D06F-4712-4A78-B71A-0172F12DCCA4}" type="pres">
      <dgm:prSet presAssocID="{06A2DBAE-ED6C-4169-9A51-660C8725175C}" presName="spacer" presStyleCnt="0"/>
      <dgm:spPr/>
    </dgm:pt>
    <dgm:pt modelId="{0FFA9723-26C2-4038-9F0C-40634CD68F76}" type="pres">
      <dgm:prSet presAssocID="{FFE1C6CD-24CF-4110-A774-B6EA204A050D}" presName="parentText" presStyleLbl="node1" presStyleIdx="4" presStyleCnt="6" custLinFactNeighborY="1118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EE1F2-B917-49E6-8924-A61C7BAC4CF2}" type="pres">
      <dgm:prSet presAssocID="{FFE1C6CD-24CF-4110-A774-B6EA204A050D}" presName="childText" presStyleLbl="revTx" presStyleIdx="1" presStyleCnt="2" custLinFactNeighborY="203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75357C-48A7-4A35-B4C2-93607D2F9190}" type="pres">
      <dgm:prSet presAssocID="{232987F1-78D3-4EC3-9580-9F9D7569210D}" presName="parentText" presStyleLbl="node1" presStyleIdx="5" presStyleCnt="6" custLinFactNeighborY="503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6C73C0-65F6-4C4C-AEE6-D72D62162F30}" type="presOf" srcId="{B6DB6AEC-C300-46D1-8DD4-FCB1A8AFEB9F}" destId="{ED2EE1F2-B917-49E6-8924-A61C7BAC4CF2}" srcOrd="0" destOrd="1" presId="urn:microsoft.com/office/officeart/2005/8/layout/vList2"/>
    <dgm:cxn modelId="{5DAC7AB0-8EEC-4A70-86EF-BC7AB64FC920}" type="presOf" srcId="{7FBFD0B0-1AE0-4347-9F6B-2E96C27EC18E}" destId="{7C76E05F-1EF7-44B2-B9B1-EE496E5BE6C3}" srcOrd="0" destOrd="0" presId="urn:microsoft.com/office/officeart/2005/8/layout/vList2"/>
    <dgm:cxn modelId="{674AD1DF-2BE1-401E-A945-990C61DC14A8}" srcId="{FFE1C6CD-24CF-4110-A774-B6EA204A050D}" destId="{7C9D30B1-0CA1-4A36-A406-C8FD1306D3AA}" srcOrd="0" destOrd="0" parTransId="{EA1A1EBD-5EA0-4C1F-9FC4-1132A0CD79B7}" sibTransId="{5E4E8DE3-F552-4A7E-BC4B-9C99FFE0C8C9}"/>
    <dgm:cxn modelId="{20BCA15C-A81E-4F4D-B299-010BB374D5F9}" type="presOf" srcId="{C7C9ABCA-9430-45D5-9B64-DF7E797E62ED}" destId="{F4630E89-E11D-41DE-A1F3-A89B3F7BE118}" srcOrd="0" destOrd="0" presId="urn:microsoft.com/office/officeart/2005/8/layout/vList2"/>
    <dgm:cxn modelId="{2BDDF42B-0053-40D4-A641-7D163B56DA71}" srcId="{C7C9ABCA-9430-45D5-9B64-DF7E797E62ED}" destId="{EFA76AE7-04F4-4CBA-8C1F-15D2C382D52E}" srcOrd="3" destOrd="0" parTransId="{E0B05029-BA81-4C15-934F-8EDD76A86261}" sibTransId="{06A2DBAE-ED6C-4169-9A51-660C8725175C}"/>
    <dgm:cxn modelId="{F2532C45-968D-47E5-810E-29EFAF08B76D}" type="presOf" srcId="{FFE1C6CD-24CF-4110-A774-B6EA204A050D}" destId="{0FFA9723-26C2-4038-9F0C-40634CD68F76}" srcOrd="0" destOrd="0" presId="urn:microsoft.com/office/officeart/2005/8/layout/vList2"/>
    <dgm:cxn modelId="{BC46B80C-3BEE-4E94-B5E4-6AE2E0DDB958}" srcId="{FFE1C6CD-24CF-4110-A774-B6EA204A050D}" destId="{B6DB6AEC-C300-46D1-8DD4-FCB1A8AFEB9F}" srcOrd="1" destOrd="0" parTransId="{D6FBC407-C196-439D-A7E2-E05132297F03}" sibTransId="{820A1788-FC05-4EBB-8358-99E23B4EE246}"/>
    <dgm:cxn modelId="{C1688E5B-A110-47F3-91B6-B30351494231}" srcId="{7FBFD0B0-1AE0-4347-9F6B-2E96C27EC18E}" destId="{CCFD5998-A967-4D31-9ACF-C65F85FD9E92}" srcOrd="1" destOrd="0" parTransId="{D1E90BF1-15C7-43A7-840C-427C7CA7A86A}" sibTransId="{B3571C5E-A5B4-4952-AEA7-DB82C2CB1067}"/>
    <dgm:cxn modelId="{1FB2C2C7-549C-4AA6-8520-7651AE53078B}" srcId="{7FBFD0B0-1AE0-4347-9F6B-2E96C27EC18E}" destId="{5A3FEAE1-9442-4D11-868A-7B6241599D8B}" srcOrd="0" destOrd="0" parTransId="{1FCD4CED-4555-4643-AE9E-37C8CFDA9FE5}" sibTransId="{98124864-8EE8-405A-AECB-03AAC6CA9B0B}"/>
    <dgm:cxn modelId="{30DF78DE-3694-4F72-B781-E4185D18C431}" srcId="{C7C9ABCA-9430-45D5-9B64-DF7E797E62ED}" destId="{FFE1C6CD-24CF-4110-A774-B6EA204A050D}" srcOrd="4" destOrd="0" parTransId="{2239F0AA-0284-4C52-8ED7-DBDBF49E4A86}" sibTransId="{C1CE101D-AD69-4DAC-8C91-82C7F5553D4B}"/>
    <dgm:cxn modelId="{E20E8DCB-3930-4DA8-8D66-72A64CFE95C7}" type="presOf" srcId="{F41FE5AD-9416-4BBD-88EE-E17529C9950C}" destId="{FD2CCD8C-76F2-4BA1-9D02-17A57AD8CF08}" srcOrd="0" destOrd="0" presId="urn:microsoft.com/office/officeart/2005/8/layout/vList2"/>
    <dgm:cxn modelId="{B1173140-E724-4F5E-80A8-5EFACF857B48}" type="presOf" srcId="{CA138163-3B40-471B-88AE-F882676C1041}" destId="{02E1CAD6-2475-4166-AEF1-EF1103E38A2F}" srcOrd="0" destOrd="0" presId="urn:microsoft.com/office/officeart/2005/8/layout/vList2"/>
    <dgm:cxn modelId="{EA24A089-EC62-4954-ADB0-341541144591}" srcId="{C7C9ABCA-9430-45D5-9B64-DF7E797E62ED}" destId="{7FBFD0B0-1AE0-4347-9F6B-2E96C27EC18E}" srcOrd="1" destOrd="0" parTransId="{E24DC4B9-3F6F-403C-8D37-A67DEFCA2D30}" sibTransId="{F5D303D2-E78B-4381-8437-006BEBB2D790}"/>
    <dgm:cxn modelId="{06A69407-310C-48D5-8704-6962FB54E8F3}" type="presOf" srcId="{232987F1-78D3-4EC3-9580-9F9D7569210D}" destId="{F775357C-48A7-4A35-B4C2-93607D2F9190}" srcOrd="0" destOrd="0" presId="urn:microsoft.com/office/officeart/2005/8/layout/vList2"/>
    <dgm:cxn modelId="{82D4D225-D71B-4359-9F82-93C1E4C4F53A}" type="presOf" srcId="{5A3FEAE1-9442-4D11-868A-7B6241599D8B}" destId="{6FEF6AF4-8536-47D1-8F4D-7235632E025C}" srcOrd="0" destOrd="0" presId="urn:microsoft.com/office/officeart/2005/8/layout/vList2"/>
    <dgm:cxn modelId="{89BB3790-B44F-4370-9D2C-0CF0DA5B7EB7}" srcId="{C7C9ABCA-9430-45D5-9B64-DF7E797E62ED}" destId="{232987F1-78D3-4EC3-9580-9F9D7569210D}" srcOrd="5" destOrd="0" parTransId="{D78287AE-594B-4BF4-B312-0AB0BBC3C150}" sibTransId="{6F190950-5D2A-4967-BD65-2E94ED626DF5}"/>
    <dgm:cxn modelId="{47AC4EEF-1C0A-4157-8F08-9B6675F0DE02}" srcId="{C7C9ABCA-9430-45D5-9B64-DF7E797E62ED}" destId="{F41FE5AD-9416-4BBD-88EE-E17529C9950C}" srcOrd="2" destOrd="0" parTransId="{FDA8FEA6-9C0C-4E90-BE73-B3A2AA58C78F}" sibTransId="{A6292AAB-53EC-4C3A-B9C3-A89183D09E86}"/>
    <dgm:cxn modelId="{F9196F27-E476-4A87-8CEC-399B695FCF80}" type="presOf" srcId="{CCFD5998-A967-4D31-9ACF-C65F85FD9E92}" destId="{6FEF6AF4-8536-47D1-8F4D-7235632E025C}" srcOrd="0" destOrd="1" presId="urn:microsoft.com/office/officeart/2005/8/layout/vList2"/>
    <dgm:cxn modelId="{E8F5FE57-8DA6-492E-94A4-75F8700D89A2}" type="presOf" srcId="{7C9D30B1-0CA1-4A36-A406-C8FD1306D3AA}" destId="{ED2EE1F2-B917-49E6-8924-A61C7BAC4CF2}" srcOrd="0" destOrd="0" presId="urn:microsoft.com/office/officeart/2005/8/layout/vList2"/>
    <dgm:cxn modelId="{1E52A0BB-08CD-4047-B9AF-3F70C4C1A681}" type="presOf" srcId="{EFA76AE7-04F4-4CBA-8C1F-15D2C382D52E}" destId="{BEEE8F58-DA51-4C43-8EC3-6525B1195929}" srcOrd="0" destOrd="0" presId="urn:microsoft.com/office/officeart/2005/8/layout/vList2"/>
    <dgm:cxn modelId="{9BB04BA9-8D77-46EC-B0B5-6FD7D1EAAAFC}" srcId="{C7C9ABCA-9430-45D5-9B64-DF7E797E62ED}" destId="{CA138163-3B40-471B-88AE-F882676C1041}" srcOrd="0" destOrd="0" parTransId="{18E8B266-ED02-46F0-AA63-5E076E269049}" sibTransId="{A7536C11-A0EB-4A49-9DCA-03D199B1F276}"/>
    <dgm:cxn modelId="{2A6D42BB-D18E-4476-86C3-46E048600E45}" type="presParOf" srcId="{F4630E89-E11D-41DE-A1F3-A89B3F7BE118}" destId="{02E1CAD6-2475-4166-AEF1-EF1103E38A2F}" srcOrd="0" destOrd="0" presId="urn:microsoft.com/office/officeart/2005/8/layout/vList2"/>
    <dgm:cxn modelId="{AAB261A6-0CB3-4FB9-83CB-557B491BCF73}" type="presParOf" srcId="{F4630E89-E11D-41DE-A1F3-A89B3F7BE118}" destId="{0E449888-AFB0-4187-8018-7AC9BB19FF2C}" srcOrd="1" destOrd="0" presId="urn:microsoft.com/office/officeart/2005/8/layout/vList2"/>
    <dgm:cxn modelId="{32DD826D-3941-4A4C-9DAE-8FEA2414B09D}" type="presParOf" srcId="{F4630E89-E11D-41DE-A1F3-A89B3F7BE118}" destId="{7C76E05F-1EF7-44B2-B9B1-EE496E5BE6C3}" srcOrd="2" destOrd="0" presId="urn:microsoft.com/office/officeart/2005/8/layout/vList2"/>
    <dgm:cxn modelId="{56309D27-9AB3-4D3F-A56C-4A388C993846}" type="presParOf" srcId="{F4630E89-E11D-41DE-A1F3-A89B3F7BE118}" destId="{6FEF6AF4-8536-47D1-8F4D-7235632E025C}" srcOrd="3" destOrd="0" presId="urn:microsoft.com/office/officeart/2005/8/layout/vList2"/>
    <dgm:cxn modelId="{A192F5B7-773E-40DA-A3FC-001F1142A259}" type="presParOf" srcId="{F4630E89-E11D-41DE-A1F3-A89B3F7BE118}" destId="{FD2CCD8C-76F2-4BA1-9D02-17A57AD8CF08}" srcOrd="4" destOrd="0" presId="urn:microsoft.com/office/officeart/2005/8/layout/vList2"/>
    <dgm:cxn modelId="{C0C64651-05F0-443C-8F42-09ACDF529D6B}" type="presParOf" srcId="{F4630E89-E11D-41DE-A1F3-A89B3F7BE118}" destId="{F574A3BD-21C9-4614-A6F1-B943A8CF0869}" srcOrd="5" destOrd="0" presId="urn:microsoft.com/office/officeart/2005/8/layout/vList2"/>
    <dgm:cxn modelId="{1AE08983-5AF0-4E6B-8C2F-EF2E767E5A2E}" type="presParOf" srcId="{F4630E89-E11D-41DE-A1F3-A89B3F7BE118}" destId="{BEEE8F58-DA51-4C43-8EC3-6525B1195929}" srcOrd="6" destOrd="0" presId="urn:microsoft.com/office/officeart/2005/8/layout/vList2"/>
    <dgm:cxn modelId="{B1B331A4-9E8D-4A99-A2FA-85F36A88F49B}" type="presParOf" srcId="{F4630E89-E11D-41DE-A1F3-A89B3F7BE118}" destId="{F977D06F-4712-4A78-B71A-0172F12DCCA4}" srcOrd="7" destOrd="0" presId="urn:microsoft.com/office/officeart/2005/8/layout/vList2"/>
    <dgm:cxn modelId="{E478AAC9-E329-41C9-8DD8-D95AACF87424}" type="presParOf" srcId="{F4630E89-E11D-41DE-A1F3-A89B3F7BE118}" destId="{0FFA9723-26C2-4038-9F0C-40634CD68F76}" srcOrd="8" destOrd="0" presId="urn:microsoft.com/office/officeart/2005/8/layout/vList2"/>
    <dgm:cxn modelId="{A45BED8C-3E95-492D-A362-F7AAF0B3DF42}" type="presParOf" srcId="{F4630E89-E11D-41DE-A1F3-A89B3F7BE118}" destId="{ED2EE1F2-B917-49E6-8924-A61C7BAC4CF2}" srcOrd="9" destOrd="0" presId="urn:microsoft.com/office/officeart/2005/8/layout/vList2"/>
    <dgm:cxn modelId="{F833BC9A-3948-4A4A-992B-D10B8C9D5439}" type="presParOf" srcId="{F4630E89-E11D-41DE-A1F3-A89B3F7BE118}" destId="{F775357C-48A7-4A35-B4C2-93607D2F919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6B06EF-E87B-4B33-B379-BB79749928A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4EADE1-673A-4B51-8457-978076FD111E}">
      <dgm:prSet/>
      <dgm:spPr/>
      <dgm:t>
        <a:bodyPr/>
        <a:lstStyle/>
        <a:p>
          <a:pPr rtl="0"/>
          <a:r>
            <a:rPr lang="en-US" dirty="0" smtClean="0"/>
            <a:t>The initial asking price in Round 1 is the minimum bid</a:t>
          </a:r>
          <a:endParaRPr lang="en-US" dirty="0"/>
        </a:p>
      </dgm:t>
    </dgm:pt>
    <dgm:pt modelId="{C2818322-B480-4D92-BF12-BC95D969E7FC}" type="parTrans" cxnId="{503EE410-8A00-4371-A904-37C0BDFC7AA7}">
      <dgm:prSet/>
      <dgm:spPr/>
      <dgm:t>
        <a:bodyPr/>
        <a:lstStyle/>
        <a:p>
          <a:endParaRPr lang="en-US"/>
        </a:p>
      </dgm:t>
    </dgm:pt>
    <dgm:pt modelId="{C3B83E2B-7222-4457-8B5C-8CA752AC08BD}" type="sibTrans" cxnId="{503EE410-8A00-4371-A904-37C0BDFC7AA7}">
      <dgm:prSet/>
      <dgm:spPr/>
      <dgm:t>
        <a:bodyPr/>
        <a:lstStyle/>
        <a:p>
          <a:endParaRPr lang="en-US"/>
        </a:p>
      </dgm:t>
    </dgm:pt>
    <dgm:pt modelId="{5FABC863-6E16-4654-9627-6FC6D0CEF706}">
      <dgm:prSet/>
      <dgm:spPr/>
      <dgm:t>
        <a:bodyPr/>
        <a:lstStyle/>
        <a:p>
          <a:pPr rtl="0"/>
          <a:r>
            <a:rPr lang="en-US" dirty="0" smtClean="0"/>
            <a:t>When two or more bidders submit live bids, we raise the price in the next round</a:t>
          </a:r>
          <a:endParaRPr lang="en-US" dirty="0"/>
        </a:p>
      </dgm:t>
    </dgm:pt>
    <dgm:pt modelId="{A4B7A139-BABF-48C4-9A28-B48F6574922B}" type="parTrans" cxnId="{D71AB7A3-F048-47C0-93F2-9A54905F8492}">
      <dgm:prSet/>
      <dgm:spPr/>
      <dgm:t>
        <a:bodyPr/>
        <a:lstStyle/>
        <a:p>
          <a:endParaRPr lang="en-US"/>
        </a:p>
      </dgm:t>
    </dgm:pt>
    <dgm:pt modelId="{552FB37C-F87B-421F-9175-05BA91DA1F09}" type="sibTrans" cxnId="{D71AB7A3-F048-47C0-93F2-9A54905F8492}">
      <dgm:prSet/>
      <dgm:spPr/>
      <dgm:t>
        <a:bodyPr/>
        <a:lstStyle/>
        <a:p>
          <a:endParaRPr lang="en-US"/>
        </a:p>
      </dgm:t>
    </dgm:pt>
    <dgm:pt modelId="{323089BD-6648-46FB-B1EC-586BAE6598FB}">
      <dgm:prSet/>
      <dgm:spPr/>
      <dgm:t>
        <a:bodyPr/>
        <a:lstStyle/>
        <a:p>
          <a:pPr rtl="0"/>
          <a:r>
            <a:rPr lang="en-US" dirty="0" smtClean="0"/>
            <a:t>Increments are set by BOEM during the auction and may be different for successive rounds</a:t>
          </a:r>
          <a:endParaRPr lang="en-US" dirty="0"/>
        </a:p>
      </dgm:t>
    </dgm:pt>
    <dgm:pt modelId="{CC8548E2-C58E-4DCB-8798-4E22D98A110D}" type="parTrans" cxnId="{2E05A649-786F-45FA-92D2-40A80B829607}">
      <dgm:prSet/>
      <dgm:spPr/>
      <dgm:t>
        <a:bodyPr/>
        <a:lstStyle/>
        <a:p>
          <a:endParaRPr lang="en-US"/>
        </a:p>
      </dgm:t>
    </dgm:pt>
    <dgm:pt modelId="{87D23192-AF5B-406B-8D8A-9157C2AFC223}" type="sibTrans" cxnId="{2E05A649-786F-45FA-92D2-40A80B829607}">
      <dgm:prSet/>
      <dgm:spPr/>
      <dgm:t>
        <a:bodyPr/>
        <a:lstStyle/>
        <a:p>
          <a:endParaRPr lang="en-US"/>
        </a:p>
      </dgm:t>
    </dgm:pt>
    <dgm:pt modelId="{4E68C64A-818F-4DEF-907B-CDFE8B5EB820}" type="pres">
      <dgm:prSet presAssocID="{1C6B06EF-E87B-4B33-B379-BB79749928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C6CB98-C92B-48BF-B547-3F8A282619FE}" type="pres">
      <dgm:prSet presAssocID="{D64EADE1-673A-4B51-8457-978076FD111E}" presName="parentText" presStyleLbl="node1" presStyleIdx="0" presStyleCnt="3" custLinFactY="-910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CF2A85-6DE6-4CAC-AD20-3C19ED25B662}" type="pres">
      <dgm:prSet presAssocID="{C3B83E2B-7222-4457-8B5C-8CA752AC08BD}" presName="spacer" presStyleCnt="0"/>
      <dgm:spPr/>
    </dgm:pt>
    <dgm:pt modelId="{2F72184F-7859-4670-B9DB-CC2CAC37A629}" type="pres">
      <dgm:prSet presAssocID="{5FABC863-6E16-4654-9627-6FC6D0CEF706}" presName="parentText" presStyleLbl="node1" presStyleIdx="1" presStyleCnt="3" custLinFactNeighborY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922108-98CF-4671-BD68-A1E9FB8FD3F6}" type="pres">
      <dgm:prSet presAssocID="{552FB37C-F87B-421F-9175-05BA91DA1F09}" presName="spacer" presStyleCnt="0"/>
      <dgm:spPr/>
    </dgm:pt>
    <dgm:pt modelId="{ECA961B1-03B9-4FD0-8E97-FCD3CDB28B41}" type="pres">
      <dgm:prSet presAssocID="{323089BD-6648-46FB-B1EC-586BAE6598FB}" presName="parentText" presStyleLbl="node1" presStyleIdx="2" presStyleCnt="3" custLinFactY="910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23B0A4-8FED-4294-86E3-845AD9157B16}" type="presOf" srcId="{323089BD-6648-46FB-B1EC-586BAE6598FB}" destId="{ECA961B1-03B9-4FD0-8E97-FCD3CDB28B41}" srcOrd="0" destOrd="0" presId="urn:microsoft.com/office/officeart/2005/8/layout/vList2"/>
    <dgm:cxn modelId="{04BB70FF-7D78-4C35-AC5A-124DFE50A013}" type="presOf" srcId="{5FABC863-6E16-4654-9627-6FC6D0CEF706}" destId="{2F72184F-7859-4670-B9DB-CC2CAC37A629}" srcOrd="0" destOrd="0" presId="urn:microsoft.com/office/officeart/2005/8/layout/vList2"/>
    <dgm:cxn modelId="{D71AB7A3-F048-47C0-93F2-9A54905F8492}" srcId="{1C6B06EF-E87B-4B33-B379-BB79749928A4}" destId="{5FABC863-6E16-4654-9627-6FC6D0CEF706}" srcOrd="1" destOrd="0" parTransId="{A4B7A139-BABF-48C4-9A28-B48F6574922B}" sibTransId="{552FB37C-F87B-421F-9175-05BA91DA1F09}"/>
    <dgm:cxn modelId="{968784E2-B9B9-4CCF-A8CF-C85450095AB1}" type="presOf" srcId="{D64EADE1-673A-4B51-8457-978076FD111E}" destId="{38C6CB98-C92B-48BF-B547-3F8A282619FE}" srcOrd="0" destOrd="0" presId="urn:microsoft.com/office/officeart/2005/8/layout/vList2"/>
    <dgm:cxn modelId="{503EE410-8A00-4371-A904-37C0BDFC7AA7}" srcId="{1C6B06EF-E87B-4B33-B379-BB79749928A4}" destId="{D64EADE1-673A-4B51-8457-978076FD111E}" srcOrd="0" destOrd="0" parTransId="{C2818322-B480-4D92-BF12-BC95D969E7FC}" sibTransId="{C3B83E2B-7222-4457-8B5C-8CA752AC08BD}"/>
    <dgm:cxn modelId="{D7C0F4CF-7210-4C34-B65F-42F71BA2D404}" type="presOf" srcId="{1C6B06EF-E87B-4B33-B379-BB79749928A4}" destId="{4E68C64A-818F-4DEF-907B-CDFE8B5EB820}" srcOrd="0" destOrd="0" presId="urn:microsoft.com/office/officeart/2005/8/layout/vList2"/>
    <dgm:cxn modelId="{2E05A649-786F-45FA-92D2-40A80B829607}" srcId="{1C6B06EF-E87B-4B33-B379-BB79749928A4}" destId="{323089BD-6648-46FB-B1EC-586BAE6598FB}" srcOrd="2" destOrd="0" parTransId="{CC8548E2-C58E-4DCB-8798-4E22D98A110D}" sibTransId="{87D23192-AF5B-406B-8D8A-9157C2AFC223}"/>
    <dgm:cxn modelId="{765CC9E3-A1BF-428F-87BE-722A969642BD}" type="presParOf" srcId="{4E68C64A-818F-4DEF-907B-CDFE8B5EB820}" destId="{38C6CB98-C92B-48BF-B547-3F8A282619FE}" srcOrd="0" destOrd="0" presId="urn:microsoft.com/office/officeart/2005/8/layout/vList2"/>
    <dgm:cxn modelId="{ADE27EB7-F32D-4F49-9C08-05E3207A4B90}" type="presParOf" srcId="{4E68C64A-818F-4DEF-907B-CDFE8B5EB820}" destId="{E8CF2A85-6DE6-4CAC-AD20-3C19ED25B662}" srcOrd="1" destOrd="0" presId="urn:microsoft.com/office/officeart/2005/8/layout/vList2"/>
    <dgm:cxn modelId="{34211770-FAEB-4439-AB4B-713E20E388E6}" type="presParOf" srcId="{4E68C64A-818F-4DEF-907B-CDFE8B5EB820}" destId="{2F72184F-7859-4670-B9DB-CC2CAC37A629}" srcOrd="2" destOrd="0" presId="urn:microsoft.com/office/officeart/2005/8/layout/vList2"/>
    <dgm:cxn modelId="{9A90467E-000A-49B5-B370-A2E6AB729614}" type="presParOf" srcId="{4E68C64A-818F-4DEF-907B-CDFE8B5EB820}" destId="{D6922108-98CF-4671-BD68-A1E9FB8FD3F6}" srcOrd="3" destOrd="0" presId="urn:microsoft.com/office/officeart/2005/8/layout/vList2"/>
    <dgm:cxn modelId="{8A92F6CF-DA23-425E-94A3-C03F466101A8}" type="presParOf" srcId="{4E68C64A-818F-4DEF-907B-CDFE8B5EB820}" destId="{ECA961B1-03B9-4FD0-8E97-FCD3CDB28B4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D5B2A-8336-4A34-BEEB-07CFC029E62A}">
      <dsp:nvSpPr>
        <dsp:cNvPr id="0" name=""/>
        <dsp:cNvSpPr/>
      </dsp:nvSpPr>
      <dsp:spPr>
        <a:xfrm>
          <a:off x="0" y="0"/>
          <a:ext cx="713232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Sale will be conducted using an internet-based auction system</a:t>
          </a:r>
          <a:endParaRPr lang="en-US" sz="2400" kern="1200" dirty="0"/>
        </a:p>
      </dsp:txBody>
      <dsp:txXfrm>
        <a:off x="43864" y="43864"/>
        <a:ext cx="7044592" cy="810832"/>
      </dsp:txXfrm>
    </dsp:sp>
    <dsp:sp modelId="{7C3FD8A2-F9F9-4C88-AB81-1F9B5B118202}">
      <dsp:nvSpPr>
        <dsp:cNvPr id="0" name=""/>
        <dsp:cNvSpPr/>
      </dsp:nvSpPr>
      <dsp:spPr>
        <a:xfrm>
          <a:off x="0" y="980598"/>
          <a:ext cx="713232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Bidding for wind energy area will be on a cash bonus basis</a:t>
          </a:r>
          <a:endParaRPr lang="en-US" sz="2400" kern="1200" dirty="0"/>
        </a:p>
      </dsp:txBody>
      <dsp:txXfrm>
        <a:off x="43864" y="1024462"/>
        <a:ext cx="7044592" cy="810832"/>
      </dsp:txXfrm>
    </dsp:sp>
    <dsp:sp modelId="{DD5C99AA-6053-4E6E-84F0-455169C0C42F}">
      <dsp:nvSpPr>
        <dsp:cNvPr id="0" name=""/>
        <dsp:cNvSpPr/>
      </dsp:nvSpPr>
      <dsp:spPr>
        <a:xfrm>
          <a:off x="0" y="1958668"/>
          <a:ext cx="713232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auction is an ascending clock auction</a:t>
          </a:r>
          <a:endParaRPr lang="en-US" sz="2400" kern="1200" dirty="0"/>
        </a:p>
      </dsp:txBody>
      <dsp:txXfrm>
        <a:off x="43864" y="2002532"/>
        <a:ext cx="7044592" cy="810832"/>
      </dsp:txXfrm>
    </dsp:sp>
    <dsp:sp modelId="{EEA385C3-4188-4186-92C7-EA1DB0384262}">
      <dsp:nvSpPr>
        <dsp:cNvPr id="0" name=""/>
        <dsp:cNvSpPr/>
      </dsp:nvSpPr>
      <dsp:spPr>
        <a:xfrm>
          <a:off x="0" y="2904335"/>
          <a:ext cx="7132320" cy="1167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451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smtClean="0"/>
            <a:t>Will be conducted over a series of rounds with escalating prices based on demand in each round</a:t>
          </a:r>
          <a:endParaRPr lang="en-U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smtClean="0"/>
            <a:t>Allows for price discovery</a:t>
          </a:r>
          <a:endParaRPr lang="en-U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smtClean="0"/>
            <a:t>Discourages harmful bidding practices</a:t>
          </a:r>
          <a:endParaRPr lang="en-US" sz="1900" kern="1200"/>
        </a:p>
      </dsp:txBody>
      <dsp:txXfrm>
        <a:off x="0" y="2904335"/>
        <a:ext cx="7132320" cy="1167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F5966-0744-45BA-A95F-B9882FFA03FF}">
      <dsp:nvSpPr>
        <dsp:cNvPr id="0" name=""/>
        <dsp:cNvSpPr/>
      </dsp:nvSpPr>
      <dsp:spPr>
        <a:xfrm>
          <a:off x="0" y="0"/>
          <a:ext cx="8227881" cy="8237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BOEM requires a bid deposit to participate in the auction</a:t>
          </a:r>
        </a:p>
      </dsp:txBody>
      <dsp:txXfrm>
        <a:off x="40210" y="40210"/>
        <a:ext cx="8147461" cy="743292"/>
      </dsp:txXfrm>
    </dsp:sp>
    <dsp:sp modelId="{2F72184F-7859-4670-B9DB-CC2CAC37A629}">
      <dsp:nvSpPr>
        <dsp:cNvPr id="0" name=""/>
        <dsp:cNvSpPr/>
      </dsp:nvSpPr>
      <dsp:spPr>
        <a:xfrm>
          <a:off x="0" y="1494941"/>
          <a:ext cx="8227881" cy="96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proposed minimum bid is $2/acre</a:t>
          </a:r>
          <a:endParaRPr lang="en-US" sz="2400" kern="1200" dirty="0"/>
        </a:p>
      </dsp:txBody>
      <dsp:txXfrm>
        <a:off x="47046" y="1541987"/>
        <a:ext cx="8133789" cy="8696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1CAD6-2475-4166-AEF1-EF1103E38A2F}">
      <dsp:nvSpPr>
        <dsp:cNvPr id="0" name=""/>
        <dsp:cNvSpPr/>
      </dsp:nvSpPr>
      <dsp:spPr>
        <a:xfrm>
          <a:off x="0" y="195680"/>
          <a:ext cx="7132320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BOEM publishes the asking price</a:t>
          </a:r>
          <a:endParaRPr lang="en-US" sz="1600" kern="1200"/>
        </a:p>
      </dsp:txBody>
      <dsp:txXfrm>
        <a:off x="18277" y="213957"/>
        <a:ext cx="7095766" cy="337846"/>
      </dsp:txXfrm>
    </dsp:sp>
    <dsp:sp modelId="{7C76E05F-1EF7-44B2-B9B1-EE496E5BE6C3}">
      <dsp:nvSpPr>
        <dsp:cNvPr id="0" name=""/>
        <dsp:cNvSpPr/>
      </dsp:nvSpPr>
      <dsp:spPr>
        <a:xfrm>
          <a:off x="0" y="703304"/>
          <a:ext cx="7132320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Bidders place bids</a:t>
          </a:r>
          <a:endParaRPr lang="en-US" sz="1600" kern="1200"/>
        </a:p>
      </dsp:txBody>
      <dsp:txXfrm>
        <a:off x="18277" y="721581"/>
        <a:ext cx="7095766" cy="337846"/>
      </dsp:txXfrm>
    </dsp:sp>
    <dsp:sp modelId="{6FEF6AF4-8536-47D1-8F4D-7235632E025C}">
      <dsp:nvSpPr>
        <dsp:cNvPr id="0" name=""/>
        <dsp:cNvSpPr/>
      </dsp:nvSpPr>
      <dsp:spPr>
        <a:xfrm>
          <a:off x="0" y="1110315"/>
          <a:ext cx="7132320" cy="38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451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u="sng" kern="1200" dirty="0" smtClean="0"/>
            <a:t>Live bid</a:t>
          </a:r>
          <a:r>
            <a:rPr lang="en-US" sz="1200" kern="1200" dirty="0" smtClean="0"/>
            <a:t>: meets BOEM’s full asking price for the current round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u="sng" kern="1200" dirty="0" smtClean="0"/>
            <a:t>Exit bid</a:t>
          </a:r>
          <a:r>
            <a:rPr lang="en-US" sz="1200" kern="1200" dirty="0" smtClean="0"/>
            <a:t>: greater than last round’s price but less than current round</a:t>
          </a:r>
          <a:endParaRPr lang="en-US" sz="1200" kern="1200" dirty="0"/>
        </a:p>
      </dsp:txBody>
      <dsp:txXfrm>
        <a:off x="0" y="1110315"/>
        <a:ext cx="7132320" cy="389160"/>
      </dsp:txXfrm>
    </dsp:sp>
    <dsp:sp modelId="{FD2CCD8C-76F2-4BA1-9D02-17A57AD8CF08}">
      <dsp:nvSpPr>
        <dsp:cNvPr id="0" name=""/>
        <dsp:cNvSpPr/>
      </dsp:nvSpPr>
      <dsp:spPr>
        <a:xfrm>
          <a:off x="0" y="1597471"/>
          <a:ext cx="7132320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Round closes</a:t>
          </a:r>
          <a:endParaRPr lang="en-US" sz="1600" kern="1200" dirty="0"/>
        </a:p>
      </dsp:txBody>
      <dsp:txXfrm>
        <a:off x="18277" y="1615748"/>
        <a:ext cx="7095766" cy="337846"/>
      </dsp:txXfrm>
    </dsp:sp>
    <dsp:sp modelId="{BEEE8F58-DA51-4C43-8EC3-6525B1195929}">
      <dsp:nvSpPr>
        <dsp:cNvPr id="0" name=""/>
        <dsp:cNvSpPr/>
      </dsp:nvSpPr>
      <dsp:spPr>
        <a:xfrm>
          <a:off x="0" y="2083270"/>
          <a:ext cx="7132320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Auction continues so long as there is more than 1 live bid</a:t>
          </a:r>
          <a:endParaRPr lang="en-US" sz="1600" kern="1200" dirty="0"/>
        </a:p>
      </dsp:txBody>
      <dsp:txXfrm>
        <a:off x="18277" y="2101547"/>
        <a:ext cx="7095766" cy="337846"/>
      </dsp:txXfrm>
    </dsp:sp>
    <dsp:sp modelId="{0FFA9723-26C2-4038-9F0C-40634CD68F76}">
      <dsp:nvSpPr>
        <dsp:cNvPr id="0" name=""/>
        <dsp:cNvSpPr/>
      </dsp:nvSpPr>
      <dsp:spPr>
        <a:xfrm>
          <a:off x="0" y="2558175"/>
          <a:ext cx="7132320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If the auction continues, BOEM posts the following information to bidders:</a:t>
          </a:r>
          <a:endParaRPr lang="en-US" sz="1600" kern="1200" dirty="0"/>
        </a:p>
      </dsp:txBody>
      <dsp:txXfrm>
        <a:off x="18277" y="2576452"/>
        <a:ext cx="7095766" cy="337846"/>
      </dsp:txXfrm>
    </dsp:sp>
    <dsp:sp modelId="{ED2EE1F2-B917-49E6-8924-A61C7BAC4CF2}">
      <dsp:nvSpPr>
        <dsp:cNvPr id="0" name=""/>
        <dsp:cNvSpPr/>
      </dsp:nvSpPr>
      <dsp:spPr>
        <a:xfrm>
          <a:off x="0" y="2965248"/>
          <a:ext cx="7132320" cy="38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451" tIns="20320" rIns="113792" bIns="2032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kern="1200" dirty="0" smtClean="0"/>
            <a:t>The number of live bids 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kern="1200" dirty="0" smtClean="0"/>
            <a:t>The next round’s asking price</a:t>
          </a:r>
          <a:endParaRPr lang="en-US" sz="1200" kern="1200" dirty="0"/>
        </a:p>
      </dsp:txBody>
      <dsp:txXfrm>
        <a:off x="0" y="2965248"/>
        <a:ext cx="7132320" cy="389160"/>
      </dsp:txXfrm>
    </dsp:sp>
    <dsp:sp modelId="{F775357C-48A7-4A35-B4C2-93607D2F9190}">
      <dsp:nvSpPr>
        <dsp:cNvPr id="0" name=""/>
        <dsp:cNvSpPr/>
      </dsp:nvSpPr>
      <dsp:spPr>
        <a:xfrm>
          <a:off x="0" y="3474122"/>
          <a:ext cx="7132320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Repeat</a:t>
          </a:r>
          <a:endParaRPr lang="en-US" sz="1600" kern="1200"/>
        </a:p>
      </dsp:txBody>
      <dsp:txXfrm>
        <a:off x="18277" y="3492399"/>
        <a:ext cx="7095766" cy="3378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6CB98-C92B-48BF-B547-3F8A282619FE}">
      <dsp:nvSpPr>
        <dsp:cNvPr id="0" name=""/>
        <dsp:cNvSpPr/>
      </dsp:nvSpPr>
      <dsp:spPr>
        <a:xfrm>
          <a:off x="0" y="437902"/>
          <a:ext cx="7132320" cy="93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The initial asking price in Round 1 is the minimum bid</a:t>
          </a:r>
          <a:endParaRPr lang="en-US" sz="2500" kern="1200" dirty="0"/>
        </a:p>
      </dsp:txBody>
      <dsp:txXfrm>
        <a:off x="45692" y="483594"/>
        <a:ext cx="7040936" cy="844616"/>
      </dsp:txXfrm>
    </dsp:sp>
    <dsp:sp modelId="{2F72184F-7859-4670-B9DB-CC2CAC37A629}">
      <dsp:nvSpPr>
        <dsp:cNvPr id="0" name=""/>
        <dsp:cNvSpPr/>
      </dsp:nvSpPr>
      <dsp:spPr>
        <a:xfrm>
          <a:off x="0" y="1603116"/>
          <a:ext cx="7132320" cy="93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When two or more bidders submit live bids, we raise the price in the next round</a:t>
          </a:r>
          <a:endParaRPr lang="en-US" sz="2500" kern="1200" dirty="0"/>
        </a:p>
      </dsp:txBody>
      <dsp:txXfrm>
        <a:off x="45692" y="1648808"/>
        <a:ext cx="7040936" cy="844616"/>
      </dsp:txXfrm>
    </dsp:sp>
    <dsp:sp modelId="{ECA961B1-03B9-4FD0-8E97-FCD3CDB28B41}">
      <dsp:nvSpPr>
        <dsp:cNvPr id="0" name=""/>
        <dsp:cNvSpPr/>
      </dsp:nvSpPr>
      <dsp:spPr>
        <a:xfrm>
          <a:off x="0" y="2768329"/>
          <a:ext cx="7132320" cy="93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Increments are set by BOEM during the auction and may be different for successive rounds</a:t>
          </a:r>
          <a:endParaRPr lang="en-US" sz="2500" kern="1200" dirty="0"/>
        </a:p>
      </dsp:txBody>
      <dsp:txXfrm>
        <a:off x="45692" y="2814021"/>
        <a:ext cx="7040936" cy="844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3248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3248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DE71268B-8AC2-4239-8FAF-7C144C210720}" type="datetimeFigureOut">
              <a:rPr lang="en-US"/>
              <a:t>5/6/2016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653"/>
            <a:ext cx="3004820" cy="463247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69653"/>
            <a:ext cx="3004820" cy="463247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402BA2C8-71FC-43D0-BD87-0547616971F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3248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3248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F5AD8362-6D63-40AC-BAA9-90C3AE6D5875}" type="datetimeFigureOut">
              <a:rPr lang="en-US"/>
              <a:t>5/6/2016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90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443333"/>
            <a:ext cx="5547360" cy="3116104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3"/>
            <a:ext cx="3004820" cy="463247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69653"/>
            <a:ext cx="3004820" cy="463247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C6539446-6953-447E-A4E3-E7CFBF87004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Harmful bidding practices could include “bid sniping”.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28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9063" y="1154113"/>
            <a:ext cx="4156075" cy="3116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A06FA-EB6D-4D99-A19C-B0B30F8EBD8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82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9063" y="1154113"/>
            <a:ext cx="4156075" cy="3116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A06FA-EB6D-4D99-A19C-B0B30F8EBD8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826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Operating fee: subsequent payments due annually thereafter until commercial operations cease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10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77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771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Last annual project easement rent payment prior to lease termination will not be pro-rated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071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Spot price</a:t>
            </a:r>
            <a:r>
              <a:rPr lang="en-US" baseline="0" dirty="0" smtClean="0"/>
              <a:t> at the VACAR hub of the Southeastern Electric Reliability Council (http://www.ferc.gov/market-oversight/mkt-electric/southeast.asp)</a:t>
            </a:r>
          </a:p>
          <a:p>
            <a:r>
              <a:rPr lang="en-US" baseline="0" dirty="0" smtClean="0"/>
              <a:t>Part of NC also falls under Mid-Atlantic (PJM West hub): http://www.ferc.gov/market-oversight/mkt-electric/pjm.asp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18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204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415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However, where</a:t>
            </a:r>
            <a:r>
              <a:rPr lang="en-US" baseline="0" dirty="0" smtClean="0"/>
              <a:t> only two of four areas sold in the auction, the actual leased acreage is significantly less: 354,409 acres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37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BOEM is the Auction</a:t>
            </a:r>
            <a:r>
              <a:rPr lang="en-US" baseline="0" dirty="0" smtClean="0"/>
              <a:t> Manager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Minimum bid is proposed in PSN – later finalized in FSN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39446-6953-447E-A4E3-E7CFBF8700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ater3"/>
          <p:cNvSpPr/>
          <p:nvPr/>
        </p:nvSpPr>
        <p:spPr>
          <a:xfrm>
            <a:off x="1914" y="5243130"/>
            <a:ext cx="9141714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ky"/>
          <p:cNvSpPr/>
          <p:nvPr/>
        </p:nvSpPr>
        <p:spPr>
          <a:xfrm>
            <a:off x="1914" y="0"/>
            <a:ext cx="9141714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water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>
          <a:xfrm>
            <a:off x="-1069" y="5497898"/>
            <a:ext cx="9141714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water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>
          <a:xfrm flipH="1">
            <a:off x="-1069" y="5221111"/>
            <a:ext cx="9141714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-1069" y="5961106"/>
            <a:ext cx="9141714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9404" y="1309047"/>
            <a:ext cx="7202092" cy="26670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9404" y="4038600"/>
            <a:ext cx="7200900" cy="990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440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440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1914" y="-1"/>
            <a:ext cx="9141714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360" y="1309047"/>
            <a:ext cx="7200939" cy="2667000"/>
          </a:xfrm>
        </p:spPr>
        <p:txBody>
          <a:bodyPr anchor="b">
            <a:normAutofit/>
          </a:bodyPr>
          <a:lstStyle>
            <a:lvl1pPr algn="ctr">
              <a:defRPr sz="6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0360" y="4038600"/>
            <a:ext cx="72009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1572768"/>
            <a:ext cx="3429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572768"/>
            <a:ext cx="3429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572768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2365861"/>
            <a:ext cx="3429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9160" y="1572768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9160" y="2365861"/>
            <a:ext cx="3429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ky"/>
          <p:cNvSpPr/>
          <p:nvPr/>
        </p:nvSpPr>
        <p:spPr>
          <a:xfrm>
            <a:off x="1914" y="-1"/>
            <a:ext cx="9141714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610" y="762000"/>
            <a:ext cx="2532850" cy="2743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310" y="685800"/>
            <a:ext cx="5143500" cy="457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610" y="3554104"/>
            <a:ext cx="2532850" cy="1703696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610" y="762000"/>
            <a:ext cx="2532850" cy="27432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0310" y="685800"/>
            <a:ext cx="5143500" cy="457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610" y="3554104"/>
            <a:ext cx="2532850" cy="170369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1914" y="-1"/>
            <a:ext cx="9141714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8" name="water3"/>
          <p:cNvSpPr/>
          <p:nvPr/>
        </p:nvSpPr>
        <p:spPr>
          <a:xfrm>
            <a:off x="1914" y="6064102"/>
            <a:ext cx="9141714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water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>
          <a:xfrm>
            <a:off x="-1069" y="6256182"/>
            <a:ext cx="9141714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water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>
          <a:xfrm flipH="1">
            <a:off x="-1069" y="5979395"/>
            <a:ext cx="9141714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572768"/>
            <a:ext cx="713232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baseline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Wright.Frank@boem.gov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william.anderson@boem.gov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Auction Format and Fiscal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en-US" dirty="0" smtClean="0"/>
              <a:t>New York Task Force Meeting</a:t>
            </a:r>
          </a:p>
          <a:p>
            <a:pPr marL="45720" indent="0" algn="ctr">
              <a:buNone/>
            </a:pPr>
            <a:r>
              <a:rPr lang="en-US" dirty="0" smtClean="0"/>
              <a:t>April 28,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/>
          </a:p>
        </p:txBody>
      </p:sp>
      <p:pic>
        <p:nvPicPr>
          <p:cNvPr id="4098" name="Picture 2" descr="http://www.pennenergy.com/content/dam/Pennenergy/online-articles/2013/July/Bureau%20Ocean%20Energy%20Management%20logo%20BO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123" y="2628596"/>
            <a:ext cx="3702992" cy="150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71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738628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150251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898228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3)  For $600,000?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931875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3)  For $600,000?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 Bid: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$550,000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203562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3)  For $600,000?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$550,000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4)  For $750,000?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381108"/>
              </p:ext>
            </p:extLst>
          </p:nvPr>
        </p:nvGraphicFramePr>
        <p:xfrm>
          <a:off x="794401" y="1722473"/>
          <a:ext cx="7617010" cy="3616724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3)  For $600,000?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$550,000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4)  For $750,000?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$700,000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866978"/>
              </p:ext>
            </p:extLst>
          </p:nvPr>
        </p:nvGraphicFramePr>
        <p:xfrm>
          <a:off x="794401" y="1722473"/>
          <a:ext cx="7617010" cy="3616724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3)  For $600,000?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$550,000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4)  For $750,000?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$700,000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Result: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120771"/>
              </p:ext>
            </p:extLst>
          </p:nvPr>
        </p:nvGraphicFramePr>
        <p:xfrm>
          <a:off x="794401" y="1722473"/>
          <a:ext cx="7617010" cy="3616724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2)  For $450,000?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3)  For $600,000?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Bid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$550,000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4)  For $750,000?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Exit Bid: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$700,000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Result: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Winner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Post-Auction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8741" y="3874429"/>
            <a:ext cx="6287685" cy="161198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/>
              <a:t>“</a:t>
            </a:r>
            <a:r>
              <a:rPr lang="en-US" sz="2400" dirty="0"/>
              <a:t>allow the Attorney General, in </a:t>
            </a:r>
            <a:r>
              <a:rPr lang="en-US" sz="2400" dirty="0" smtClean="0"/>
              <a:t>consultation with </a:t>
            </a:r>
            <a:r>
              <a:rPr lang="en-US" sz="2400" dirty="0"/>
              <a:t>the Federal Trade Commission, 30 </a:t>
            </a:r>
            <a:r>
              <a:rPr lang="en-US" sz="2400" dirty="0" smtClean="0"/>
              <a:t>days </a:t>
            </a:r>
            <a:r>
              <a:rPr lang="en-US" sz="2400" dirty="0"/>
              <a:t>to review the results </a:t>
            </a:r>
            <a:r>
              <a:rPr lang="en-US" sz="2400" dirty="0" smtClean="0"/>
              <a:t>of </a:t>
            </a:r>
            <a:r>
              <a:rPr lang="en-US" sz="2400" dirty="0"/>
              <a:t>the lease sale.”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54678" y="1527131"/>
            <a:ext cx="7195813" cy="83899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Rounded Rectangle 4"/>
          <p:cNvSpPr/>
          <p:nvPr/>
        </p:nvSpPr>
        <p:spPr>
          <a:xfrm>
            <a:off x="1169895" y="1913647"/>
            <a:ext cx="6739198" cy="53732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 smtClean="0"/>
              <a:t>Following the auction, BOEM will announce the provisional winner</a:t>
            </a:r>
            <a:endParaRPr lang="en-US" sz="2400" dirty="0"/>
          </a:p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0" kern="1200" dirty="0"/>
          </a:p>
        </p:txBody>
      </p:sp>
      <p:sp>
        <p:nvSpPr>
          <p:cNvPr id="7" name="Rounded Rectangle 6"/>
          <p:cNvSpPr/>
          <p:nvPr/>
        </p:nvSpPr>
        <p:spPr>
          <a:xfrm>
            <a:off x="854677" y="2575109"/>
            <a:ext cx="7195813" cy="1219997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ounded Rectangle 4"/>
          <p:cNvSpPr/>
          <p:nvPr/>
        </p:nvSpPr>
        <p:spPr>
          <a:xfrm>
            <a:off x="1169894" y="3046465"/>
            <a:ext cx="6739198" cy="7352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/>
              <a:t>In accordance with the Act at 43 U.S.C. 1337(c</a:t>
            </a:r>
            <a:r>
              <a:rPr lang="en-US" sz="2400" dirty="0" smtClean="0"/>
              <a:t>), </a:t>
            </a:r>
            <a:r>
              <a:rPr lang="en-US" sz="2400" dirty="0"/>
              <a:t>and before the acceptance of bids and the issuance of leases, BOEM will:</a:t>
            </a:r>
          </a:p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0" kern="1200" dirty="0"/>
          </a:p>
        </p:txBody>
      </p:sp>
    </p:spTree>
    <p:extLst>
      <p:ext uri="{BB962C8B-B14F-4D97-AF65-F5344CB8AC3E}">
        <p14:creationId xmlns:p14="http://schemas.microsoft.com/office/powerpoint/2010/main" val="235685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Fiscal Terms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Auction Overview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153531"/>
              </p:ext>
            </p:extLst>
          </p:nvPr>
        </p:nvGraphicFramePr>
        <p:xfrm>
          <a:off x="1005840" y="1572768"/>
          <a:ext cx="7132320" cy="414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0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Fiscal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First year’s payment due within 45 days of lessee receiving lease</a:t>
            </a:r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Subsequent payments due on lease anniversary on portion of lease not authorized for commercial operations</a:t>
            </a:r>
          </a:p>
          <a:p>
            <a:endParaRPr lang="en-US" dirty="0" smtClean="0"/>
          </a:p>
          <a:p>
            <a:pPr lvl="1">
              <a:buClr>
                <a:schemeClr val="bg1">
                  <a:lumMod val="85000"/>
                </a:schemeClr>
              </a:buClr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Clr>
                <a:schemeClr val="bg1">
                  <a:lumMod val="8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Initial payment due upon approval of the COP</a:t>
            </a:r>
            <a:endParaRPr lang="en-US" dirty="0"/>
          </a:p>
          <a:p>
            <a:pPr lvl="1">
              <a:buClr>
                <a:schemeClr val="bg1">
                  <a:lumMod val="8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Subsequent payments due annually thereafter until lease terminates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9556" y="1549730"/>
            <a:ext cx="6008036" cy="6318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Rounded Rectangle 4"/>
          <p:cNvSpPr/>
          <p:nvPr/>
        </p:nvSpPr>
        <p:spPr>
          <a:xfrm>
            <a:off x="1012794" y="1611414"/>
            <a:ext cx="5793359" cy="5701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 smtClean="0"/>
              <a:t>Annual Rent</a:t>
            </a:r>
            <a:endParaRPr lang="en-US" sz="2400" b="0" kern="1200" dirty="0"/>
          </a:p>
        </p:txBody>
      </p:sp>
      <p:sp>
        <p:nvSpPr>
          <p:cNvPr id="7" name="Rounded Rectangle 6"/>
          <p:cNvSpPr/>
          <p:nvPr/>
        </p:nvSpPr>
        <p:spPr>
          <a:xfrm>
            <a:off x="840551" y="3766643"/>
            <a:ext cx="6008036" cy="6318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ounded Rectangle 4"/>
          <p:cNvSpPr/>
          <p:nvPr/>
        </p:nvSpPr>
        <p:spPr>
          <a:xfrm>
            <a:off x="1023789" y="3828327"/>
            <a:ext cx="5793359" cy="5701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 smtClean="0"/>
              <a:t>Annual Project Easement Rent</a:t>
            </a:r>
            <a:endParaRPr lang="en-US" sz="2400" b="0" kern="1200" dirty="0"/>
          </a:p>
        </p:txBody>
      </p:sp>
    </p:spTree>
    <p:extLst>
      <p:ext uri="{BB962C8B-B14F-4D97-AF65-F5344CB8AC3E}">
        <p14:creationId xmlns:p14="http://schemas.microsoft.com/office/powerpoint/2010/main" val="194927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Fiscal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prstClr val="white">
                  <a:lumMod val="75000"/>
                </a:prstClr>
              </a:buClr>
            </a:pPr>
            <a:endParaRPr lang="en-US" dirty="0" smtClean="0">
              <a:solidFill>
                <a:srgbClr val="3691AA">
                  <a:lumMod val="75000"/>
                </a:srgbClr>
              </a:solidFill>
            </a:endParaRPr>
          </a:p>
          <a:p>
            <a:pPr lvl="1">
              <a:buClr>
                <a:prstClr val="white">
                  <a:lumMod val="75000"/>
                </a:prstClr>
              </a:buClr>
            </a:pPr>
            <a:endParaRPr lang="en-US" dirty="0">
              <a:solidFill>
                <a:srgbClr val="3691AA">
                  <a:lumMod val="75000"/>
                </a:srgbClr>
              </a:solidFill>
            </a:endParaRPr>
          </a:p>
          <a:p>
            <a:pPr lvl="1">
              <a:buClr>
                <a:prstClr val="white">
                  <a:lumMod val="75000"/>
                </a:prstClr>
              </a:buClr>
            </a:pPr>
            <a:r>
              <a:rPr lang="en-US" dirty="0" smtClean="0">
                <a:solidFill>
                  <a:srgbClr val="3691AA">
                    <a:lumMod val="75000"/>
                  </a:srgbClr>
                </a:solidFill>
              </a:rPr>
              <a:t>Initial </a:t>
            </a:r>
            <a:r>
              <a:rPr lang="en-US" dirty="0">
                <a:solidFill>
                  <a:srgbClr val="3691AA">
                    <a:lumMod val="75000"/>
                  </a:srgbClr>
                </a:solidFill>
              </a:rPr>
              <a:t>fee due within 45 days of commercial </a:t>
            </a:r>
            <a:r>
              <a:rPr lang="en-US" dirty="0" smtClean="0">
                <a:solidFill>
                  <a:srgbClr val="3691AA">
                    <a:lumMod val="75000"/>
                  </a:srgbClr>
                </a:solidFill>
              </a:rPr>
              <a:t>operations</a:t>
            </a:r>
          </a:p>
          <a:p>
            <a:pPr lvl="1">
              <a:buClr>
                <a:prstClr val="white">
                  <a:lumMod val="75000"/>
                </a:prstClr>
              </a:buClr>
            </a:pPr>
            <a:r>
              <a:rPr lang="en-US" dirty="0" smtClean="0"/>
              <a:t>Subsequent </a:t>
            </a:r>
            <a:r>
              <a:rPr lang="en-US" dirty="0"/>
              <a:t>payments due annually thereafter until commercial operations cease</a:t>
            </a:r>
          </a:p>
          <a:p>
            <a:pPr marL="320040" lvl="1" indent="0">
              <a:buClr>
                <a:prstClr val="white">
                  <a:lumMod val="75000"/>
                </a:prstClr>
              </a:buClr>
              <a:buNone/>
            </a:pPr>
            <a:endParaRPr lang="en-US" sz="1700" dirty="0">
              <a:solidFill>
                <a:srgbClr val="3691AA">
                  <a:lumMod val="75000"/>
                </a:srgbClr>
              </a:solidFill>
            </a:endParaRPr>
          </a:p>
          <a:p>
            <a:pPr lvl="1">
              <a:buClr>
                <a:prstClr val="white">
                  <a:lumMod val="75000"/>
                </a:prstClr>
              </a:buClr>
            </a:pPr>
            <a:endParaRPr lang="en-US" dirty="0" smtClean="0">
              <a:solidFill>
                <a:srgbClr val="3691AA">
                  <a:lumMod val="75000"/>
                </a:srgbClr>
              </a:solidFill>
            </a:endParaRPr>
          </a:p>
          <a:p>
            <a:pPr lvl="1">
              <a:buClr>
                <a:prstClr val="white">
                  <a:lumMod val="75000"/>
                </a:prstClr>
              </a:buClr>
            </a:pPr>
            <a:endParaRPr lang="en-US" dirty="0">
              <a:solidFill>
                <a:srgbClr val="3691AA">
                  <a:lumMod val="75000"/>
                </a:srgbClr>
              </a:solidFill>
            </a:endParaRPr>
          </a:p>
          <a:p>
            <a:pPr lvl="1">
              <a:buClr>
                <a:prstClr val="white">
                  <a:lumMod val="75000"/>
                </a:prstClr>
              </a:buClr>
            </a:pPr>
            <a:r>
              <a:rPr lang="en-US" dirty="0" smtClean="0">
                <a:solidFill>
                  <a:srgbClr val="3691AA">
                    <a:lumMod val="75000"/>
                  </a:srgbClr>
                </a:solidFill>
              </a:rPr>
              <a:t>Prior </a:t>
            </a:r>
            <a:r>
              <a:rPr lang="en-US" dirty="0">
                <a:solidFill>
                  <a:srgbClr val="3691AA">
                    <a:lumMod val="75000"/>
                  </a:srgbClr>
                </a:solidFill>
              </a:rPr>
              <a:t>to lease issuance the Lessee must provide assurance for initial financial obligations on the lease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29558" y="1564088"/>
            <a:ext cx="5976595" cy="6318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Rounded Rectangle 4"/>
          <p:cNvSpPr/>
          <p:nvPr/>
        </p:nvSpPr>
        <p:spPr>
          <a:xfrm>
            <a:off x="1012796" y="1625772"/>
            <a:ext cx="3424581" cy="5701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 smtClean="0"/>
              <a:t>Annual Operating Fee</a:t>
            </a:r>
            <a:endParaRPr lang="en-US" sz="2400" b="0" kern="1200" dirty="0"/>
          </a:p>
        </p:txBody>
      </p:sp>
      <p:sp>
        <p:nvSpPr>
          <p:cNvPr id="7" name="Rounded Rectangle 6"/>
          <p:cNvSpPr/>
          <p:nvPr/>
        </p:nvSpPr>
        <p:spPr>
          <a:xfrm>
            <a:off x="829556" y="3680232"/>
            <a:ext cx="6008036" cy="6318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ounded Rectangle 4"/>
          <p:cNvSpPr/>
          <p:nvPr/>
        </p:nvSpPr>
        <p:spPr>
          <a:xfrm>
            <a:off x="1012794" y="3741916"/>
            <a:ext cx="5793359" cy="5701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 smtClean="0"/>
              <a:t>Financial Assurance Requirements</a:t>
            </a:r>
            <a:endParaRPr lang="en-US" sz="2400" b="0" kern="1200" dirty="0"/>
          </a:p>
        </p:txBody>
      </p:sp>
    </p:spTree>
    <p:extLst>
      <p:ext uri="{BB962C8B-B14F-4D97-AF65-F5344CB8AC3E}">
        <p14:creationId xmlns:p14="http://schemas.microsoft.com/office/powerpoint/2010/main" val="37511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Annual Rent Payment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790149"/>
              </p:ext>
            </p:extLst>
          </p:nvPr>
        </p:nvGraphicFramePr>
        <p:xfrm>
          <a:off x="1558217" y="3883842"/>
          <a:ext cx="5988351" cy="1741266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3014039"/>
                <a:gridCol w="2974312"/>
              </a:tblGrid>
              <a:tr h="58042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Wind</a:t>
                      </a:r>
                      <a:r>
                        <a:rPr lang="en-US" b="1" baseline="0" dirty="0" smtClean="0"/>
                        <a:t> Energy Area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New York</a:t>
                      </a:r>
                      <a:endParaRPr lang="en-US" b="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58042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Size (acres)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81,130</a:t>
                      </a:r>
                    </a:p>
                  </a:txBody>
                  <a:tcPr anchor="ctr"/>
                </a:tc>
              </a:tr>
              <a:tr h="58042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Rental Payment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</a:t>
                      </a:r>
                      <a:r>
                        <a:rPr lang="en-US" baseline="0" dirty="0" smtClean="0"/>
                        <a:t> 243,390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41022" y="1507908"/>
            <a:ext cx="7822744" cy="631800"/>
            <a:chOff x="0" y="137722"/>
            <a:chExt cx="10498454" cy="631800"/>
          </a:xfrm>
        </p:grpSpPr>
        <p:sp>
          <p:nvSpPr>
            <p:cNvPr id="9" name="Rounded Rectangle 8"/>
            <p:cNvSpPr/>
            <p:nvPr/>
          </p:nvSpPr>
          <p:spPr>
            <a:xfrm>
              <a:off x="0" y="137722"/>
              <a:ext cx="10498454" cy="6318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0841" y="168564"/>
              <a:ext cx="10436770" cy="5701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l" defTabSz="1200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0" kern="1200" dirty="0" smtClean="0"/>
                <a:t>Payment Formula = Leased Acreage * $3/acre</a:t>
              </a:r>
              <a:endParaRPr lang="en-US" sz="2400" b="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59876" y="2186843"/>
            <a:ext cx="7822744" cy="950130"/>
            <a:chOff x="0" y="769522"/>
            <a:chExt cx="10498454" cy="950130"/>
          </a:xfrm>
        </p:grpSpPr>
        <p:sp>
          <p:nvSpPr>
            <p:cNvPr id="7" name="Rectangle 6"/>
            <p:cNvSpPr/>
            <p:nvPr/>
          </p:nvSpPr>
          <p:spPr>
            <a:xfrm>
              <a:off x="0" y="769522"/>
              <a:ext cx="10498454" cy="9501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0" y="769522"/>
              <a:ext cx="10498454" cy="9501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33326" tIns="34290" rIns="192024" bIns="34290" numCol="1" spcCol="1270" anchor="t" anchorCtr="0">
              <a:noAutofit/>
            </a:bodyPr>
            <a:lstStyle/>
            <a:p>
              <a:pPr marL="228600" lvl="1" indent="-228600" algn="l" defTabSz="9334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US" kern="1200" dirty="0" smtClean="0"/>
                <a:t>Subsequent rent payments would reflect any adjustments for relinquished acreage or phased development at the time a payment is due</a:t>
              </a:r>
              <a:endParaRPr lang="en-US" kern="1200" dirty="0"/>
            </a:p>
            <a:p>
              <a:pPr marL="228600" lvl="1" indent="-228600" algn="l" defTabSz="9334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US" kern="1200" dirty="0" smtClean="0"/>
                <a:t>Last rent payment prior to the start of commercial operations will not be pro-rated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2437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Annual Project Easement Rent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05840" y="1714173"/>
            <a:ext cx="7132320" cy="4142232"/>
          </a:xfrm>
        </p:spPr>
        <p:txBody>
          <a:bodyPr/>
          <a:lstStyle/>
          <a:p>
            <a:pPr lvl="0" rtl="0"/>
            <a:r>
              <a:rPr lang="en-US" b="1" dirty="0" smtClean="0"/>
              <a:t>Payment</a:t>
            </a:r>
            <a:r>
              <a:rPr lang="en-US" dirty="0" smtClean="0"/>
              <a:t> = $70 per statute mile * statute miles in 200-foot wide transmission easement, and greater of $5/acre or $450 for any additional easement required, per year</a:t>
            </a:r>
            <a:endParaRPr lang="en-US" dirty="0"/>
          </a:p>
          <a:p>
            <a:pPr lvl="0" rtl="0"/>
            <a:endParaRPr lang="en-US" dirty="0" smtClean="0"/>
          </a:p>
        </p:txBody>
      </p:sp>
      <p:pic>
        <p:nvPicPr>
          <p:cNvPr id="4" name="Picture 2" descr="http://www.omnisens.com/img/pics/Omnisens-Securing-Power-Cable-Integrity_Cobra_0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5"/>
          <a:stretch/>
        </p:blipFill>
        <p:spPr bwMode="auto">
          <a:xfrm>
            <a:off x="1826573" y="2941157"/>
            <a:ext cx="5524500" cy="253561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21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Annual Operating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Formula is based on the </a:t>
            </a:r>
            <a:r>
              <a:rPr lang="en-US" i="1" dirty="0" smtClean="0"/>
              <a:t>anticipated </a:t>
            </a:r>
            <a:r>
              <a:rPr lang="en-US" dirty="0" smtClean="0"/>
              <a:t>annual power output, valued at the preceding year’s regional wholesale power price, multiplied by an operating fee rate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630605"/>
              </p:ext>
            </p:extLst>
          </p:nvPr>
        </p:nvGraphicFramePr>
        <p:xfrm>
          <a:off x="341643" y="1848930"/>
          <a:ext cx="8420520" cy="2074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561"/>
                <a:gridCol w="291403"/>
                <a:gridCol w="1245995"/>
                <a:gridCol w="334163"/>
                <a:gridCol w="901784"/>
                <a:gridCol w="345306"/>
                <a:gridCol w="1061464"/>
                <a:gridCol w="442127"/>
                <a:gridCol w="1135464"/>
                <a:gridCol w="341644"/>
                <a:gridCol w="1165609"/>
              </a:tblGrid>
              <a:tr h="3790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=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P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</a:t>
                      </a:r>
                      <a:endParaRPr lang="en-US" sz="3200" dirty="0"/>
                    </a:p>
                  </a:txBody>
                  <a:tcPr/>
                </a:tc>
              </a:tr>
              <a:tr h="1495329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Annual Operating Fee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Nameplate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Capacity [MW]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Hours per Year [8,760]</a:t>
                      </a:r>
                    </a:p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Capacity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Factor [0 to 1]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Power Price [$/MWh]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Operating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Fee Rate [0 to 1]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62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Annual Operating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Nameplate capacity is the planned available capacity measured in megawatts (MW)</a:t>
            </a:r>
          </a:p>
          <a:p>
            <a:pPr lvl="1"/>
            <a:r>
              <a:rPr lang="en-US" dirty="0" smtClean="0"/>
              <a:t>Based on COP to reflect installation, repowering, and decommissioning activities on the lease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093639"/>
              </p:ext>
            </p:extLst>
          </p:nvPr>
        </p:nvGraphicFramePr>
        <p:xfrm>
          <a:off x="341643" y="1848930"/>
          <a:ext cx="8420520" cy="2074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561"/>
                <a:gridCol w="291403"/>
                <a:gridCol w="1245995"/>
                <a:gridCol w="334163"/>
                <a:gridCol w="901784"/>
                <a:gridCol w="345306"/>
                <a:gridCol w="1061464"/>
                <a:gridCol w="442127"/>
                <a:gridCol w="1135464"/>
                <a:gridCol w="341644"/>
                <a:gridCol w="1165609"/>
              </a:tblGrid>
              <a:tr h="3790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F</a:t>
                      </a:r>
                      <a:endParaRPr lang="en-US" sz="3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95329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Annual Operating Fee</a:t>
                      </a:r>
                      <a:endParaRPr lang="en-US" sz="17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Nameplate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Capacity [MW]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Hours per Year [8,760]</a:t>
                      </a:r>
                    </a:p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Capacity Factor [0 to 1]</a:t>
                      </a:r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Power Price [$/MWh]</a:t>
                      </a:r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Operating Fee Rate [0 to 1]</a:t>
                      </a:r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Left Brace 7"/>
          <p:cNvSpPr/>
          <p:nvPr/>
        </p:nvSpPr>
        <p:spPr>
          <a:xfrm rot="16200000">
            <a:off x="2966084" y="2108834"/>
            <a:ext cx="285752" cy="2971800"/>
          </a:xfrm>
          <a:prstGeom prst="leftBrac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0090" y="3817620"/>
            <a:ext cx="5692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Generation at continuous full power operation (MWh)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72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Annual Operating Fee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98896"/>
              </p:ext>
            </p:extLst>
          </p:nvPr>
        </p:nvGraphicFramePr>
        <p:xfrm>
          <a:off x="341643" y="1848930"/>
          <a:ext cx="8420520" cy="2074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561"/>
                <a:gridCol w="291403"/>
                <a:gridCol w="1245995"/>
                <a:gridCol w="334163"/>
                <a:gridCol w="901784"/>
                <a:gridCol w="345306"/>
                <a:gridCol w="1061464"/>
                <a:gridCol w="442127"/>
                <a:gridCol w="1135464"/>
                <a:gridCol w="341644"/>
                <a:gridCol w="1165609"/>
              </a:tblGrid>
              <a:tr h="3790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F</a:t>
                      </a:r>
                      <a:endParaRPr lang="en-US" sz="3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95329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Annual Operating Fee</a:t>
                      </a:r>
                      <a:endParaRPr lang="en-US" sz="17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Nameplate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Capacity [MW]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Hours per Year [8,760]</a:t>
                      </a:r>
                    </a:p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Capacity Factor [0 to 1]</a:t>
                      </a:r>
                      <a:endParaRPr lang="en-US" sz="17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Power Price [$/MWh]</a:t>
                      </a:r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Operating Fee Rate [0 to 1]</a:t>
                      </a:r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005840" y="1572768"/>
            <a:ext cx="7132320" cy="4142232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capacity factor is the share of anticipated generation relative to its generation at continuous full power operation</a:t>
            </a:r>
          </a:p>
          <a:p>
            <a:pPr lvl="1"/>
            <a:r>
              <a:rPr lang="en-US" dirty="0" smtClean="0"/>
              <a:t>Value is set to 0.4 for the first 6 years of commercial operations</a:t>
            </a:r>
          </a:p>
          <a:p>
            <a:pPr lvl="1"/>
            <a:r>
              <a:rPr lang="en-US" dirty="0" smtClean="0"/>
              <a:t>Value is adjusted in 5-year intervals thereafter to reflect actual metered generation over the preceding five years</a:t>
            </a:r>
            <a:endParaRPr lang="en-US" dirty="0"/>
          </a:p>
        </p:txBody>
      </p:sp>
      <p:sp>
        <p:nvSpPr>
          <p:cNvPr id="10" name="Left Brace 9"/>
          <p:cNvSpPr/>
          <p:nvPr/>
        </p:nvSpPr>
        <p:spPr>
          <a:xfrm rot="16200000">
            <a:off x="3634739" y="1440179"/>
            <a:ext cx="285752" cy="4309110"/>
          </a:xfrm>
          <a:prstGeom prst="leftBrac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65910" y="3817620"/>
            <a:ext cx="4503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Anticipated Annual Power Output (MWh)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02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Annual Operating Fee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555956"/>
              </p:ext>
            </p:extLst>
          </p:nvPr>
        </p:nvGraphicFramePr>
        <p:xfrm>
          <a:off x="341643" y="1848930"/>
          <a:ext cx="8420520" cy="2074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561"/>
                <a:gridCol w="291403"/>
                <a:gridCol w="1245995"/>
                <a:gridCol w="334163"/>
                <a:gridCol w="901784"/>
                <a:gridCol w="345306"/>
                <a:gridCol w="1061464"/>
                <a:gridCol w="442127"/>
                <a:gridCol w="1135464"/>
                <a:gridCol w="341644"/>
                <a:gridCol w="1165609"/>
              </a:tblGrid>
              <a:tr h="3790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F</a:t>
                      </a:r>
                      <a:endParaRPr lang="en-US" sz="3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endParaRPr lang="en-US" sz="3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2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en-US" sz="32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95329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</a:rPr>
                        <a:t>Annual Operating Fee</a:t>
                      </a:r>
                      <a:endParaRPr lang="en-US" sz="17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Nameplate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Capacity [MW]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Hours per Year [8,760]</a:t>
                      </a:r>
                    </a:p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Capacity Factor [0 to 1]</a:t>
                      </a:r>
                      <a:endParaRPr lang="en-US" sz="17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Power Price [$/MWh]</a:t>
                      </a:r>
                      <a:endParaRPr lang="en-US" sz="17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700" kern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Operating Fee Rate [0 to 1]</a:t>
                      </a:r>
                      <a:endParaRPr lang="en-US" sz="1700" kern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05840" y="1572768"/>
            <a:ext cx="7132320" cy="414223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Power price is determined at the time each payment is due based on the latest available regional wholesale spot price ($/MWh) as reported by FERC, adjusted for inflation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4291964" y="782954"/>
            <a:ext cx="285752" cy="5623560"/>
          </a:xfrm>
          <a:prstGeom prst="leftBrac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0370" y="3840480"/>
            <a:ext cx="3051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Estimated Market Value [$]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91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Annual Operating Fee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418539"/>
              </p:ext>
            </p:extLst>
          </p:nvPr>
        </p:nvGraphicFramePr>
        <p:xfrm>
          <a:off x="341643" y="1848930"/>
          <a:ext cx="8420520" cy="2074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561"/>
                <a:gridCol w="291403"/>
                <a:gridCol w="1245995"/>
                <a:gridCol w="334163"/>
                <a:gridCol w="901784"/>
                <a:gridCol w="345306"/>
                <a:gridCol w="1061464"/>
                <a:gridCol w="442127"/>
                <a:gridCol w="1135464"/>
                <a:gridCol w="341644"/>
                <a:gridCol w="1165609"/>
              </a:tblGrid>
              <a:tr h="37902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=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P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</a:t>
                      </a:r>
                      <a:endParaRPr lang="en-US" sz="3200" dirty="0"/>
                    </a:p>
                  </a:txBody>
                  <a:tcPr/>
                </a:tc>
              </a:tr>
              <a:tr h="1495329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Annual Operating Fee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Nameplate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Capacity [MW]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Hours per Year [8,760]</a:t>
                      </a:r>
                    </a:p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Capacity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Factor [0 to 1]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Power Price [$/MWh]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Operating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Fee Rate [0 to 1]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005840" y="1572768"/>
            <a:ext cx="7132320" cy="414223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Operating fee rate is the share of the estimated market value of the power produced payable to the lessor</a:t>
            </a:r>
          </a:p>
          <a:p>
            <a:pPr lvl="1"/>
            <a:r>
              <a:rPr lang="en-US" dirty="0" smtClean="0"/>
              <a:t>The operating fee rate is 0.02 through the life of the commercial operations on the 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1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Annual Operating </a:t>
            </a:r>
            <a:r>
              <a:rPr lang="en-US" dirty="0" smtClean="0"/>
              <a:t>Fee Example:</a:t>
            </a:r>
            <a:br>
              <a:rPr lang="en-US" dirty="0" smtClean="0"/>
            </a:br>
            <a:r>
              <a:rPr lang="en-US" sz="2800" dirty="0" smtClean="0"/>
              <a:t>500 MW project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361057"/>
              </p:ext>
            </p:extLst>
          </p:nvPr>
        </p:nvGraphicFramePr>
        <p:xfrm>
          <a:off x="341643" y="1848930"/>
          <a:ext cx="8420520" cy="36854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561"/>
                <a:gridCol w="291403"/>
                <a:gridCol w="1235947"/>
                <a:gridCol w="291402"/>
                <a:gridCol w="1095270"/>
                <a:gridCol w="261258"/>
                <a:gridCol w="1045028"/>
                <a:gridCol w="401934"/>
                <a:gridCol w="1135464"/>
                <a:gridCol w="341644"/>
                <a:gridCol w="1165609"/>
              </a:tblGrid>
              <a:tr h="40100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=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P 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*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r</a:t>
                      </a:r>
                      <a:endParaRPr lang="en-US" sz="3200" dirty="0"/>
                    </a:p>
                  </a:txBody>
                  <a:tcPr anchor="ctr"/>
                </a:tc>
              </a:tr>
              <a:tr h="1035427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Annual Operating Fee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Nameplate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Capacity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Hours per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Capacity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Factor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Power Price [$/MWh]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solidFill>
                            <a:srgbClr val="C00000"/>
                          </a:solidFill>
                        </a:rPr>
                        <a:t>Operating</a:t>
                      </a:r>
                      <a:r>
                        <a:rPr lang="en-US" sz="1700" baseline="0" dirty="0" smtClean="0">
                          <a:solidFill>
                            <a:srgbClr val="C00000"/>
                          </a:solidFill>
                        </a:rPr>
                        <a:t> Fee Rate</a:t>
                      </a:r>
                      <a:endParaRPr lang="en-US" sz="17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103542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8,760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0.4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40.00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0.02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3542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1,401,600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00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Bid Deposit and Minimum Bid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0912010"/>
              </p:ext>
            </p:extLst>
          </p:nvPr>
        </p:nvGraphicFramePr>
        <p:xfrm>
          <a:off x="480756" y="1640259"/>
          <a:ext cx="8227881" cy="3388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97944" y="2373338"/>
            <a:ext cx="8614388" cy="679570"/>
            <a:chOff x="-446736" y="2439666"/>
            <a:chExt cx="9956496" cy="1979138"/>
          </a:xfrm>
        </p:grpSpPr>
        <p:sp>
          <p:nvSpPr>
            <p:cNvPr id="8" name="Rectangle 7"/>
            <p:cNvSpPr/>
            <p:nvPr/>
          </p:nvSpPr>
          <p:spPr>
            <a:xfrm>
              <a:off x="0" y="2439666"/>
              <a:ext cx="9509760" cy="123786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-446736" y="2975810"/>
              <a:ext cx="9509759" cy="14429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1935" tIns="33020" rIns="184912" bIns="33020" numCol="1" spcCol="1270" anchor="t" anchorCtr="0">
              <a:noAutofit/>
            </a:bodyPr>
            <a:lstStyle/>
            <a:p>
              <a:pPr marL="0" lvl="1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sz="2400" kern="1200" dirty="0" smtClean="0"/>
                <a:t>$450,000 is required in advance of the auction</a:t>
              </a:r>
              <a:endParaRPr lang="en-US" sz="24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95969" y="4260561"/>
            <a:ext cx="8227881" cy="495476"/>
            <a:chOff x="0" y="2262826"/>
            <a:chExt cx="9509760" cy="1442993"/>
          </a:xfrm>
        </p:grpSpPr>
        <p:sp>
          <p:nvSpPr>
            <p:cNvPr id="11" name="Rectangle 10"/>
            <p:cNvSpPr/>
            <p:nvPr/>
          </p:nvSpPr>
          <p:spPr>
            <a:xfrm>
              <a:off x="0" y="2439666"/>
              <a:ext cx="9509760" cy="123786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0" y="2262826"/>
              <a:ext cx="9509760" cy="14429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1935" tIns="33020" rIns="184912" bIns="33020" numCol="1" spcCol="1270" anchor="t" anchorCtr="0">
              <a:noAutofit/>
            </a:bodyPr>
            <a:lstStyle/>
            <a:p>
              <a:pPr marL="0" lvl="1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sz="2400" dirty="0" smtClean="0"/>
                <a:t>Bidding will start at $162,260 </a:t>
              </a:r>
              <a:endParaRPr lang="en-US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289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Assurance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Additional assurance required to cover all decommissioning, operating fees, and other obligations as the lease progresses</a:t>
            </a:r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Prior to approval of a SAP</a:t>
            </a:r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Prior to approval of a COP</a:t>
            </a:r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Commencement of installation of commercial facilities</a:t>
            </a:r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Past due payment amounts or any other monetary obligations</a:t>
            </a:r>
          </a:p>
          <a:p>
            <a:pPr lvl="1"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Adjustments to financial assurance amounts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2168" y="1687388"/>
            <a:ext cx="7822744" cy="79169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Rounded Rectangle 4"/>
          <p:cNvSpPr/>
          <p:nvPr/>
        </p:nvSpPr>
        <p:spPr>
          <a:xfrm>
            <a:off x="645149" y="1793279"/>
            <a:ext cx="7776781" cy="5701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l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 smtClean="0"/>
              <a:t>$100,000 initial financial assurance due prior to lease issuance in the form of a bond or other approved form</a:t>
            </a:r>
            <a:endParaRPr lang="en-US" sz="2400" b="0" kern="1200" dirty="0"/>
          </a:p>
        </p:txBody>
      </p:sp>
    </p:spTree>
    <p:extLst>
      <p:ext uri="{BB962C8B-B14F-4D97-AF65-F5344CB8AC3E}">
        <p14:creationId xmlns:p14="http://schemas.microsoft.com/office/powerpoint/2010/main" val="293942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1" y="528577"/>
            <a:ext cx="7132319" cy="1088136"/>
          </a:xfrm>
        </p:spPr>
        <p:txBody>
          <a:bodyPr/>
          <a:lstStyle/>
          <a:p>
            <a:pPr algn="ctr"/>
            <a:r>
              <a:rPr lang="en-US" sz="4800" dirty="0" smtClean="0"/>
              <a:t>Questions and Comments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4276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Items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Auction format – nonmonetary factors?</a:t>
            </a:r>
          </a:p>
          <a:p>
            <a:r>
              <a:rPr lang="en-US" dirty="0" smtClean="0"/>
              <a:t>Wholesale </a:t>
            </a:r>
            <a:r>
              <a:rPr lang="en-US" dirty="0"/>
              <a:t>power price </a:t>
            </a:r>
            <a:r>
              <a:rPr lang="en-US" dirty="0" smtClean="0"/>
              <a:t>index </a:t>
            </a:r>
            <a:r>
              <a:rPr lang="en-US" dirty="0"/>
              <a:t>- NYC Zone J (NYISO) electric </a:t>
            </a:r>
            <a:r>
              <a:rPr lang="en-US" dirty="0" smtClean="0"/>
              <a:t>region?</a:t>
            </a:r>
          </a:p>
          <a:p>
            <a:r>
              <a:rPr lang="en-US" dirty="0" smtClean="0"/>
              <a:t>Minimum bid - $2/acre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20198" y="4135624"/>
            <a:ext cx="7050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Force Input on the draft PSN due COB May 5, 2016 – Please send to erin.trager@boem.gov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197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1" y="528577"/>
            <a:ext cx="7132319" cy="1088136"/>
          </a:xfrm>
        </p:spPr>
        <p:txBody>
          <a:bodyPr/>
          <a:lstStyle/>
          <a:p>
            <a:pPr algn="ctr"/>
            <a:r>
              <a:rPr lang="en-US" sz="4800" dirty="0" smtClean="0"/>
              <a:t>Questions and Comments</a:t>
            </a:r>
            <a:endParaRPr lang="en-US" sz="4800" dirty="0"/>
          </a:p>
        </p:txBody>
      </p:sp>
      <p:sp>
        <p:nvSpPr>
          <p:cNvPr id="4" name="Content Placeholder 6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Contact</a:t>
            </a:r>
            <a:r>
              <a:rPr lang="en-US" sz="2800" b="1" dirty="0" smtClean="0"/>
              <a:t>:</a:t>
            </a:r>
          </a:p>
          <a:p>
            <a:pPr marL="0" indent="0">
              <a:buNone/>
            </a:pPr>
            <a:endParaRPr lang="en-US" sz="200" dirty="0" smtClean="0"/>
          </a:p>
          <a:p>
            <a:pPr marL="0" indent="0">
              <a:buNone/>
            </a:pPr>
            <a:r>
              <a:rPr lang="en-US" sz="2800" dirty="0" smtClean="0"/>
              <a:t>Wright Frank</a:t>
            </a:r>
          </a:p>
          <a:p>
            <a:pPr marL="0" indent="0">
              <a:buNone/>
            </a:pPr>
            <a:r>
              <a:rPr lang="en-US" sz="2800" dirty="0" smtClean="0">
                <a:hlinkClick r:id="rId3"/>
              </a:rPr>
              <a:t>Wright.Frank@boem.gov</a:t>
            </a:r>
            <a:endParaRPr lang="en-US" sz="28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2800" dirty="0" smtClean="0"/>
              <a:t>Bill </a:t>
            </a:r>
            <a:r>
              <a:rPr lang="en-US" sz="2800" dirty="0"/>
              <a:t>Anderson</a:t>
            </a:r>
          </a:p>
          <a:p>
            <a:pPr marL="0" indent="0">
              <a:buNone/>
            </a:pPr>
            <a:r>
              <a:rPr lang="en-US" sz="2800" dirty="0" smtClean="0">
                <a:hlinkClick r:id="rId4"/>
              </a:rPr>
              <a:t>william.anderson@boem.gov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0175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1" y="2338611"/>
            <a:ext cx="7132319" cy="1088136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 smtClean="0"/>
              <a:t>Extra Slides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Historical Auction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88385"/>
              </p:ext>
            </p:extLst>
          </p:nvPr>
        </p:nvGraphicFramePr>
        <p:xfrm>
          <a:off x="539101" y="1547454"/>
          <a:ext cx="7971862" cy="393894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023642"/>
                <a:gridCol w="1126165"/>
                <a:gridCol w="1434265"/>
                <a:gridCol w="1540508"/>
                <a:gridCol w="1091786"/>
                <a:gridCol w="1755496"/>
              </a:tblGrid>
              <a:tr h="9173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800" dirty="0" smtClean="0"/>
                        <a:t>Date</a:t>
                      </a:r>
                      <a:endParaRPr lang="en-US" sz="1800" dirty="0"/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State</a:t>
                      </a:r>
                      <a:endParaRPr lang="en-US" sz="1600" dirty="0"/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No. of Areas Offered</a:t>
                      </a:r>
                      <a:endParaRPr lang="en-US" sz="1600" dirty="0"/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Calibri"/>
                          <a:ea typeface="+mn-ea"/>
                          <a:cs typeface="+mn-cs"/>
                        </a:rPr>
                        <a:t>Total Acreage Offered (acres)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No. of Rounds</a:t>
                      </a:r>
                      <a:endParaRPr lang="en-US" sz="1600" dirty="0"/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700" dirty="0" smtClean="0"/>
                        <a:t>Total in Bonus</a:t>
                      </a:r>
                      <a:r>
                        <a:rPr lang="en-US" sz="1700" baseline="0" dirty="0" smtClean="0"/>
                        <a:t> Bids</a:t>
                      </a:r>
                      <a:endParaRPr lang="en-US" sz="1700" dirty="0"/>
                    </a:p>
                  </a:txBody>
                  <a:tcPr marL="68580" marR="68580" anchor="ctr"/>
                </a:tc>
              </a:tr>
              <a:tr h="6301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 ’13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RI-MA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164,750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  3,838,288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</a:tr>
              <a:tr h="6330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 ’13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112,799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  1,600,000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</a:tr>
              <a:tr h="5225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Aug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’14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MD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79,707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8,701,098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</a:tr>
              <a:tr h="6129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‘15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742,978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448,171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</a:tr>
              <a:tr h="62299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Nov ’15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NJ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343,833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  1,886,955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99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1" y="315416"/>
            <a:ext cx="7132319" cy="1088136"/>
          </a:xfrm>
        </p:spPr>
        <p:txBody>
          <a:bodyPr>
            <a:normAutofit/>
          </a:bodyPr>
          <a:lstStyle/>
          <a:p>
            <a:r>
              <a:rPr lang="en-US" dirty="0" smtClean="0"/>
              <a:t>Virginia Auction</a:t>
            </a:r>
            <a:br>
              <a:rPr lang="en-US" dirty="0" smtClean="0"/>
            </a:br>
            <a:r>
              <a:rPr lang="en-US" sz="2800" dirty="0" smtClean="0"/>
              <a:t>September 4, 2013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"/>
          <a:stretch/>
        </p:blipFill>
        <p:spPr bwMode="auto">
          <a:xfrm>
            <a:off x="1418775" y="1591912"/>
            <a:ext cx="6268213" cy="460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869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400" dirty="0" smtClean="0"/>
              <a:t>Rhode Island – Massachusetts Auction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July 31,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37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086" y="1461528"/>
            <a:ext cx="6719556" cy="4678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15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2023863" y="2631430"/>
            <a:ext cx="5414369" cy="1088136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New Jersey</a:t>
            </a:r>
            <a:br>
              <a:rPr lang="en-US" dirty="0" smtClean="0"/>
            </a:br>
            <a:r>
              <a:rPr lang="en-US" sz="2800" dirty="0" smtClean="0"/>
              <a:t>November 9, 2015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38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" t="1685" r="1636" b="1037"/>
          <a:stretch/>
        </p:blipFill>
        <p:spPr bwMode="auto">
          <a:xfrm>
            <a:off x="1427633" y="297950"/>
            <a:ext cx="6229211" cy="62225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52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Round Structure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367951"/>
              </p:ext>
            </p:extLst>
          </p:nvPr>
        </p:nvGraphicFramePr>
        <p:xfrm>
          <a:off x="1005840" y="1572768"/>
          <a:ext cx="7132320" cy="414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3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Asking Prices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831495"/>
              </p:ext>
            </p:extLst>
          </p:nvPr>
        </p:nvGraphicFramePr>
        <p:xfrm>
          <a:off x="1005840" y="1572768"/>
          <a:ext cx="7132320" cy="414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9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4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488399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3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803901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3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948717"/>
              </p:ext>
            </p:extLst>
          </p:nvPr>
        </p:nvGraphicFramePr>
        <p:xfrm>
          <a:off x="794401" y="1722473"/>
          <a:ext cx="7617010" cy="3564777"/>
        </p:xfrm>
        <a:graphic>
          <a:graphicData uri="http://schemas.openxmlformats.org/drawingml/2006/table">
            <a:tbl>
              <a:tblPr firstRow="1" bandRow="1"/>
              <a:tblGrid>
                <a:gridCol w="2848607"/>
                <a:gridCol w="1122394"/>
                <a:gridCol w="1240937"/>
                <a:gridCol w="1216080"/>
                <a:gridCol w="1188992"/>
              </a:tblGrid>
              <a:tr h="4533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Round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1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2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3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Bidder 4</a:t>
                      </a:r>
                      <a:endParaRPr lang="en-US" dirty="0"/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  <a:tr h="7449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1)  Who wants the lease area for $300,000?</a:t>
                      </a:r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07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97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tint val="20000"/>
                      </a:srgbClr>
                    </a:solidFill>
                  </a:tcPr>
                </a:tc>
              </a:tr>
              <a:tr h="5271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634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 w="12700" cmpd="sng">
                      <a:solidFill>
                        <a:srgbClr val="4BACC6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mpd="sng">
                      <a:solidFill>
                        <a:srgbClr val="4BACC6"/>
                      </a:solidFill>
                    </a:lnR>
                    <a:lnT w="12700" cmpd="sng">
                      <a:solidFill>
                        <a:srgbClr val="4BACC6"/>
                      </a:solidFill>
                    </a:lnT>
                    <a:lnB w="12700" cmpd="sng">
                      <a:solidFill>
                        <a:srgbClr val="4BACC6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05841" y="265176"/>
            <a:ext cx="7132319" cy="10881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Auction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99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895256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B7E3C02-E47E-4702-8BC9-1082997D9C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TS102895256</Template>
  <TotalTime>0</TotalTime>
  <Words>1795</Words>
  <Application>Microsoft Office PowerPoint</Application>
  <PresentationFormat>On-screen Show (4:3)</PresentationFormat>
  <Paragraphs>561</Paragraphs>
  <Slides>38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TS102895256</vt:lpstr>
      <vt:lpstr>Auction Format and Fiscal Terms</vt:lpstr>
      <vt:lpstr>Auction Overview</vt:lpstr>
      <vt:lpstr>Bid Deposit and Minimum Bid</vt:lpstr>
      <vt:lpstr>Round Structure</vt:lpstr>
      <vt:lpstr>Asking Prices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Auction Example</vt:lpstr>
      <vt:lpstr>Post-Auction Review</vt:lpstr>
      <vt:lpstr>Fiscal Terms</vt:lpstr>
      <vt:lpstr>Fiscal Terms</vt:lpstr>
      <vt:lpstr>Fiscal Terms</vt:lpstr>
      <vt:lpstr>Annual Rent Payment</vt:lpstr>
      <vt:lpstr>Annual Project Easement Rent</vt:lpstr>
      <vt:lpstr>Annual Operating Fee</vt:lpstr>
      <vt:lpstr>Annual Operating Fee</vt:lpstr>
      <vt:lpstr>Annual Operating Fee</vt:lpstr>
      <vt:lpstr>Annual Operating Fee</vt:lpstr>
      <vt:lpstr>Annual Operating Fee</vt:lpstr>
      <vt:lpstr>Annual Operating Fee Example: 500 MW project</vt:lpstr>
      <vt:lpstr>Financial Assurance</vt:lpstr>
      <vt:lpstr>Questions and Comments</vt:lpstr>
      <vt:lpstr>Key Items for Discussion</vt:lpstr>
      <vt:lpstr>Questions and Comments</vt:lpstr>
      <vt:lpstr>Extra Slides</vt:lpstr>
      <vt:lpstr>Historical Auction Results</vt:lpstr>
      <vt:lpstr>Virginia Auction September 4, 2013</vt:lpstr>
      <vt:lpstr>Rhode Island – Massachusetts Auction July 31, 2013</vt:lpstr>
      <vt:lpstr>New Jersey November 9,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2013-01-02T15:19:58Z</dcterms:created>
  <dcterms:modified xsi:type="dcterms:W3CDTF">2016-05-06T17:24:57Z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TC028952569991</vt:lpwstr>
  </property>
</Properties>
</file>