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7"/>
  </p:notesMasterIdLst>
  <p:handoutMasterIdLst>
    <p:handoutMasterId r:id="rId28"/>
  </p:handoutMasterIdLst>
  <p:sldIdLst>
    <p:sldId id="256" r:id="rId2"/>
    <p:sldId id="302" r:id="rId3"/>
    <p:sldId id="257" r:id="rId4"/>
    <p:sldId id="282" r:id="rId5"/>
    <p:sldId id="285" r:id="rId6"/>
    <p:sldId id="286" r:id="rId7"/>
    <p:sldId id="287" r:id="rId8"/>
    <p:sldId id="284" r:id="rId9"/>
    <p:sldId id="288" r:id="rId10"/>
    <p:sldId id="289" r:id="rId11"/>
    <p:sldId id="266" r:id="rId12"/>
    <p:sldId id="290" r:id="rId13"/>
    <p:sldId id="291" r:id="rId14"/>
    <p:sldId id="294" r:id="rId15"/>
    <p:sldId id="280" r:id="rId16"/>
    <p:sldId id="293" r:id="rId17"/>
    <p:sldId id="296" r:id="rId18"/>
    <p:sldId id="297" r:id="rId19"/>
    <p:sldId id="295" r:id="rId20"/>
    <p:sldId id="298" r:id="rId21"/>
    <p:sldId id="299" r:id="rId22"/>
    <p:sldId id="301" r:id="rId23"/>
    <p:sldId id="300" r:id="rId24"/>
    <p:sldId id="303" r:id="rId25"/>
    <p:sldId id="271" r:id="rId26"/>
  </p:sldIdLst>
  <p:sldSz cx="9144000" cy="6858000" type="screen4x3"/>
  <p:notesSz cx="6934200" cy="9232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199" autoAdjust="0"/>
  </p:normalViewPr>
  <p:slideViewPr>
    <p:cSldViewPr>
      <p:cViewPr>
        <p:scale>
          <a:sx n="50" d="100"/>
          <a:sy n="50" d="100"/>
        </p:scale>
        <p:origin x="-2390" y="-130"/>
      </p:cViewPr>
      <p:guideLst>
        <p:guide orient="horz" pos="2160"/>
        <p:guide pos="2880"/>
      </p:guideLst>
    </p:cSldViewPr>
  </p:slideViewPr>
  <p:notesTextViewPr>
    <p:cViewPr>
      <p:scale>
        <a:sx n="1" d="1"/>
        <a:sy n="1" d="1"/>
      </p:scale>
      <p:origin x="0" y="0"/>
    </p:cViewPr>
  </p:notesTextViewPr>
  <p:notesViewPr>
    <p:cSldViewPr>
      <p:cViewPr varScale="1">
        <p:scale>
          <a:sx n="63" d="100"/>
          <a:sy n="63" d="100"/>
        </p:scale>
        <p:origin x="-1974" y="-96"/>
      </p:cViewPr>
      <p:guideLst>
        <p:guide orient="horz" pos="2908"/>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263C4B-71B5-46BA-AACA-A4274CE750D8}" type="doc">
      <dgm:prSet loTypeId="urn:microsoft.com/office/officeart/2005/8/layout/vList5" loCatId="list" qsTypeId="urn:microsoft.com/office/officeart/2005/8/quickstyle/3d3" qsCatId="3D" csTypeId="urn:microsoft.com/office/officeart/2005/8/colors/accent1_2" csCatId="accent1" phldr="1"/>
      <dgm:spPr/>
      <dgm:t>
        <a:bodyPr/>
        <a:lstStyle/>
        <a:p>
          <a:endParaRPr lang="en-US"/>
        </a:p>
      </dgm:t>
    </dgm:pt>
    <dgm:pt modelId="{70DB2523-C44A-48B1-A157-913D6312A3F1}">
      <dgm:prSet/>
      <dgm:spPr/>
      <dgm:t>
        <a:bodyPr/>
        <a:lstStyle/>
        <a:p>
          <a:pPr rtl="0"/>
          <a:r>
            <a:rPr lang="en-US" dirty="0" smtClean="0"/>
            <a:t>National Environmental Policy Act </a:t>
          </a:r>
          <a:endParaRPr lang="en-US" dirty="0"/>
        </a:p>
      </dgm:t>
    </dgm:pt>
    <dgm:pt modelId="{CED8F8A8-219D-4986-8C0C-4718160CC76F}" type="parTrans" cxnId="{343D0438-AABF-4AD7-A944-B52EC686A2BC}">
      <dgm:prSet/>
      <dgm:spPr/>
      <dgm:t>
        <a:bodyPr/>
        <a:lstStyle/>
        <a:p>
          <a:endParaRPr lang="en-US"/>
        </a:p>
      </dgm:t>
    </dgm:pt>
    <dgm:pt modelId="{00DA885B-ABF7-4561-92BD-3C480A640236}" type="sibTrans" cxnId="{343D0438-AABF-4AD7-A944-B52EC686A2BC}">
      <dgm:prSet/>
      <dgm:spPr/>
      <dgm:t>
        <a:bodyPr/>
        <a:lstStyle/>
        <a:p>
          <a:endParaRPr lang="en-US"/>
        </a:p>
      </dgm:t>
    </dgm:pt>
    <dgm:pt modelId="{1AD1DB1A-F61C-40D4-968D-FCD967F7061B}">
      <dgm:prSet/>
      <dgm:spPr/>
      <dgm:t>
        <a:bodyPr/>
        <a:lstStyle/>
        <a:p>
          <a:pPr rtl="0"/>
          <a:r>
            <a:rPr lang="en-US" dirty="0" smtClean="0"/>
            <a:t>Scoping</a:t>
          </a:r>
          <a:endParaRPr lang="en-US" dirty="0"/>
        </a:p>
      </dgm:t>
    </dgm:pt>
    <dgm:pt modelId="{7F79A63B-A5EC-4B1C-AA53-061DA5699AA5}" type="parTrans" cxnId="{1E6A4992-5DF4-4595-8D6F-A237DA459AAA}">
      <dgm:prSet/>
      <dgm:spPr/>
      <dgm:t>
        <a:bodyPr/>
        <a:lstStyle/>
        <a:p>
          <a:endParaRPr lang="en-US"/>
        </a:p>
      </dgm:t>
    </dgm:pt>
    <dgm:pt modelId="{F072AB50-9FA1-42FF-A33A-DFC2A62B775D}" type="sibTrans" cxnId="{1E6A4992-5DF4-4595-8D6F-A237DA459AAA}">
      <dgm:prSet/>
      <dgm:spPr/>
      <dgm:t>
        <a:bodyPr/>
        <a:lstStyle/>
        <a:p>
          <a:endParaRPr lang="en-US"/>
        </a:p>
      </dgm:t>
    </dgm:pt>
    <dgm:pt modelId="{03B070D6-8006-4073-9BDC-14D6CFA93B19}">
      <dgm:prSet/>
      <dgm:spPr/>
      <dgm:t>
        <a:bodyPr/>
        <a:lstStyle/>
        <a:p>
          <a:pPr rtl="0"/>
          <a:r>
            <a:rPr lang="en-US" dirty="0" smtClean="0"/>
            <a:t>Environmental Assessments and Consultations</a:t>
          </a:r>
          <a:endParaRPr lang="en-US" dirty="0"/>
        </a:p>
      </dgm:t>
    </dgm:pt>
    <dgm:pt modelId="{1843062F-6416-4378-9A0B-210031729358}" type="parTrans" cxnId="{8BF8EFC3-9201-4A52-A311-3755800986F6}">
      <dgm:prSet/>
      <dgm:spPr/>
      <dgm:t>
        <a:bodyPr/>
        <a:lstStyle/>
        <a:p>
          <a:endParaRPr lang="en-US"/>
        </a:p>
      </dgm:t>
    </dgm:pt>
    <dgm:pt modelId="{5BC29B00-F28F-40BE-8D2C-B5BE2224D1BA}" type="sibTrans" cxnId="{8BF8EFC3-9201-4A52-A311-3755800986F6}">
      <dgm:prSet/>
      <dgm:spPr/>
      <dgm:t>
        <a:bodyPr/>
        <a:lstStyle/>
        <a:p>
          <a:endParaRPr lang="en-US"/>
        </a:p>
      </dgm:t>
    </dgm:pt>
    <dgm:pt modelId="{B111720B-D58B-4520-AFDF-DF06943C8733}">
      <dgm:prSet/>
      <dgm:spPr/>
      <dgm:t>
        <a:bodyPr/>
        <a:lstStyle/>
        <a:p>
          <a:pPr rtl="0"/>
          <a:r>
            <a:rPr lang="en-US" dirty="0" smtClean="0"/>
            <a:t>Environmental Studies Program</a:t>
          </a:r>
          <a:endParaRPr lang="en-US" dirty="0"/>
        </a:p>
      </dgm:t>
    </dgm:pt>
    <dgm:pt modelId="{38B769B8-F18E-43AB-A391-03155730E72C}" type="parTrans" cxnId="{07401E18-82A0-4F4C-8B76-7D22EE3D6431}">
      <dgm:prSet/>
      <dgm:spPr/>
      <dgm:t>
        <a:bodyPr/>
        <a:lstStyle/>
        <a:p>
          <a:endParaRPr lang="en-US"/>
        </a:p>
      </dgm:t>
    </dgm:pt>
    <dgm:pt modelId="{D03190BF-13F9-4282-B692-AC5A0B8B14B2}" type="sibTrans" cxnId="{07401E18-82A0-4F4C-8B76-7D22EE3D6431}">
      <dgm:prSet/>
      <dgm:spPr/>
      <dgm:t>
        <a:bodyPr/>
        <a:lstStyle/>
        <a:p>
          <a:endParaRPr lang="en-US"/>
        </a:p>
      </dgm:t>
    </dgm:pt>
    <dgm:pt modelId="{394789F7-486F-4265-BADE-EAF07154D73C}">
      <dgm:prSet/>
      <dgm:spPr/>
      <dgm:t>
        <a:bodyPr/>
        <a:lstStyle/>
        <a:p>
          <a:pPr rtl="0"/>
          <a:r>
            <a:rPr lang="en-US" dirty="0" smtClean="0"/>
            <a:t>Questions</a:t>
          </a:r>
          <a:endParaRPr lang="en-US" dirty="0"/>
        </a:p>
      </dgm:t>
    </dgm:pt>
    <dgm:pt modelId="{7B8DABB8-3BBE-411E-B8B1-B8EEC6E8FD26}" type="parTrans" cxnId="{2386993B-541F-4D8D-A126-010A5EA708C8}">
      <dgm:prSet/>
      <dgm:spPr/>
      <dgm:t>
        <a:bodyPr/>
        <a:lstStyle/>
        <a:p>
          <a:endParaRPr lang="en-US"/>
        </a:p>
      </dgm:t>
    </dgm:pt>
    <dgm:pt modelId="{7C78DE0F-023F-4610-BD93-48DC63A38B1E}" type="sibTrans" cxnId="{2386993B-541F-4D8D-A126-010A5EA708C8}">
      <dgm:prSet/>
      <dgm:spPr/>
      <dgm:t>
        <a:bodyPr/>
        <a:lstStyle/>
        <a:p>
          <a:endParaRPr lang="en-US"/>
        </a:p>
      </dgm:t>
    </dgm:pt>
    <dgm:pt modelId="{BD347193-FC24-4C84-B665-4AA36BB538E5}">
      <dgm:prSet/>
      <dgm:spPr/>
      <dgm:t>
        <a:bodyPr/>
        <a:lstStyle/>
        <a:p>
          <a:r>
            <a:rPr lang="en-US" dirty="0" smtClean="0"/>
            <a:t>Post-Lease Issuance</a:t>
          </a:r>
          <a:endParaRPr lang="en-US" dirty="0"/>
        </a:p>
      </dgm:t>
    </dgm:pt>
    <dgm:pt modelId="{7EBF0950-2756-4BBA-9114-BCB6C81CC31C}" type="parTrans" cxnId="{9643C072-6FC1-4597-8782-4EFA50665798}">
      <dgm:prSet/>
      <dgm:spPr/>
      <dgm:t>
        <a:bodyPr/>
        <a:lstStyle/>
        <a:p>
          <a:endParaRPr lang="en-US"/>
        </a:p>
      </dgm:t>
    </dgm:pt>
    <dgm:pt modelId="{2D3843F4-3E08-42F6-A9DA-E99FD503BEC2}" type="sibTrans" cxnId="{9643C072-6FC1-4597-8782-4EFA50665798}">
      <dgm:prSet/>
      <dgm:spPr/>
      <dgm:t>
        <a:bodyPr/>
        <a:lstStyle/>
        <a:p>
          <a:endParaRPr lang="en-US"/>
        </a:p>
      </dgm:t>
    </dgm:pt>
    <dgm:pt modelId="{53D5F094-7162-4F40-8179-F7C900FF559C}" type="pres">
      <dgm:prSet presAssocID="{66263C4B-71B5-46BA-AACA-A4274CE750D8}" presName="Name0" presStyleCnt="0">
        <dgm:presLayoutVars>
          <dgm:dir/>
          <dgm:animLvl val="lvl"/>
          <dgm:resizeHandles val="exact"/>
        </dgm:presLayoutVars>
      </dgm:prSet>
      <dgm:spPr/>
      <dgm:t>
        <a:bodyPr/>
        <a:lstStyle/>
        <a:p>
          <a:endParaRPr lang="en-US"/>
        </a:p>
      </dgm:t>
    </dgm:pt>
    <dgm:pt modelId="{BAA2F46B-7BCF-4108-83D1-5CAB653D9347}" type="pres">
      <dgm:prSet presAssocID="{70DB2523-C44A-48B1-A157-913D6312A3F1}" presName="linNode" presStyleCnt="0"/>
      <dgm:spPr/>
      <dgm:t>
        <a:bodyPr/>
        <a:lstStyle/>
        <a:p>
          <a:endParaRPr lang="en-US"/>
        </a:p>
      </dgm:t>
    </dgm:pt>
    <dgm:pt modelId="{D4B408A5-1D18-45BF-9F8A-AD66AF0EE4C0}" type="pres">
      <dgm:prSet presAssocID="{70DB2523-C44A-48B1-A157-913D6312A3F1}" presName="parentText" presStyleLbl="node1" presStyleIdx="0" presStyleCnt="6">
        <dgm:presLayoutVars>
          <dgm:chMax val="1"/>
          <dgm:bulletEnabled val="1"/>
        </dgm:presLayoutVars>
      </dgm:prSet>
      <dgm:spPr/>
      <dgm:t>
        <a:bodyPr/>
        <a:lstStyle/>
        <a:p>
          <a:endParaRPr lang="en-US"/>
        </a:p>
      </dgm:t>
    </dgm:pt>
    <dgm:pt modelId="{7CFAB393-A5C7-48E4-BC7F-B32164834184}" type="pres">
      <dgm:prSet presAssocID="{00DA885B-ABF7-4561-92BD-3C480A640236}" presName="sp" presStyleCnt="0"/>
      <dgm:spPr/>
      <dgm:t>
        <a:bodyPr/>
        <a:lstStyle/>
        <a:p>
          <a:endParaRPr lang="en-US"/>
        </a:p>
      </dgm:t>
    </dgm:pt>
    <dgm:pt modelId="{CB90BB94-1002-4BAD-8CAF-21D6100D9EF1}" type="pres">
      <dgm:prSet presAssocID="{1AD1DB1A-F61C-40D4-968D-FCD967F7061B}" presName="linNode" presStyleCnt="0"/>
      <dgm:spPr/>
      <dgm:t>
        <a:bodyPr/>
        <a:lstStyle/>
        <a:p>
          <a:endParaRPr lang="en-US"/>
        </a:p>
      </dgm:t>
    </dgm:pt>
    <dgm:pt modelId="{CAB2B84E-08E3-4CE3-8195-0A4AB6D55EB3}" type="pres">
      <dgm:prSet presAssocID="{1AD1DB1A-F61C-40D4-968D-FCD967F7061B}" presName="parentText" presStyleLbl="node1" presStyleIdx="1" presStyleCnt="6">
        <dgm:presLayoutVars>
          <dgm:chMax val="1"/>
          <dgm:bulletEnabled val="1"/>
        </dgm:presLayoutVars>
      </dgm:prSet>
      <dgm:spPr/>
      <dgm:t>
        <a:bodyPr/>
        <a:lstStyle/>
        <a:p>
          <a:endParaRPr lang="en-US"/>
        </a:p>
      </dgm:t>
    </dgm:pt>
    <dgm:pt modelId="{1CAFC40C-9B0C-4EAC-9A40-5974B88C6AA0}" type="pres">
      <dgm:prSet presAssocID="{F072AB50-9FA1-42FF-A33A-DFC2A62B775D}" presName="sp" presStyleCnt="0"/>
      <dgm:spPr/>
      <dgm:t>
        <a:bodyPr/>
        <a:lstStyle/>
        <a:p>
          <a:endParaRPr lang="en-US"/>
        </a:p>
      </dgm:t>
    </dgm:pt>
    <dgm:pt modelId="{6329A31D-913D-44E8-A60E-B23617290937}" type="pres">
      <dgm:prSet presAssocID="{03B070D6-8006-4073-9BDC-14D6CFA93B19}" presName="linNode" presStyleCnt="0"/>
      <dgm:spPr/>
      <dgm:t>
        <a:bodyPr/>
        <a:lstStyle/>
        <a:p>
          <a:endParaRPr lang="en-US"/>
        </a:p>
      </dgm:t>
    </dgm:pt>
    <dgm:pt modelId="{872EBBDC-8A77-4BCD-8110-718D82F0AFB5}" type="pres">
      <dgm:prSet presAssocID="{03B070D6-8006-4073-9BDC-14D6CFA93B19}" presName="parentText" presStyleLbl="node1" presStyleIdx="2" presStyleCnt="6">
        <dgm:presLayoutVars>
          <dgm:chMax val="1"/>
          <dgm:bulletEnabled val="1"/>
        </dgm:presLayoutVars>
      </dgm:prSet>
      <dgm:spPr/>
      <dgm:t>
        <a:bodyPr/>
        <a:lstStyle/>
        <a:p>
          <a:endParaRPr lang="en-US"/>
        </a:p>
      </dgm:t>
    </dgm:pt>
    <dgm:pt modelId="{28524270-2305-4D49-9F03-CFA692FAF866}" type="pres">
      <dgm:prSet presAssocID="{5BC29B00-F28F-40BE-8D2C-B5BE2224D1BA}" presName="sp" presStyleCnt="0"/>
      <dgm:spPr/>
      <dgm:t>
        <a:bodyPr/>
        <a:lstStyle/>
        <a:p>
          <a:endParaRPr lang="en-US"/>
        </a:p>
      </dgm:t>
    </dgm:pt>
    <dgm:pt modelId="{394FFCB6-20A9-437E-8D69-BB243A57C9E4}" type="pres">
      <dgm:prSet presAssocID="{BD347193-FC24-4C84-B665-4AA36BB538E5}" presName="linNode" presStyleCnt="0"/>
      <dgm:spPr/>
    </dgm:pt>
    <dgm:pt modelId="{9F4DDD4A-6A11-401E-8128-5692AF4C7E4E}" type="pres">
      <dgm:prSet presAssocID="{BD347193-FC24-4C84-B665-4AA36BB538E5}" presName="parentText" presStyleLbl="node1" presStyleIdx="3" presStyleCnt="6">
        <dgm:presLayoutVars>
          <dgm:chMax val="1"/>
          <dgm:bulletEnabled val="1"/>
        </dgm:presLayoutVars>
      </dgm:prSet>
      <dgm:spPr/>
      <dgm:t>
        <a:bodyPr/>
        <a:lstStyle/>
        <a:p>
          <a:endParaRPr lang="en-US"/>
        </a:p>
      </dgm:t>
    </dgm:pt>
    <dgm:pt modelId="{984094E7-4BEB-4C52-8A74-849A5F38B921}" type="pres">
      <dgm:prSet presAssocID="{2D3843F4-3E08-42F6-A9DA-E99FD503BEC2}" presName="sp" presStyleCnt="0"/>
      <dgm:spPr/>
    </dgm:pt>
    <dgm:pt modelId="{BC310078-E792-42D2-AF0A-FF2D56C5D14C}" type="pres">
      <dgm:prSet presAssocID="{B111720B-D58B-4520-AFDF-DF06943C8733}" presName="linNode" presStyleCnt="0"/>
      <dgm:spPr/>
      <dgm:t>
        <a:bodyPr/>
        <a:lstStyle/>
        <a:p>
          <a:endParaRPr lang="en-US"/>
        </a:p>
      </dgm:t>
    </dgm:pt>
    <dgm:pt modelId="{593640D3-A6C7-4E7B-93E3-B79A37570191}" type="pres">
      <dgm:prSet presAssocID="{B111720B-D58B-4520-AFDF-DF06943C8733}" presName="parentText" presStyleLbl="node1" presStyleIdx="4" presStyleCnt="6">
        <dgm:presLayoutVars>
          <dgm:chMax val="1"/>
          <dgm:bulletEnabled val="1"/>
        </dgm:presLayoutVars>
      </dgm:prSet>
      <dgm:spPr/>
      <dgm:t>
        <a:bodyPr/>
        <a:lstStyle/>
        <a:p>
          <a:endParaRPr lang="en-US"/>
        </a:p>
      </dgm:t>
    </dgm:pt>
    <dgm:pt modelId="{109EA919-D3E2-435A-9457-70EACD6ECEAF}" type="pres">
      <dgm:prSet presAssocID="{D03190BF-13F9-4282-B692-AC5A0B8B14B2}" presName="sp" presStyleCnt="0"/>
      <dgm:spPr/>
      <dgm:t>
        <a:bodyPr/>
        <a:lstStyle/>
        <a:p>
          <a:endParaRPr lang="en-US"/>
        </a:p>
      </dgm:t>
    </dgm:pt>
    <dgm:pt modelId="{52753BBF-DEE7-4EC1-8FCB-2C7B263855EA}" type="pres">
      <dgm:prSet presAssocID="{394789F7-486F-4265-BADE-EAF07154D73C}" presName="linNode" presStyleCnt="0"/>
      <dgm:spPr/>
      <dgm:t>
        <a:bodyPr/>
        <a:lstStyle/>
        <a:p>
          <a:endParaRPr lang="en-US"/>
        </a:p>
      </dgm:t>
    </dgm:pt>
    <dgm:pt modelId="{7689C19D-A1DF-4DC8-9FCE-985B3CA70AA0}" type="pres">
      <dgm:prSet presAssocID="{394789F7-486F-4265-BADE-EAF07154D73C}" presName="parentText" presStyleLbl="node1" presStyleIdx="5" presStyleCnt="6">
        <dgm:presLayoutVars>
          <dgm:chMax val="1"/>
          <dgm:bulletEnabled val="1"/>
        </dgm:presLayoutVars>
      </dgm:prSet>
      <dgm:spPr/>
      <dgm:t>
        <a:bodyPr/>
        <a:lstStyle/>
        <a:p>
          <a:endParaRPr lang="en-US"/>
        </a:p>
      </dgm:t>
    </dgm:pt>
  </dgm:ptLst>
  <dgm:cxnLst>
    <dgm:cxn modelId="{9643C072-6FC1-4597-8782-4EFA50665798}" srcId="{66263C4B-71B5-46BA-AACA-A4274CE750D8}" destId="{BD347193-FC24-4C84-B665-4AA36BB538E5}" srcOrd="3" destOrd="0" parTransId="{7EBF0950-2756-4BBA-9114-BCB6C81CC31C}" sibTransId="{2D3843F4-3E08-42F6-A9DA-E99FD503BEC2}"/>
    <dgm:cxn modelId="{343D0438-AABF-4AD7-A944-B52EC686A2BC}" srcId="{66263C4B-71B5-46BA-AACA-A4274CE750D8}" destId="{70DB2523-C44A-48B1-A157-913D6312A3F1}" srcOrd="0" destOrd="0" parTransId="{CED8F8A8-219D-4986-8C0C-4718160CC76F}" sibTransId="{00DA885B-ABF7-4561-92BD-3C480A640236}"/>
    <dgm:cxn modelId="{22ABC145-9ACB-46ED-AA39-B2B48329E275}" type="presOf" srcId="{03B070D6-8006-4073-9BDC-14D6CFA93B19}" destId="{872EBBDC-8A77-4BCD-8110-718D82F0AFB5}" srcOrd="0" destOrd="0" presId="urn:microsoft.com/office/officeart/2005/8/layout/vList5"/>
    <dgm:cxn modelId="{2386993B-541F-4D8D-A126-010A5EA708C8}" srcId="{66263C4B-71B5-46BA-AACA-A4274CE750D8}" destId="{394789F7-486F-4265-BADE-EAF07154D73C}" srcOrd="5" destOrd="0" parTransId="{7B8DABB8-3BBE-411E-B8B1-B8EEC6E8FD26}" sibTransId="{7C78DE0F-023F-4610-BD93-48DC63A38B1E}"/>
    <dgm:cxn modelId="{FE0D818D-7B66-4E34-A7F5-4BCFA2886634}" type="presOf" srcId="{394789F7-486F-4265-BADE-EAF07154D73C}" destId="{7689C19D-A1DF-4DC8-9FCE-985B3CA70AA0}" srcOrd="0" destOrd="0" presId="urn:microsoft.com/office/officeart/2005/8/layout/vList5"/>
    <dgm:cxn modelId="{1E6A4992-5DF4-4595-8D6F-A237DA459AAA}" srcId="{66263C4B-71B5-46BA-AACA-A4274CE750D8}" destId="{1AD1DB1A-F61C-40D4-968D-FCD967F7061B}" srcOrd="1" destOrd="0" parTransId="{7F79A63B-A5EC-4B1C-AA53-061DA5699AA5}" sibTransId="{F072AB50-9FA1-42FF-A33A-DFC2A62B775D}"/>
    <dgm:cxn modelId="{4D3F7739-87DF-49C9-A34F-B7A7B1B092E3}" type="presOf" srcId="{70DB2523-C44A-48B1-A157-913D6312A3F1}" destId="{D4B408A5-1D18-45BF-9F8A-AD66AF0EE4C0}" srcOrd="0" destOrd="0" presId="urn:microsoft.com/office/officeart/2005/8/layout/vList5"/>
    <dgm:cxn modelId="{B18250AC-5896-4F6C-9070-D74D14E5F481}" type="presOf" srcId="{B111720B-D58B-4520-AFDF-DF06943C8733}" destId="{593640D3-A6C7-4E7B-93E3-B79A37570191}" srcOrd="0" destOrd="0" presId="urn:microsoft.com/office/officeart/2005/8/layout/vList5"/>
    <dgm:cxn modelId="{97541AD6-DA79-434B-A92D-B81255326DD1}" type="presOf" srcId="{1AD1DB1A-F61C-40D4-968D-FCD967F7061B}" destId="{CAB2B84E-08E3-4CE3-8195-0A4AB6D55EB3}" srcOrd="0" destOrd="0" presId="urn:microsoft.com/office/officeart/2005/8/layout/vList5"/>
    <dgm:cxn modelId="{8BF8EFC3-9201-4A52-A311-3755800986F6}" srcId="{66263C4B-71B5-46BA-AACA-A4274CE750D8}" destId="{03B070D6-8006-4073-9BDC-14D6CFA93B19}" srcOrd="2" destOrd="0" parTransId="{1843062F-6416-4378-9A0B-210031729358}" sibTransId="{5BC29B00-F28F-40BE-8D2C-B5BE2224D1BA}"/>
    <dgm:cxn modelId="{BA257512-C076-4797-9DBE-A4A3E3292B52}" type="presOf" srcId="{66263C4B-71B5-46BA-AACA-A4274CE750D8}" destId="{53D5F094-7162-4F40-8179-F7C900FF559C}" srcOrd="0" destOrd="0" presId="urn:microsoft.com/office/officeart/2005/8/layout/vList5"/>
    <dgm:cxn modelId="{07401E18-82A0-4F4C-8B76-7D22EE3D6431}" srcId="{66263C4B-71B5-46BA-AACA-A4274CE750D8}" destId="{B111720B-D58B-4520-AFDF-DF06943C8733}" srcOrd="4" destOrd="0" parTransId="{38B769B8-F18E-43AB-A391-03155730E72C}" sibTransId="{D03190BF-13F9-4282-B692-AC5A0B8B14B2}"/>
    <dgm:cxn modelId="{325C2C4A-7743-43E1-8F15-53C7CEEFEB50}" type="presOf" srcId="{BD347193-FC24-4C84-B665-4AA36BB538E5}" destId="{9F4DDD4A-6A11-401E-8128-5692AF4C7E4E}" srcOrd="0" destOrd="0" presId="urn:microsoft.com/office/officeart/2005/8/layout/vList5"/>
    <dgm:cxn modelId="{03239449-F83D-4FFB-B424-5B93464E2B37}" type="presParOf" srcId="{53D5F094-7162-4F40-8179-F7C900FF559C}" destId="{BAA2F46B-7BCF-4108-83D1-5CAB653D9347}" srcOrd="0" destOrd="0" presId="urn:microsoft.com/office/officeart/2005/8/layout/vList5"/>
    <dgm:cxn modelId="{5666F231-671B-405E-99E8-81F8D0F1CA2E}" type="presParOf" srcId="{BAA2F46B-7BCF-4108-83D1-5CAB653D9347}" destId="{D4B408A5-1D18-45BF-9F8A-AD66AF0EE4C0}" srcOrd="0" destOrd="0" presId="urn:microsoft.com/office/officeart/2005/8/layout/vList5"/>
    <dgm:cxn modelId="{057604F6-CE56-430F-B49C-8BEFB3C8D652}" type="presParOf" srcId="{53D5F094-7162-4F40-8179-F7C900FF559C}" destId="{7CFAB393-A5C7-48E4-BC7F-B32164834184}" srcOrd="1" destOrd="0" presId="urn:microsoft.com/office/officeart/2005/8/layout/vList5"/>
    <dgm:cxn modelId="{23D27945-D15A-48AB-AF8A-5BC14B9E7B7F}" type="presParOf" srcId="{53D5F094-7162-4F40-8179-F7C900FF559C}" destId="{CB90BB94-1002-4BAD-8CAF-21D6100D9EF1}" srcOrd="2" destOrd="0" presId="urn:microsoft.com/office/officeart/2005/8/layout/vList5"/>
    <dgm:cxn modelId="{4E3A2E4A-C6C4-4A9C-A8B3-D1C67844779E}" type="presParOf" srcId="{CB90BB94-1002-4BAD-8CAF-21D6100D9EF1}" destId="{CAB2B84E-08E3-4CE3-8195-0A4AB6D55EB3}" srcOrd="0" destOrd="0" presId="urn:microsoft.com/office/officeart/2005/8/layout/vList5"/>
    <dgm:cxn modelId="{F4E4DE4A-73DD-42EF-B346-F0037F582891}" type="presParOf" srcId="{53D5F094-7162-4F40-8179-F7C900FF559C}" destId="{1CAFC40C-9B0C-4EAC-9A40-5974B88C6AA0}" srcOrd="3" destOrd="0" presId="urn:microsoft.com/office/officeart/2005/8/layout/vList5"/>
    <dgm:cxn modelId="{CF2EF421-829E-4406-8BE5-6F744D0FF93E}" type="presParOf" srcId="{53D5F094-7162-4F40-8179-F7C900FF559C}" destId="{6329A31D-913D-44E8-A60E-B23617290937}" srcOrd="4" destOrd="0" presId="urn:microsoft.com/office/officeart/2005/8/layout/vList5"/>
    <dgm:cxn modelId="{BD7C3675-7E83-4225-AC26-A43C1FB6F1DA}" type="presParOf" srcId="{6329A31D-913D-44E8-A60E-B23617290937}" destId="{872EBBDC-8A77-4BCD-8110-718D82F0AFB5}" srcOrd="0" destOrd="0" presId="urn:microsoft.com/office/officeart/2005/8/layout/vList5"/>
    <dgm:cxn modelId="{9719FCC5-5126-4F25-864C-A519782F6338}" type="presParOf" srcId="{53D5F094-7162-4F40-8179-F7C900FF559C}" destId="{28524270-2305-4D49-9F03-CFA692FAF866}" srcOrd="5" destOrd="0" presId="urn:microsoft.com/office/officeart/2005/8/layout/vList5"/>
    <dgm:cxn modelId="{B427C2FC-4684-4016-999C-47DCBF86BC32}" type="presParOf" srcId="{53D5F094-7162-4F40-8179-F7C900FF559C}" destId="{394FFCB6-20A9-437E-8D69-BB243A57C9E4}" srcOrd="6" destOrd="0" presId="urn:microsoft.com/office/officeart/2005/8/layout/vList5"/>
    <dgm:cxn modelId="{2D93EA03-6AE1-4BC2-BDE3-21AFBC7A16AB}" type="presParOf" srcId="{394FFCB6-20A9-437E-8D69-BB243A57C9E4}" destId="{9F4DDD4A-6A11-401E-8128-5692AF4C7E4E}" srcOrd="0" destOrd="0" presId="urn:microsoft.com/office/officeart/2005/8/layout/vList5"/>
    <dgm:cxn modelId="{91DA32B3-471B-46C1-AF6E-11437886F697}" type="presParOf" srcId="{53D5F094-7162-4F40-8179-F7C900FF559C}" destId="{984094E7-4BEB-4C52-8A74-849A5F38B921}" srcOrd="7" destOrd="0" presId="urn:microsoft.com/office/officeart/2005/8/layout/vList5"/>
    <dgm:cxn modelId="{3F498076-5E84-4D2B-BC21-FFDB63E366BF}" type="presParOf" srcId="{53D5F094-7162-4F40-8179-F7C900FF559C}" destId="{BC310078-E792-42D2-AF0A-FF2D56C5D14C}" srcOrd="8" destOrd="0" presId="urn:microsoft.com/office/officeart/2005/8/layout/vList5"/>
    <dgm:cxn modelId="{345F39E5-CD4F-4447-AA0A-AA2B1DC24BC8}" type="presParOf" srcId="{BC310078-E792-42D2-AF0A-FF2D56C5D14C}" destId="{593640D3-A6C7-4E7B-93E3-B79A37570191}" srcOrd="0" destOrd="0" presId="urn:microsoft.com/office/officeart/2005/8/layout/vList5"/>
    <dgm:cxn modelId="{D7C54528-C983-4BBE-9E1E-B454F35EC86B}" type="presParOf" srcId="{53D5F094-7162-4F40-8179-F7C900FF559C}" destId="{109EA919-D3E2-435A-9457-70EACD6ECEAF}" srcOrd="9" destOrd="0" presId="urn:microsoft.com/office/officeart/2005/8/layout/vList5"/>
    <dgm:cxn modelId="{A2E18A57-2499-4296-8821-60A1B48EC8E3}" type="presParOf" srcId="{53D5F094-7162-4F40-8179-F7C900FF559C}" destId="{52753BBF-DEE7-4EC1-8FCB-2C7B263855EA}" srcOrd="10" destOrd="0" presId="urn:microsoft.com/office/officeart/2005/8/layout/vList5"/>
    <dgm:cxn modelId="{7173C30E-6440-4DD1-AECB-0E0142342C65}" type="presParOf" srcId="{52753BBF-DEE7-4EC1-8FCB-2C7B263855EA}" destId="{7689C19D-A1DF-4DC8-9FCE-985B3CA70AA0}"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561192-3DFA-44AC-86A1-A70AEF0FF5FE}" type="doc">
      <dgm:prSet loTypeId="urn:microsoft.com/office/officeart/2005/8/layout/process2" loCatId="process" qsTypeId="urn:microsoft.com/office/officeart/2005/8/quickstyle/simple3" qsCatId="simple" csTypeId="urn:microsoft.com/office/officeart/2005/8/colors/accent3_3" csCatId="accent3" phldr="1"/>
      <dgm:spPr/>
      <dgm:t>
        <a:bodyPr/>
        <a:lstStyle/>
        <a:p>
          <a:endParaRPr lang="en-US"/>
        </a:p>
      </dgm:t>
    </dgm:pt>
    <dgm:pt modelId="{BF81A98D-14F7-4395-95BF-89D1F15522F5}">
      <dgm:prSet custT="1"/>
      <dgm:spPr/>
      <dgm:t>
        <a:bodyPr/>
        <a:lstStyle/>
        <a:p>
          <a:pPr algn="l" rtl="0"/>
          <a:r>
            <a:rPr lang="en-US" sz="2200" b="0" dirty="0" smtClean="0">
              <a:latin typeface="+mn-lt"/>
            </a:rPr>
            <a:t>BOEM is preparing an EA, which involves the development and analysis of the </a:t>
          </a:r>
          <a:r>
            <a:rPr lang="en-US" sz="2200" b="1" dirty="0" smtClean="0">
              <a:effectLst>
                <a:outerShdw blurRad="38100" dist="38100" dir="2700000" algn="tl">
                  <a:srgbClr val="000000">
                    <a:alpha val="43137"/>
                  </a:srgbClr>
                </a:outerShdw>
              </a:effectLst>
              <a:latin typeface="+mn-lt"/>
            </a:rPr>
            <a:t>proposed action</a:t>
          </a:r>
          <a:r>
            <a:rPr lang="en-US" sz="2200" b="0" dirty="0" smtClean="0">
              <a:latin typeface="+mn-lt"/>
            </a:rPr>
            <a:t>:</a:t>
          </a:r>
          <a:br>
            <a:rPr lang="en-US" sz="2200" b="0" dirty="0" smtClean="0">
              <a:latin typeface="+mn-lt"/>
            </a:rPr>
          </a:br>
          <a:endParaRPr lang="en-US" sz="2200" b="0" dirty="0">
            <a:latin typeface="+mn-lt"/>
          </a:endParaRPr>
        </a:p>
      </dgm:t>
    </dgm:pt>
    <dgm:pt modelId="{01C4C671-6FCC-4C05-861A-BF86DC0DFF0C}" type="parTrans" cxnId="{7230F720-5ECD-42C0-BC75-FCC55C05ABA0}">
      <dgm:prSet/>
      <dgm:spPr/>
      <dgm:t>
        <a:bodyPr/>
        <a:lstStyle/>
        <a:p>
          <a:pPr algn="l"/>
          <a:endParaRPr lang="en-US"/>
        </a:p>
      </dgm:t>
    </dgm:pt>
    <dgm:pt modelId="{3CC21396-4597-4EBD-BF56-371F756855DE}" type="sibTrans" cxnId="{7230F720-5ECD-42C0-BC75-FCC55C05ABA0}">
      <dgm:prSet/>
      <dgm:spPr/>
      <dgm:t>
        <a:bodyPr/>
        <a:lstStyle/>
        <a:p>
          <a:pPr algn="l"/>
          <a:endParaRPr lang="en-US"/>
        </a:p>
      </dgm:t>
    </dgm:pt>
    <dgm:pt modelId="{416B0024-A76C-4AEA-9BE2-EA0010F64797}">
      <dgm:prSet custT="1"/>
      <dgm:spPr/>
      <dgm:t>
        <a:bodyPr/>
        <a:lstStyle/>
        <a:p>
          <a:pPr algn="l" rtl="0"/>
          <a:r>
            <a:rPr lang="en-US" sz="1800" b="1" dirty="0" smtClean="0">
              <a:solidFill>
                <a:schemeClr val="accent1">
                  <a:lumMod val="75000"/>
                </a:schemeClr>
              </a:solidFill>
              <a:effectLst>
                <a:outerShdw blurRad="38100" dist="38100" dir="2700000" algn="tl">
                  <a:srgbClr val="000000">
                    <a:alpha val="43137"/>
                  </a:srgbClr>
                </a:outerShdw>
              </a:effectLst>
              <a:latin typeface="+mn-lt"/>
            </a:rPr>
            <a:t>Lease issuance </a:t>
          </a:r>
          <a:r>
            <a:rPr lang="en-US" sz="1600" b="1" dirty="0" smtClean="0">
              <a:effectLst/>
              <a:latin typeface="+mn-lt"/>
            </a:rPr>
            <a:t>- </a:t>
          </a:r>
          <a:r>
            <a:rPr lang="en-US" sz="1600" dirty="0" smtClean="0">
              <a:effectLst/>
              <a:latin typeface="+mn-lt"/>
            </a:rPr>
            <a:t>site characterization activities (i.e. surveys)</a:t>
          </a:r>
          <a:endParaRPr lang="en-US" sz="1600" dirty="0">
            <a:effectLst/>
            <a:latin typeface="+mn-lt"/>
          </a:endParaRPr>
        </a:p>
      </dgm:t>
    </dgm:pt>
    <dgm:pt modelId="{1EDB26F8-D16B-40E9-B129-9AB58C7A71B5}" type="parTrans" cxnId="{0366BB85-7DE0-4297-BFE7-3DFC7B6C26E1}">
      <dgm:prSet/>
      <dgm:spPr/>
      <dgm:t>
        <a:bodyPr/>
        <a:lstStyle/>
        <a:p>
          <a:pPr algn="l"/>
          <a:endParaRPr lang="en-US"/>
        </a:p>
      </dgm:t>
    </dgm:pt>
    <dgm:pt modelId="{84EF34FD-7333-48ED-A411-030C9FAC7080}" type="sibTrans" cxnId="{0366BB85-7DE0-4297-BFE7-3DFC7B6C26E1}">
      <dgm:prSet/>
      <dgm:spPr/>
      <dgm:t>
        <a:bodyPr/>
        <a:lstStyle/>
        <a:p>
          <a:pPr algn="l"/>
          <a:endParaRPr lang="en-US"/>
        </a:p>
      </dgm:t>
    </dgm:pt>
    <dgm:pt modelId="{E4D1F0B4-BE9A-4674-8B53-E9F157470B50}">
      <dgm:prSet custT="1"/>
      <dgm:spPr/>
      <dgm:t>
        <a:bodyPr/>
        <a:lstStyle/>
        <a:p>
          <a:pPr algn="l" rtl="0"/>
          <a:r>
            <a:rPr lang="en-US" sz="1800" b="1" u="none" dirty="0" smtClean="0">
              <a:solidFill>
                <a:schemeClr val="accent1">
                  <a:lumMod val="75000"/>
                </a:schemeClr>
              </a:solidFill>
              <a:effectLst>
                <a:outerShdw blurRad="38100" dist="38100" dir="2700000" algn="tl">
                  <a:srgbClr val="000000">
                    <a:alpha val="43137"/>
                  </a:srgbClr>
                </a:outerShdw>
              </a:effectLst>
              <a:latin typeface="+mn-lt"/>
            </a:rPr>
            <a:t>Site assessment activities </a:t>
          </a:r>
          <a:r>
            <a:rPr lang="en-US" sz="1600" b="1" dirty="0" smtClean="0">
              <a:latin typeface="+mn-lt"/>
            </a:rPr>
            <a:t>- </a:t>
          </a:r>
          <a:r>
            <a:rPr lang="en-US" sz="1600" dirty="0" smtClean="0">
              <a:latin typeface="+mn-lt"/>
            </a:rPr>
            <a:t>(e.g., construction and operation of a meteorological tower and/or  buoys)</a:t>
          </a:r>
          <a:endParaRPr lang="en-US" sz="1600" dirty="0">
            <a:latin typeface="+mn-lt"/>
          </a:endParaRPr>
        </a:p>
      </dgm:t>
    </dgm:pt>
    <dgm:pt modelId="{B5838296-EFD1-4B76-A9CA-A336DD2A4274}" type="parTrans" cxnId="{0936FFF1-77F5-46EF-9B4B-A916BA50161D}">
      <dgm:prSet/>
      <dgm:spPr/>
      <dgm:t>
        <a:bodyPr/>
        <a:lstStyle/>
        <a:p>
          <a:pPr algn="l"/>
          <a:endParaRPr lang="en-US"/>
        </a:p>
      </dgm:t>
    </dgm:pt>
    <dgm:pt modelId="{D3710342-91D2-462C-8629-94D4624EE9D9}" type="sibTrans" cxnId="{0936FFF1-77F5-46EF-9B4B-A916BA50161D}">
      <dgm:prSet/>
      <dgm:spPr/>
      <dgm:t>
        <a:bodyPr/>
        <a:lstStyle/>
        <a:p>
          <a:pPr algn="l"/>
          <a:endParaRPr lang="en-US"/>
        </a:p>
      </dgm:t>
    </dgm:pt>
    <dgm:pt modelId="{B09B998D-FD63-4C34-AD5B-E9553ABC7B1D}">
      <dgm:prSet/>
      <dgm:spPr/>
      <dgm:t>
        <a:bodyPr/>
        <a:lstStyle/>
        <a:p>
          <a:pPr algn="ctr" rtl="0"/>
          <a:r>
            <a:rPr lang="en-US" b="0" dirty="0" smtClean="0"/>
            <a:t>Analyze environmental and socioeconomic resources</a:t>
          </a:r>
          <a:endParaRPr lang="en-US" b="0" dirty="0"/>
        </a:p>
      </dgm:t>
    </dgm:pt>
    <dgm:pt modelId="{6E060F0A-CDF3-4C33-BA7B-88A85B913439}" type="parTrans" cxnId="{72AD3DA8-0E55-44E7-BFBB-9D57DE0BE59C}">
      <dgm:prSet/>
      <dgm:spPr/>
      <dgm:t>
        <a:bodyPr/>
        <a:lstStyle/>
        <a:p>
          <a:pPr algn="l"/>
          <a:endParaRPr lang="en-US"/>
        </a:p>
      </dgm:t>
    </dgm:pt>
    <dgm:pt modelId="{AB72CE10-6628-40CB-9248-948E0E8A068C}" type="sibTrans" cxnId="{72AD3DA8-0E55-44E7-BFBB-9D57DE0BE59C}">
      <dgm:prSet/>
      <dgm:spPr/>
      <dgm:t>
        <a:bodyPr/>
        <a:lstStyle/>
        <a:p>
          <a:pPr algn="l"/>
          <a:endParaRPr lang="en-US"/>
        </a:p>
      </dgm:t>
    </dgm:pt>
    <dgm:pt modelId="{E8FB0BAD-29FF-43E8-9444-159D1AFC16E3}" type="pres">
      <dgm:prSet presAssocID="{CC561192-3DFA-44AC-86A1-A70AEF0FF5FE}" presName="linearFlow" presStyleCnt="0">
        <dgm:presLayoutVars>
          <dgm:resizeHandles val="exact"/>
        </dgm:presLayoutVars>
      </dgm:prSet>
      <dgm:spPr/>
      <dgm:t>
        <a:bodyPr/>
        <a:lstStyle/>
        <a:p>
          <a:endParaRPr lang="en-US"/>
        </a:p>
      </dgm:t>
    </dgm:pt>
    <dgm:pt modelId="{C7AA6CC6-235F-4454-B934-98704BE164D4}" type="pres">
      <dgm:prSet presAssocID="{BF81A98D-14F7-4395-95BF-89D1F15522F5}" presName="node" presStyleLbl="node1" presStyleIdx="0" presStyleCnt="2" custScaleY="65320" custLinFactNeighborX="-2804" custLinFactNeighborY="-165">
        <dgm:presLayoutVars>
          <dgm:bulletEnabled val="1"/>
        </dgm:presLayoutVars>
      </dgm:prSet>
      <dgm:spPr/>
      <dgm:t>
        <a:bodyPr/>
        <a:lstStyle/>
        <a:p>
          <a:endParaRPr lang="en-US"/>
        </a:p>
      </dgm:t>
    </dgm:pt>
    <dgm:pt modelId="{A0149D81-33A7-47A3-8CE7-1750081CCEF0}" type="pres">
      <dgm:prSet presAssocID="{3CC21396-4597-4EBD-BF56-371F756855DE}" presName="sibTrans" presStyleLbl="sibTrans2D1" presStyleIdx="0" presStyleCnt="1"/>
      <dgm:spPr/>
      <dgm:t>
        <a:bodyPr/>
        <a:lstStyle/>
        <a:p>
          <a:endParaRPr lang="en-US"/>
        </a:p>
      </dgm:t>
    </dgm:pt>
    <dgm:pt modelId="{9A1018B2-BE71-470B-ADCC-E3368F059057}" type="pres">
      <dgm:prSet presAssocID="{3CC21396-4597-4EBD-BF56-371F756855DE}" presName="connectorText" presStyleLbl="sibTrans2D1" presStyleIdx="0" presStyleCnt="1"/>
      <dgm:spPr/>
      <dgm:t>
        <a:bodyPr/>
        <a:lstStyle/>
        <a:p>
          <a:endParaRPr lang="en-US"/>
        </a:p>
      </dgm:t>
    </dgm:pt>
    <dgm:pt modelId="{A281A63C-3329-49AA-9440-A902BC58E101}" type="pres">
      <dgm:prSet presAssocID="{B09B998D-FD63-4C34-AD5B-E9553ABC7B1D}" presName="node" presStyleLbl="node1" presStyleIdx="1" presStyleCnt="2" custScaleX="51402" custScaleY="28584">
        <dgm:presLayoutVars>
          <dgm:bulletEnabled val="1"/>
        </dgm:presLayoutVars>
      </dgm:prSet>
      <dgm:spPr/>
      <dgm:t>
        <a:bodyPr/>
        <a:lstStyle/>
        <a:p>
          <a:endParaRPr lang="en-US"/>
        </a:p>
      </dgm:t>
    </dgm:pt>
  </dgm:ptLst>
  <dgm:cxnLst>
    <dgm:cxn modelId="{72AD3DA8-0E55-44E7-BFBB-9D57DE0BE59C}" srcId="{CC561192-3DFA-44AC-86A1-A70AEF0FF5FE}" destId="{B09B998D-FD63-4C34-AD5B-E9553ABC7B1D}" srcOrd="1" destOrd="0" parTransId="{6E060F0A-CDF3-4C33-BA7B-88A85B913439}" sibTransId="{AB72CE10-6628-40CB-9248-948E0E8A068C}"/>
    <dgm:cxn modelId="{5B3753D0-4323-46D7-BDE5-F475F27E8BCD}" type="presOf" srcId="{416B0024-A76C-4AEA-9BE2-EA0010F64797}" destId="{C7AA6CC6-235F-4454-B934-98704BE164D4}" srcOrd="0" destOrd="1" presId="urn:microsoft.com/office/officeart/2005/8/layout/process2"/>
    <dgm:cxn modelId="{0936FFF1-77F5-46EF-9B4B-A916BA50161D}" srcId="{BF81A98D-14F7-4395-95BF-89D1F15522F5}" destId="{E4D1F0B4-BE9A-4674-8B53-E9F157470B50}" srcOrd="1" destOrd="0" parTransId="{B5838296-EFD1-4B76-A9CA-A336DD2A4274}" sibTransId="{D3710342-91D2-462C-8629-94D4624EE9D9}"/>
    <dgm:cxn modelId="{F081D22F-03E7-418F-A61D-7E89F0DF8858}" type="presOf" srcId="{3CC21396-4597-4EBD-BF56-371F756855DE}" destId="{9A1018B2-BE71-470B-ADCC-E3368F059057}" srcOrd="1" destOrd="0" presId="urn:microsoft.com/office/officeart/2005/8/layout/process2"/>
    <dgm:cxn modelId="{0366BB85-7DE0-4297-BFE7-3DFC7B6C26E1}" srcId="{BF81A98D-14F7-4395-95BF-89D1F15522F5}" destId="{416B0024-A76C-4AEA-9BE2-EA0010F64797}" srcOrd="0" destOrd="0" parTransId="{1EDB26F8-D16B-40E9-B129-9AB58C7A71B5}" sibTransId="{84EF34FD-7333-48ED-A411-030C9FAC7080}"/>
    <dgm:cxn modelId="{7230F720-5ECD-42C0-BC75-FCC55C05ABA0}" srcId="{CC561192-3DFA-44AC-86A1-A70AEF0FF5FE}" destId="{BF81A98D-14F7-4395-95BF-89D1F15522F5}" srcOrd="0" destOrd="0" parTransId="{01C4C671-6FCC-4C05-861A-BF86DC0DFF0C}" sibTransId="{3CC21396-4597-4EBD-BF56-371F756855DE}"/>
    <dgm:cxn modelId="{0FBE468B-9334-43A0-BA24-6B7F12726325}" type="presOf" srcId="{CC561192-3DFA-44AC-86A1-A70AEF0FF5FE}" destId="{E8FB0BAD-29FF-43E8-9444-159D1AFC16E3}" srcOrd="0" destOrd="0" presId="urn:microsoft.com/office/officeart/2005/8/layout/process2"/>
    <dgm:cxn modelId="{C74A4E09-C62A-465F-B95A-82BA5DD70F24}" type="presOf" srcId="{E4D1F0B4-BE9A-4674-8B53-E9F157470B50}" destId="{C7AA6CC6-235F-4454-B934-98704BE164D4}" srcOrd="0" destOrd="2" presId="urn:microsoft.com/office/officeart/2005/8/layout/process2"/>
    <dgm:cxn modelId="{0842CEE9-9532-4838-B8BB-56DA1F531F3F}" type="presOf" srcId="{BF81A98D-14F7-4395-95BF-89D1F15522F5}" destId="{C7AA6CC6-235F-4454-B934-98704BE164D4}" srcOrd="0" destOrd="0" presId="urn:microsoft.com/office/officeart/2005/8/layout/process2"/>
    <dgm:cxn modelId="{502BE627-A9BF-4308-B6BB-DB7C58FB762D}" type="presOf" srcId="{3CC21396-4597-4EBD-BF56-371F756855DE}" destId="{A0149D81-33A7-47A3-8CE7-1750081CCEF0}" srcOrd="0" destOrd="0" presId="urn:microsoft.com/office/officeart/2005/8/layout/process2"/>
    <dgm:cxn modelId="{59EA4EF0-168B-4719-B0C2-33D1AB6A2EF8}" type="presOf" srcId="{B09B998D-FD63-4C34-AD5B-E9553ABC7B1D}" destId="{A281A63C-3329-49AA-9440-A902BC58E101}" srcOrd="0" destOrd="0" presId="urn:microsoft.com/office/officeart/2005/8/layout/process2"/>
    <dgm:cxn modelId="{C1B0AE88-4FE5-4FE8-ADEF-101D8EF1D3CF}" type="presParOf" srcId="{E8FB0BAD-29FF-43E8-9444-159D1AFC16E3}" destId="{C7AA6CC6-235F-4454-B934-98704BE164D4}" srcOrd="0" destOrd="0" presId="urn:microsoft.com/office/officeart/2005/8/layout/process2"/>
    <dgm:cxn modelId="{5B1C605C-CA6B-43F4-9A5C-7B29EFA5F82F}" type="presParOf" srcId="{E8FB0BAD-29FF-43E8-9444-159D1AFC16E3}" destId="{A0149D81-33A7-47A3-8CE7-1750081CCEF0}" srcOrd="1" destOrd="0" presId="urn:microsoft.com/office/officeart/2005/8/layout/process2"/>
    <dgm:cxn modelId="{6B82D05A-26D8-4211-9912-11DA594B4126}" type="presParOf" srcId="{A0149D81-33A7-47A3-8CE7-1750081CCEF0}" destId="{9A1018B2-BE71-470B-ADCC-E3368F059057}" srcOrd="0" destOrd="0" presId="urn:microsoft.com/office/officeart/2005/8/layout/process2"/>
    <dgm:cxn modelId="{16317CE3-01DA-4D3A-92E1-A33EF2E03DC7}" type="presParOf" srcId="{E8FB0BAD-29FF-43E8-9444-159D1AFC16E3}" destId="{A281A63C-3329-49AA-9440-A902BC58E101}" srcOrd="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408A5-1D18-45BF-9F8A-AD66AF0EE4C0}">
      <dsp:nvSpPr>
        <dsp:cNvPr id="0" name=""/>
        <dsp:cNvSpPr/>
      </dsp:nvSpPr>
      <dsp:spPr>
        <a:xfrm>
          <a:off x="2633471" y="1243"/>
          <a:ext cx="2962656" cy="723756"/>
        </a:xfrm>
        <a:prstGeom prst="roundRect">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rtl="0">
            <a:lnSpc>
              <a:spcPct val="90000"/>
            </a:lnSpc>
            <a:spcBef>
              <a:spcPct val="0"/>
            </a:spcBef>
            <a:spcAft>
              <a:spcPct val="35000"/>
            </a:spcAft>
          </a:pPr>
          <a:r>
            <a:rPr lang="en-US" sz="1700" kern="1200" dirty="0" smtClean="0"/>
            <a:t>National Environmental Policy Act </a:t>
          </a:r>
          <a:endParaRPr lang="en-US" sz="1700" kern="1200" dirty="0"/>
        </a:p>
      </dsp:txBody>
      <dsp:txXfrm>
        <a:off x="2668802" y="36574"/>
        <a:ext cx="2891994" cy="653094"/>
      </dsp:txXfrm>
    </dsp:sp>
    <dsp:sp modelId="{CAB2B84E-08E3-4CE3-8195-0A4AB6D55EB3}">
      <dsp:nvSpPr>
        <dsp:cNvPr id="0" name=""/>
        <dsp:cNvSpPr/>
      </dsp:nvSpPr>
      <dsp:spPr>
        <a:xfrm>
          <a:off x="2633471" y="761187"/>
          <a:ext cx="2962656" cy="723756"/>
        </a:xfrm>
        <a:prstGeom prst="roundRect">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rtl="0">
            <a:lnSpc>
              <a:spcPct val="90000"/>
            </a:lnSpc>
            <a:spcBef>
              <a:spcPct val="0"/>
            </a:spcBef>
            <a:spcAft>
              <a:spcPct val="35000"/>
            </a:spcAft>
          </a:pPr>
          <a:r>
            <a:rPr lang="en-US" sz="1700" kern="1200" dirty="0" smtClean="0"/>
            <a:t>Scoping</a:t>
          </a:r>
          <a:endParaRPr lang="en-US" sz="1700" kern="1200" dirty="0"/>
        </a:p>
      </dsp:txBody>
      <dsp:txXfrm>
        <a:off x="2668802" y="796518"/>
        <a:ext cx="2891994" cy="653094"/>
      </dsp:txXfrm>
    </dsp:sp>
    <dsp:sp modelId="{872EBBDC-8A77-4BCD-8110-718D82F0AFB5}">
      <dsp:nvSpPr>
        <dsp:cNvPr id="0" name=""/>
        <dsp:cNvSpPr/>
      </dsp:nvSpPr>
      <dsp:spPr>
        <a:xfrm>
          <a:off x="2633471" y="1521131"/>
          <a:ext cx="2962656" cy="723756"/>
        </a:xfrm>
        <a:prstGeom prst="roundRect">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rtl="0">
            <a:lnSpc>
              <a:spcPct val="90000"/>
            </a:lnSpc>
            <a:spcBef>
              <a:spcPct val="0"/>
            </a:spcBef>
            <a:spcAft>
              <a:spcPct val="35000"/>
            </a:spcAft>
          </a:pPr>
          <a:r>
            <a:rPr lang="en-US" sz="1700" kern="1200" dirty="0" smtClean="0"/>
            <a:t>Environmental Assessments and Consultations</a:t>
          </a:r>
          <a:endParaRPr lang="en-US" sz="1700" kern="1200" dirty="0"/>
        </a:p>
      </dsp:txBody>
      <dsp:txXfrm>
        <a:off x="2668802" y="1556462"/>
        <a:ext cx="2891994" cy="653094"/>
      </dsp:txXfrm>
    </dsp:sp>
    <dsp:sp modelId="{9F4DDD4A-6A11-401E-8128-5692AF4C7E4E}">
      <dsp:nvSpPr>
        <dsp:cNvPr id="0" name=""/>
        <dsp:cNvSpPr/>
      </dsp:nvSpPr>
      <dsp:spPr>
        <a:xfrm>
          <a:off x="2633471" y="2281075"/>
          <a:ext cx="2962656" cy="723756"/>
        </a:xfrm>
        <a:prstGeom prst="roundRect">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n-US" sz="1700" kern="1200" dirty="0" smtClean="0"/>
            <a:t>Post-Lease Issuance</a:t>
          </a:r>
          <a:endParaRPr lang="en-US" sz="1700" kern="1200" dirty="0"/>
        </a:p>
      </dsp:txBody>
      <dsp:txXfrm>
        <a:off x="2668802" y="2316406"/>
        <a:ext cx="2891994" cy="653094"/>
      </dsp:txXfrm>
    </dsp:sp>
    <dsp:sp modelId="{593640D3-A6C7-4E7B-93E3-B79A37570191}">
      <dsp:nvSpPr>
        <dsp:cNvPr id="0" name=""/>
        <dsp:cNvSpPr/>
      </dsp:nvSpPr>
      <dsp:spPr>
        <a:xfrm>
          <a:off x="2633471" y="3041019"/>
          <a:ext cx="2962656" cy="723756"/>
        </a:xfrm>
        <a:prstGeom prst="roundRect">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rtl="0">
            <a:lnSpc>
              <a:spcPct val="90000"/>
            </a:lnSpc>
            <a:spcBef>
              <a:spcPct val="0"/>
            </a:spcBef>
            <a:spcAft>
              <a:spcPct val="35000"/>
            </a:spcAft>
          </a:pPr>
          <a:r>
            <a:rPr lang="en-US" sz="1700" kern="1200" dirty="0" smtClean="0"/>
            <a:t>Environmental Studies Program</a:t>
          </a:r>
          <a:endParaRPr lang="en-US" sz="1700" kern="1200" dirty="0"/>
        </a:p>
      </dsp:txBody>
      <dsp:txXfrm>
        <a:off x="2668802" y="3076350"/>
        <a:ext cx="2891994" cy="653094"/>
      </dsp:txXfrm>
    </dsp:sp>
    <dsp:sp modelId="{7689C19D-A1DF-4DC8-9FCE-985B3CA70AA0}">
      <dsp:nvSpPr>
        <dsp:cNvPr id="0" name=""/>
        <dsp:cNvSpPr/>
      </dsp:nvSpPr>
      <dsp:spPr>
        <a:xfrm>
          <a:off x="2633471" y="3800963"/>
          <a:ext cx="2962656" cy="723756"/>
        </a:xfrm>
        <a:prstGeom prst="roundRect">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rtl="0">
            <a:lnSpc>
              <a:spcPct val="90000"/>
            </a:lnSpc>
            <a:spcBef>
              <a:spcPct val="0"/>
            </a:spcBef>
            <a:spcAft>
              <a:spcPct val="35000"/>
            </a:spcAft>
          </a:pPr>
          <a:r>
            <a:rPr lang="en-US" sz="1700" kern="1200" dirty="0" smtClean="0"/>
            <a:t>Questions</a:t>
          </a:r>
          <a:endParaRPr lang="en-US" sz="1700" kern="1200" dirty="0"/>
        </a:p>
      </dsp:txBody>
      <dsp:txXfrm>
        <a:off x="2668802" y="3836294"/>
        <a:ext cx="2891994" cy="6530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AA6CC6-235F-4454-B934-98704BE164D4}">
      <dsp:nvSpPr>
        <dsp:cNvPr id="0" name=""/>
        <dsp:cNvSpPr/>
      </dsp:nvSpPr>
      <dsp:spPr>
        <a:xfrm>
          <a:off x="0" y="1445"/>
          <a:ext cx="8153400" cy="2002508"/>
        </a:xfrm>
        <a:prstGeom prst="roundRect">
          <a:avLst>
            <a:gd name="adj" fmla="val 10000"/>
          </a:avLst>
        </a:prstGeom>
        <a:gradFill rotWithShape="0">
          <a:gsLst>
            <a:gs pos="0">
              <a:schemeClr val="accent3">
                <a:shade val="80000"/>
                <a:hueOff val="0"/>
                <a:satOff val="0"/>
                <a:lumOff val="0"/>
                <a:alphaOff val="0"/>
                <a:tint val="70000"/>
                <a:satMod val="130000"/>
              </a:schemeClr>
            </a:gs>
            <a:gs pos="43000">
              <a:schemeClr val="accent3">
                <a:shade val="80000"/>
                <a:hueOff val="0"/>
                <a:satOff val="0"/>
                <a:lumOff val="0"/>
                <a:alphaOff val="0"/>
                <a:tint val="44000"/>
                <a:satMod val="165000"/>
              </a:schemeClr>
            </a:gs>
            <a:gs pos="93000">
              <a:schemeClr val="accent3">
                <a:shade val="80000"/>
                <a:hueOff val="0"/>
                <a:satOff val="0"/>
                <a:lumOff val="0"/>
                <a:alphaOff val="0"/>
                <a:tint val="15000"/>
                <a:satMod val="165000"/>
              </a:schemeClr>
            </a:gs>
            <a:gs pos="100000">
              <a:schemeClr val="accent3">
                <a:shade val="80000"/>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shade val="80000"/>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b="0" kern="1200" dirty="0" smtClean="0">
              <a:latin typeface="+mn-lt"/>
            </a:rPr>
            <a:t>BOEM is preparing an EA, which involves the development and analysis of the </a:t>
          </a:r>
          <a:r>
            <a:rPr lang="en-US" sz="2200" b="1" kern="1200" dirty="0" smtClean="0">
              <a:effectLst>
                <a:outerShdw blurRad="38100" dist="38100" dir="2700000" algn="tl">
                  <a:srgbClr val="000000">
                    <a:alpha val="43137"/>
                  </a:srgbClr>
                </a:outerShdw>
              </a:effectLst>
              <a:latin typeface="+mn-lt"/>
            </a:rPr>
            <a:t>proposed action</a:t>
          </a:r>
          <a:r>
            <a:rPr lang="en-US" sz="2200" b="0" kern="1200" dirty="0" smtClean="0">
              <a:latin typeface="+mn-lt"/>
            </a:rPr>
            <a:t>:</a:t>
          </a:r>
          <a:br>
            <a:rPr lang="en-US" sz="2200" b="0" kern="1200" dirty="0" smtClean="0">
              <a:latin typeface="+mn-lt"/>
            </a:rPr>
          </a:br>
          <a:endParaRPr lang="en-US" sz="2200" b="0" kern="1200" dirty="0">
            <a:latin typeface="+mn-lt"/>
          </a:endParaRPr>
        </a:p>
        <a:p>
          <a:pPr marL="171450" lvl="1" indent="-171450" algn="l" defTabSz="800100" rtl="0">
            <a:lnSpc>
              <a:spcPct val="90000"/>
            </a:lnSpc>
            <a:spcBef>
              <a:spcPct val="0"/>
            </a:spcBef>
            <a:spcAft>
              <a:spcPct val="15000"/>
            </a:spcAft>
            <a:buChar char="••"/>
          </a:pPr>
          <a:r>
            <a:rPr lang="en-US" sz="1800" b="1" kern="1200" dirty="0" smtClean="0">
              <a:solidFill>
                <a:schemeClr val="accent1">
                  <a:lumMod val="75000"/>
                </a:schemeClr>
              </a:solidFill>
              <a:effectLst>
                <a:outerShdw blurRad="38100" dist="38100" dir="2700000" algn="tl">
                  <a:srgbClr val="000000">
                    <a:alpha val="43137"/>
                  </a:srgbClr>
                </a:outerShdw>
              </a:effectLst>
              <a:latin typeface="+mn-lt"/>
            </a:rPr>
            <a:t>Lease issuance </a:t>
          </a:r>
          <a:r>
            <a:rPr lang="en-US" sz="1600" b="1" kern="1200" dirty="0" smtClean="0">
              <a:effectLst/>
              <a:latin typeface="+mn-lt"/>
            </a:rPr>
            <a:t>- </a:t>
          </a:r>
          <a:r>
            <a:rPr lang="en-US" sz="1600" kern="1200" dirty="0" smtClean="0">
              <a:effectLst/>
              <a:latin typeface="+mn-lt"/>
            </a:rPr>
            <a:t>site characterization activities (i.e. surveys)</a:t>
          </a:r>
          <a:endParaRPr lang="en-US" sz="1600" kern="1200" dirty="0">
            <a:effectLst/>
            <a:latin typeface="+mn-lt"/>
          </a:endParaRPr>
        </a:p>
        <a:p>
          <a:pPr marL="171450" lvl="1" indent="-171450" algn="l" defTabSz="800100" rtl="0">
            <a:lnSpc>
              <a:spcPct val="90000"/>
            </a:lnSpc>
            <a:spcBef>
              <a:spcPct val="0"/>
            </a:spcBef>
            <a:spcAft>
              <a:spcPct val="15000"/>
            </a:spcAft>
            <a:buChar char="••"/>
          </a:pPr>
          <a:r>
            <a:rPr lang="en-US" sz="1800" b="1" u="none" kern="1200" dirty="0" smtClean="0">
              <a:solidFill>
                <a:schemeClr val="accent1">
                  <a:lumMod val="75000"/>
                </a:schemeClr>
              </a:solidFill>
              <a:effectLst>
                <a:outerShdw blurRad="38100" dist="38100" dir="2700000" algn="tl">
                  <a:srgbClr val="000000">
                    <a:alpha val="43137"/>
                  </a:srgbClr>
                </a:outerShdw>
              </a:effectLst>
              <a:latin typeface="+mn-lt"/>
            </a:rPr>
            <a:t>Site assessment activities </a:t>
          </a:r>
          <a:r>
            <a:rPr lang="en-US" sz="1600" b="1" kern="1200" dirty="0" smtClean="0">
              <a:latin typeface="+mn-lt"/>
            </a:rPr>
            <a:t>- </a:t>
          </a:r>
          <a:r>
            <a:rPr lang="en-US" sz="1600" kern="1200" dirty="0" smtClean="0">
              <a:latin typeface="+mn-lt"/>
            </a:rPr>
            <a:t>(e.g., construction and operation of a meteorological tower and/or  buoys)</a:t>
          </a:r>
          <a:endParaRPr lang="en-US" sz="1600" kern="1200" dirty="0">
            <a:latin typeface="+mn-lt"/>
          </a:endParaRPr>
        </a:p>
      </dsp:txBody>
      <dsp:txXfrm>
        <a:off x="58651" y="60096"/>
        <a:ext cx="8036098" cy="1885206"/>
      </dsp:txXfrm>
    </dsp:sp>
    <dsp:sp modelId="{A0149D81-33A7-47A3-8CE7-1750081CCEF0}">
      <dsp:nvSpPr>
        <dsp:cNvPr id="0" name=""/>
        <dsp:cNvSpPr/>
      </dsp:nvSpPr>
      <dsp:spPr>
        <a:xfrm rot="5400000">
          <a:off x="3500934" y="2081861"/>
          <a:ext cx="1151530" cy="1379560"/>
        </a:xfrm>
        <a:prstGeom prst="rightArrow">
          <a:avLst>
            <a:gd name="adj1" fmla="val 60000"/>
            <a:gd name="adj2" fmla="val 50000"/>
          </a:avLst>
        </a:prstGeom>
        <a:gradFill rotWithShape="0">
          <a:gsLst>
            <a:gs pos="0">
              <a:schemeClr val="accent3">
                <a:shade val="90000"/>
                <a:hueOff val="0"/>
                <a:satOff val="0"/>
                <a:lumOff val="0"/>
                <a:alphaOff val="0"/>
                <a:tint val="70000"/>
                <a:satMod val="130000"/>
              </a:schemeClr>
            </a:gs>
            <a:gs pos="43000">
              <a:schemeClr val="accent3">
                <a:shade val="90000"/>
                <a:hueOff val="0"/>
                <a:satOff val="0"/>
                <a:lumOff val="0"/>
                <a:alphaOff val="0"/>
                <a:tint val="44000"/>
                <a:satMod val="165000"/>
              </a:schemeClr>
            </a:gs>
            <a:gs pos="93000">
              <a:schemeClr val="accent3">
                <a:shade val="90000"/>
                <a:hueOff val="0"/>
                <a:satOff val="0"/>
                <a:lumOff val="0"/>
                <a:alphaOff val="0"/>
                <a:tint val="15000"/>
                <a:satMod val="165000"/>
              </a:schemeClr>
            </a:gs>
            <a:gs pos="100000">
              <a:schemeClr val="accent3">
                <a:shade val="90000"/>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shade val="90000"/>
              <a:hueOff val="0"/>
              <a:satOff val="0"/>
              <a:lumOff val="0"/>
              <a:alphaOff val="0"/>
              <a:shade val="9000"/>
              <a:alpha val="48000"/>
              <a:satMod val="105000"/>
            </a:scheme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l" defTabSz="622300">
            <a:lnSpc>
              <a:spcPct val="90000"/>
            </a:lnSpc>
            <a:spcBef>
              <a:spcPct val="0"/>
            </a:spcBef>
            <a:spcAft>
              <a:spcPct val="35000"/>
            </a:spcAft>
          </a:pPr>
          <a:endParaRPr lang="en-US" sz="1400" kern="1200"/>
        </a:p>
      </dsp:txBody>
      <dsp:txXfrm rot="-5400000">
        <a:off x="3662832" y="2195876"/>
        <a:ext cx="827736" cy="806071"/>
      </dsp:txXfrm>
    </dsp:sp>
    <dsp:sp modelId="{A281A63C-3329-49AA-9440-A902BC58E101}">
      <dsp:nvSpPr>
        <dsp:cNvPr id="0" name=""/>
        <dsp:cNvSpPr/>
      </dsp:nvSpPr>
      <dsp:spPr>
        <a:xfrm>
          <a:off x="1981194" y="3539328"/>
          <a:ext cx="4191010" cy="876296"/>
        </a:xfrm>
        <a:prstGeom prst="roundRect">
          <a:avLst>
            <a:gd name="adj" fmla="val 10000"/>
          </a:avLst>
        </a:prstGeom>
        <a:gradFill rotWithShape="0">
          <a:gsLst>
            <a:gs pos="0">
              <a:schemeClr val="accent3">
                <a:shade val="80000"/>
                <a:hueOff val="103950"/>
                <a:satOff val="-30572"/>
                <a:lumOff val="33994"/>
                <a:alphaOff val="0"/>
                <a:tint val="70000"/>
                <a:satMod val="130000"/>
              </a:schemeClr>
            </a:gs>
            <a:gs pos="43000">
              <a:schemeClr val="accent3">
                <a:shade val="80000"/>
                <a:hueOff val="103950"/>
                <a:satOff val="-30572"/>
                <a:lumOff val="33994"/>
                <a:alphaOff val="0"/>
                <a:tint val="44000"/>
                <a:satMod val="165000"/>
              </a:schemeClr>
            </a:gs>
            <a:gs pos="93000">
              <a:schemeClr val="accent3">
                <a:shade val="80000"/>
                <a:hueOff val="103950"/>
                <a:satOff val="-30572"/>
                <a:lumOff val="33994"/>
                <a:alphaOff val="0"/>
                <a:tint val="15000"/>
                <a:satMod val="165000"/>
              </a:schemeClr>
            </a:gs>
            <a:gs pos="100000">
              <a:schemeClr val="accent3">
                <a:shade val="80000"/>
                <a:hueOff val="103950"/>
                <a:satOff val="-30572"/>
                <a:lumOff val="33994"/>
                <a:alphaOff val="0"/>
                <a:tint val="5000"/>
                <a:satMod val="250000"/>
              </a:schemeClr>
            </a:gs>
          </a:gsLst>
          <a:path path="circle">
            <a:fillToRect l="50000" t="130000" r="50000" b="-30000"/>
          </a:path>
        </a:gradFill>
        <a:ln>
          <a:noFill/>
        </a:ln>
        <a:effectLst>
          <a:outerShdw blurRad="57150" dist="38100" dir="5400000" algn="ctr" rotWithShape="0">
            <a:schemeClr val="accent3">
              <a:shade val="80000"/>
              <a:hueOff val="103950"/>
              <a:satOff val="-30572"/>
              <a:lumOff val="33994"/>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0" kern="1200" dirty="0" smtClean="0"/>
            <a:t>Analyze environmental and socioeconomic resources</a:t>
          </a:r>
          <a:endParaRPr lang="en-US" sz="1800" b="0" kern="1200" dirty="0"/>
        </a:p>
      </dsp:txBody>
      <dsp:txXfrm>
        <a:off x="2006860" y="3564994"/>
        <a:ext cx="4139678" cy="82496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645"/>
          </a:xfrm>
          <a:prstGeom prst="rect">
            <a:avLst/>
          </a:prstGeom>
        </p:spPr>
        <p:txBody>
          <a:bodyPr vert="horz" lIns="92382" tIns="46191" rIns="92382" bIns="46191" rtlCol="0"/>
          <a:lstStyle>
            <a:lvl1pPr algn="l">
              <a:defRPr sz="1200"/>
            </a:lvl1pPr>
          </a:lstStyle>
          <a:p>
            <a:endParaRPr lang="en-US"/>
          </a:p>
        </p:txBody>
      </p:sp>
      <p:sp>
        <p:nvSpPr>
          <p:cNvPr id="3" name="Date Placeholder 2"/>
          <p:cNvSpPr>
            <a:spLocks noGrp="1"/>
          </p:cNvSpPr>
          <p:nvPr>
            <p:ph type="dt" sz="quarter" idx="1"/>
          </p:nvPr>
        </p:nvSpPr>
        <p:spPr>
          <a:xfrm>
            <a:off x="3927775" y="0"/>
            <a:ext cx="3004820" cy="461645"/>
          </a:xfrm>
          <a:prstGeom prst="rect">
            <a:avLst/>
          </a:prstGeom>
        </p:spPr>
        <p:txBody>
          <a:bodyPr vert="horz" lIns="92382" tIns="46191" rIns="92382" bIns="46191" rtlCol="0"/>
          <a:lstStyle>
            <a:lvl1pPr algn="r">
              <a:defRPr sz="1200"/>
            </a:lvl1pPr>
          </a:lstStyle>
          <a:p>
            <a:fld id="{C6F458A4-B967-409D-AB73-21305A601FC1}" type="datetimeFigureOut">
              <a:rPr lang="en-US" smtClean="0"/>
              <a:t>5/6/2016</a:t>
            </a:fld>
            <a:endParaRPr lang="en-US"/>
          </a:p>
        </p:txBody>
      </p:sp>
      <p:sp>
        <p:nvSpPr>
          <p:cNvPr id="4" name="Footer Placeholder 3"/>
          <p:cNvSpPr>
            <a:spLocks noGrp="1"/>
          </p:cNvSpPr>
          <p:nvPr>
            <p:ph type="ftr" sz="quarter" idx="2"/>
          </p:nvPr>
        </p:nvSpPr>
        <p:spPr>
          <a:xfrm>
            <a:off x="0" y="8769653"/>
            <a:ext cx="3004820" cy="461645"/>
          </a:xfrm>
          <a:prstGeom prst="rect">
            <a:avLst/>
          </a:prstGeom>
        </p:spPr>
        <p:txBody>
          <a:bodyPr vert="horz" lIns="92382" tIns="46191" rIns="92382" bIns="46191" rtlCol="0" anchor="b"/>
          <a:lstStyle>
            <a:lvl1pPr algn="l">
              <a:defRPr sz="1200"/>
            </a:lvl1pPr>
          </a:lstStyle>
          <a:p>
            <a:endParaRPr lang="en-US"/>
          </a:p>
        </p:txBody>
      </p:sp>
      <p:sp>
        <p:nvSpPr>
          <p:cNvPr id="5" name="Slide Number Placeholder 4"/>
          <p:cNvSpPr>
            <a:spLocks noGrp="1"/>
          </p:cNvSpPr>
          <p:nvPr>
            <p:ph type="sldNum" sz="quarter" idx="3"/>
          </p:nvPr>
        </p:nvSpPr>
        <p:spPr>
          <a:xfrm>
            <a:off x="3927775" y="8769653"/>
            <a:ext cx="3004820" cy="461645"/>
          </a:xfrm>
          <a:prstGeom prst="rect">
            <a:avLst/>
          </a:prstGeom>
        </p:spPr>
        <p:txBody>
          <a:bodyPr vert="horz" lIns="92382" tIns="46191" rIns="92382" bIns="46191" rtlCol="0" anchor="b"/>
          <a:lstStyle>
            <a:lvl1pPr algn="r">
              <a:defRPr sz="1200"/>
            </a:lvl1pPr>
          </a:lstStyle>
          <a:p>
            <a:fld id="{5C7E60D7-9D44-479A-A146-4C27B3CA4394}" type="slidenum">
              <a:rPr lang="en-US" smtClean="0"/>
              <a:t>‹#›</a:t>
            </a:fld>
            <a:endParaRPr lang="en-US"/>
          </a:p>
        </p:txBody>
      </p:sp>
    </p:spTree>
    <p:extLst>
      <p:ext uri="{BB962C8B-B14F-4D97-AF65-F5344CB8AC3E}">
        <p14:creationId xmlns:p14="http://schemas.microsoft.com/office/powerpoint/2010/main" val="2717726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645"/>
          </a:xfrm>
          <a:prstGeom prst="rect">
            <a:avLst/>
          </a:prstGeom>
        </p:spPr>
        <p:txBody>
          <a:bodyPr vert="horz" lIns="92382" tIns="46191" rIns="92382" bIns="46191" rtlCol="0"/>
          <a:lstStyle>
            <a:lvl1pPr algn="l">
              <a:defRPr sz="1200"/>
            </a:lvl1pPr>
          </a:lstStyle>
          <a:p>
            <a:endParaRPr lang="en-US"/>
          </a:p>
        </p:txBody>
      </p:sp>
      <p:sp>
        <p:nvSpPr>
          <p:cNvPr id="3" name="Date Placeholder 2"/>
          <p:cNvSpPr>
            <a:spLocks noGrp="1"/>
          </p:cNvSpPr>
          <p:nvPr>
            <p:ph type="dt" idx="1"/>
          </p:nvPr>
        </p:nvSpPr>
        <p:spPr>
          <a:xfrm>
            <a:off x="3927775" y="0"/>
            <a:ext cx="3004820" cy="461645"/>
          </a:xfrm>
          <a:prstGeom prst="rect">
            <a:avLst/>
          </a:prstGeom>
        </p:spPr>
        <p:txBody>
          <a:bodyPr vert="horz" lIns="92382" tIns="46191" rIns="92382" bIns="46191" rtlCol="0"/>
          <a:lstStyle>
            <a:lvl1pPr algn="r">
              <a:defRPr sz="1200"/>
            </a:lvl1pPr>
          </a:lstStyle>
          <a:p>
            <a:fld id="{27274181-44AC-4AFC-8CFD-91CA645FDB9A}" type="datetimeFigureOut">
              <a:rPr lang="en-US" smtClean="0"/>
              <a:t>5/6/2016</a:t>
            </a:fld>
            <a:endParaRPr lang="en-US"/>
          </a:p>
        </p:txBody>
      </p:sp>
      <p:sp>
        <p:nvSpPr>
          <p:cNvPr id="4" name="Slide Image Placeholder 3"/>
          <p:cNvSpPr>
            <a:spLocks noGrp="1" noRot="1" noChangeAspect="1"/>
          </p:cNvSpPr>
          <p:nvPr>
            <p:ph type="sldImg" idx="2"/>
          </p:nvPr>
        </p:nvSpPr>
        <p:spPr>
          <a:xfrm>
            <a:off x="1158875" y="692150"/>
            <a:ext cx="4616450" cy="3462338"/>
          </a:xfrm>
          <a:prstGeom prst="rect">
            <a:avLst/>
          </a:prstGeom>
          <a:noFill/>
          <a:ln w="12700">
            <a:solidFill>
              <a:prstClr val="black"/>
            </a:solidFill>
          </a:ln>
        </p:spPr>
        <p:txBody>
          <a:bodyPr vert="horz" lIns="92382" tIns="46191" rIns="92382" bIns="46191" rtlCol="0" anchor="ctr"/>
          <a:lstStyle/>
          <a:p>
            <a:endParaRPr lang="en-US"/>
          </a:p>
        </p:txBody>
      </p:sp>
      <p:sp>
        <p:nvSpPr>
          <p:cNvPr id="5" name="Notes Placeholder 4"/>
          <p:cNvSpPr>
            <a:spLocks noGrp="1"/>
          </p:cNvSpPr>
          <p:nvPr>
            <p:ph type="body" sz="quarter" idx="3"/>
          </p:nvPr>
        </p:nvSpPr>
        <p:spPr>
          <a:xfrm>
            <a:off x="693420" y="4385628"/>
            <a:ext cx="5547360" cy="4154805"/>
          </a:xfrm>
          <a:prstGeom prst="rect">
            <a:avLst/>
          </a:prstGeom>
        </p:spPr>
        <p:txBody>
          <a:bodyPr vert="horz" lIns="92382" tIns="46191" rIns="92382" bIns="4619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9653"/>
            <a:ext cx="3004820" cy="461645"/>
          </a:xfrm>
          <a:prstGeom prst="rect">
            <a:avLst/>
          </a:prstGeom>
        </p:spPr>
        <p:txBody>
          <a:bodyPr vert="horz" lIns="92382" tIns="46191" rIns="92382" bIns="46191"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69653"/>
            <a:ext cx="3004820" cy="461645"/>
          </a:xfrm>
          <a:prstGeom prst="rect">
            <a:avLst/>
          </a:prstGeom>
        </p:spPr>
        <p:txBody>
          <a:bodyPr vert="horz" lIns="92382" tIns="46191" rIns="92382" bIns="46191" rtlCol="0" anchor="b"/>
          <a:lstStyle>
            <a:lvl1pPr algn="r">
              <a:defRPr sz="1200"/>
            </a:lvl1pPr>
          </a:lstStyle>
          <a:p>
            <a:fld id="{583BBAD7-D469-450C-B48E-D495B2FE56E2}" type="slidenum">
              <a:rPr lang="en-US" smtClean="0"/>
              <a:t>‹#›</a:t>
            </a:fld>
            <a:endParaRPr lang="en-US"/>
          </a:p>
        </p:txBody>
      </p:sp>
    </p:spTree>
    <p:extLst>
      <p:ext uri="{BB962C8B-B14F-4D97-AF65-F5344CB8AC3E}">
        <p14:creationId xmlns:p14="http://schemas.microsoft.com/office/powerpoint/2010/main" val="1068107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3BBAD7-D469-450C-B48E-D495B2FE56E2}" type="slidenum">
              <a:rPr lang="en-US" smtClean="0"/>
              <a:t>1</a:t>
            </a:fld>
            <a:endParaRPr lang="en-US"/>
          </a:p>
        </p:txBody>
      </p:sp>
    </p:spTree>
    <p:extLst>
      <p:ext uri="{BB962C8B-B14F-4D97-AF65-F5344CB8AC3E}">
        <p14:creationId xmlns:p14="http://schemas.microsoft.com/office/powerpoint/2010/main" val="2993308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We also</a:t>
            </a:r>
            <a:r>
              <a:rPr lang="en-US" altLang="en-US" baseline="0" dirty="0" smtClean="0"/>
              <a:t> consult with NMFS on potential impacts to EFH under the Magnuson-Stevens Act</a:t>
            </a:r>
            <a:endParaRPr lang="en-US" altLang="en-US" dirty="0" smtClean="0"/>
          </a:p>
          <a:p>
            <a:endParaRPr lang="en-US" altLang="en-US" dirty="0" smtClean="0"/>
          </a:p>
          <a:p>
            <a:r>
              <a:rPr lang="en-US" altLang="en-US" dirty="0" smtClean="0"/>
              <a:t>Under MMPA: Lessees would consult with NMFS if any “take” of marine mammals is anticipated, and if necessary apply for an</a:t>
            </a:r>
            <a:r>
              <a:rPr lang="en-US" altLang="en-US" baseline="0" dirty="0" smtClean="0"/>
              <a:t> </a:t>
            </a:r>
            <a:r>
              <a:rPr lang="en-US" altLang="en-US" dirty="0" smtClean="0"/>
              <a:t>Incidental harassment authorization (IHA)</a:t>
            </a:r>
          </a:p>
          <a:p>
            <a:endParaRPr lang="en-US" altLang="en-US" dirty="0" smtClean="0"/>
          </a:p>
          <a:p>
            <a:r>
              <a:rPr lang="en-US" altLang="en-US" dirty="0" smtClean="0"/>
              <a:t>BOEM also consults with the agency responsible for administering the state’s Coastal</a:t>
            </a:r>
            <a:r>
              <a:rPr lang="en-US" altLang="en-US" baseline="0" dirty="0" smtClean="0"/>
              <a:t> Management Program – for New York that would be the</a:t>
            </a:r>
            <a:r>
              <a:rPr lang="en-US" altLang="en-US" dirty="0" smtClean="0"/>
              <a:t> New</a:t>
            </a:r>
            <a:r>
              <a:rPr lang="en-US" altLang="en-US" baseline="0" dirty="0" smtClean="0"/>
              <a:t> York Department of State.</a:t>
            </a:r>
            <a:endParaRPr lang="en-US" altLang="en-US" dirty="0" smtClean="0"/>
          </a:p>
        </p:txBody>
      </p:sp>
      <p:sp>
        <p:nvSpPr>
          <p:cNvPr id="2560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300">
                <a:solidFill>
                  <a:schemeClr val="tx1"/>
                </a:solidFill>
                <a:latin typeface="Arial" charset="0"/>
              </a:defRPr>
            </a:lvl1pPr>
            <a:lvl2pPr marL="742950" indent="-285750" algn="ctr" eaLnBrk="0" hangingPunct="0">
              <a:defRPr sz="2300">
                <a:solidFill>
                  <a:schemeClr val="tx1"/>
                </a:solidFill>
                <a:latin typeface="Arial" charset="0"/>
              </a:defRPr>
            </a:lvl2pPr>
            <a:lvl3pPr marL="1143000" indent="-228600" algn="ctr" eaLnBrk="0" hangingPunct="0">
              <a:defRPr sz="2300">
                <a:solidFill>
                  <a:schemeClr val="tx1"/>
                </a:solidFill>
                <a:latin typeface="Arial" charset="0"/>
              </a:defRPr>
            </a:lvl3pPr>
            <a:lvl4pPr marL="1600200" indent="-228600" algn="ctr" eaLnBrk="0" hangingPunct="0">
              <a:defRPr sz="2300">
                <a:solidFill>
                  <a:schemeClr val="tx1"/>
                </a:solidFill>
                <a:latin typeface="Arial" charset="0"/>
              </a:defRPr>
            </a:lvl4pPr>
            <a:lvl5pPr marL="2057400" indent="-228600" algn="ctr" eaLnBrk="0" hangingPunct="0">
              <a:defRPr sz="2300">
                <a:solidFill>
                  <a:schemeClr val="tx1"/>
                </a:solidFill>
                <a:latin typeface="Arial" charset="0"/>
              </a:defRPr>
            </a:lvl5pPr>
            <a:lvl6pPr marL="2514600" indent="-228600" algn="ctr" eaLnBrk="0" fontAlgn="base" hangingPunct="0">
              <a:spcBef>
                <a:spcPct val="0"/>
              </a:spcBef>
              <a:spcAft>
                <a:spcPct val="0"/>
              </a:spcAft>
              <a:defRPr sz="2300">
                <a:solidFill>
                  <a:schemeClr val="tx1"/>
                </a:solidFill>
                <a:latin typeface="Arial" charset="0"/>
              </a:defRPr>
            </a:lvl6pPr>
            <a:lvl7pPr marL="2971800" indent="-228600" algn="ctr" eaLnBrk="0" fontAlgn="base" hangingPunct="0">
              <a:spcBef>
                <a:spcPct val="0"/>
              </a:spcBef>
              <a:spcAft>
                <a:spcPct val="0"/>
              </a:spcAft>
              <a:defRPr sz="2300">
                <a:solidFill>
                  <a:schemeClr val="tx1"/>
                </a:solidFill>
                <a:latin typeface="Arial" charset="0"/>
              </a:defRPr>
            </a:lvl7pPr>
            <a:lvl8pPr marL="3429000" indent="-228600" algn="ctr" eaLnBrk="0" fontAlgn="base" hangingPunct="0">
              <a:spcBef>
                <a:spcPct val="0"/>
              </a:spcBef>
              <a:spcAft>
                <a:spcPct val="0"/>
              </a:spcAft>
              <a:defRPr sz="2300">
                <a:solidFill>
                  <a:schemeClr val="tx1"/>
                </a:solidFill>
                <a:latin typeface="Arial" charset="0"/>
              </a:defRPr>
            </a:lvl8pPr>
            <a:lvl9pPr marL="3886200" indent="-228600" algn="ctr" eaLnBrk="0" fontAlgn="base" hangingPunct="0">
              <a:spcBef>
                <a:spcPct val="0"/>
              </a:spcBef>
              <a:spcAft>
                <a:spcPct val="0"/>
              </a:spcAft>
              <a:defRPr sz="2300">
                <a:solidFill>
                  <a:schemeClr val="tx1"/>
                </a:solidFill>
                <a:latin typeface="Arial" charset="0"/>
              </a:defRPr>
            </a:lvl9pPr>
          </a:lstStyle>
          <a:p>
            <a:pPr algn="r" eaLnBrk="1" hangingPunct="1">
              <a:defRPr/>
            </a:pPr>
            <a:fld id="{A4A65A67-27B8-4525-A890-936E6C7187E1}" type="slidenum">
              <a:rPr lang="en-US" altLang="en-US" sz="1200" smtClean="0">
                <a:latin typeface="Arial Unicode MS" pitchFamily="34" charset="-128"/>
              </a:rPr>
              <a:pPr algn="r" eaLnBrk="1" hangingPunct="1">
                <a:defRPr/>
              </a:pPr>
              <a:t>10</a:t>
            </a:fld>
            <a:endParaRPr lang="en-US" altLang="en-US" sz="1200" dirty="0" smtClean="0">
              <a:latin typeface="Arial Unicode MS"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Appendix B of the EA</a:t>
            </a:r>
          </a:p>
          <a:p>
            <a:r>
              <a:rPr lang="en-US" dirty="0" smtClean="0"/>
              <a:t>Based on consultations with NOAA, NMFS and FWS</a:t>
            </a:r>
          </a:p>
          <a:p>
            <a:r>
              <a:rPr lang="en-US" dirty="0" smtClean="0"/>
              <a:t>Part of the proposed action or “in place”</a:t>
            </a:r>
          </a:p>
          <a:p>
            <a:r>
              <a:rPr lang="en-US" dirty="0" smtClean="0"/>
              <a:t>Developed to reduce or eliminate the potential for environmental risks</a:t>
            </a:r>
          </a:p>
          <a:p>
            <a:r>
              <a:rPr lang="en-US" dirty="0" smtClean="0"/>
              <a:t>Enforced through lease stipulations or terms and conditions of plan approval</a:t>
            </a:r>
          </a:p>
          <a:p>
            <a:pPr lvl="1" eaLnBrk="1" hangingPunct="1">
              <a:lnSpc>
                <a:spcPct val="85000"/>
              </a:lnSpc>
              <a:spcBef>
                <a:spcPct val="0"/>
              </a:spcBef>
              <a:spcAft>
                <a:spcPct val="20000"/>
              </a:spcAft>
              <a:buClr>
                <a:srgbClr val="FFC000"/>
              </a:buClr>
            </a:pPr>
            <a:endParaRPr lang="en-US" altLang="en-US" dirty="0" smtClean="0"/>
          </a:p>
        </p:txBody>
      </p:sp>
      <p:sp>
        <p:nvSpPr>
          <p:cNvPr id="4" name="Slide Number Placeholder 3"/>
          <p:cNvSpPr>
            <a:spLocks noGrp="1"/>
          </p:cNvSpPr>
          <p:nvPr>
            <p:ph type="sldNum" sz="quarter" idx="10"/>
          </p:nvPr>
        </p:nvSpPr>
        <p:spPr/>
        <p:txBody>
          <a:bodyPr/>
          <a:lstStyle/>
          <a:p>
            <a:fld id="{583BBAD7-D469-450C-B48E-D495B2FE56E2}" type="slidenum">
              <a:rPr lang="en-US" smtClean="0"/>
              <a:t>11</a:t>
            </a:fld>
            <a:endParaRPr lang="en-US"/>
          </a:p>
        </p:txBody>
      </p:sp>
    </p:spTree>
    <p:extLst>
      <p:ext uri="{BB962C8B-B14F-4D97-AF65-F5344CB8AC3E}">
        <p14:creationId xmlns:p14="http://schemas.microsoft.com/office/powerpoint/2010/main" val="181864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vessels conducting activities in support of plan (i.e. a SAP and/or COP) submittal must </a:t>
            </a:r>
            <a:r>
              <a:rPr lang="en-US" dirty="0" smtClean="0"/>
              <a:t>:</a:t>
            </a:r>
          </a:p>
          <a:p>
            <a:pPr marL="457200" indent="-457200"/>
            <a:r>
              <a:rPr lang="en-US" dirty="0"/>
              <a:t>	</a:t>
            </a:r>
            <a:r>
              <a:rPr lang="en-US" dirty="0" smtClean="0"/>
              <a:t>-Maintain </a:t>
            </a:r>
            <a:r>
              <a:rPr lang="en-US" dirty="0"/>
              <a:t>a vigilant watch for protected </a:t>
            </a:r>
            <a:r>
              <a:rPr lang="en-US" dirty="0" smtClean="0"/>
              <a:t>species</a:t>
            </a:r>
          </a:p>
          <a:p>
            <a:pPr marL="457200" indent="-457200"/>
            <a:r>
              <a:rPr lang="en-US" dirty="0" smtClean="0"/>
              <a:t>	-Restrict speed</a:t>
            </a:r>
            <a:endParaRPr lang="en-US" dirty="0"/>
          </a:p>
          <a:p>
            <a:endParaRPr lang="en-US" dirty="0" smtClean="0"/>
          </a:p>
          <a:p>
            <a:r>
              <a:rPr lang="en-US" dirty="0" smtClean="0"/>
              <a:t>Archeological</a:t>
            </a:r>
            <a:r>
              <a:rPr lang="en-US" baseline="0" dirty="0" smtClean="0"/>
              <a:t> survey requirements, obligations to inform consulting parties of any discoveries</a:t>
            </a:r>
          </a:p>
          <a:p>
            <a:endParaRPr lang="en-US" dirty="0" smtClean="0"/>
          </a:p>
          <a:p>
            <a:pPr marL="457200" indent="-457200"/>
            <a:r>
              <a:rPr lang="en-US" dirty="0" smtClean="0"/>
              <a:t>For </a:t>
            </a:r>
            <a:r>
              <a:rPr lang="en-US" dirty="0"/>
              <a:t>all vessels conducting activities in support of a plan (i.e. a SAP and/or COP) :</a:t>
            </a:r>
          </a:p>
          <a:p>
            <a:pPr marL="457200" indent="-457200"/>
            <a:r>
              <a:rPr lang="en-US" dirty="0" smtClean="0"/>
              <a:t>	-Visibility </a:t>
            </a:r>
            <a:r>
              <a:rPr lang="en-US" dirty="0"/>
              <a:t>requirements</a:t>
            </a:r>
          </a:p>
          <a:p>
            <a:pPr marL="457200" indent="-457200"/>
            <a:r>
              <a:rPr lang="en-US" dirty="0" smtClean="0"/>
              <a:t>	-exclusion zones</a:t>
            </a:r>
            <a:r>
              <a:rPr lang="en-US" baseline="0" dirty="0" smtClean="0"/>
              <a:t> and minimum </a:t>
            </a:r>
            <a:r>
              <a:rPr lang="en-US" dirty="0" smtClean="0"/>
              <a:t>separation distances </a:t>
            </a:r>
            <a:r>
              <a:rPr lang="en-US" dirty="0"/>
              <a:t>for </a:t>
            </a:r>
            <a:r>
              <a:rPr lang="en-US" dirty="0" smtClean="0"/>
              <a:t>marine mammals</a:t>
            </a:r>
          </a:p>
          <a:p>
            <a:pPr marL="457200" indent="-457200"/>
            <a:r>
              <a:rPr lang="en-US" dirty="0"/>
              <a:t>	</a:t>
            </a:r>
            <a:r>
              <a:rPr lang="en-US" dirty="0" smtClean="0"/>
              <a:t>-Survey </a:t>
            </a:r>
            <a:r>
              <a:rPr lang="en-US" dirty="0"/>
              <a:t>equipment </a:t>
            </a:r>
            <a:r>
              <a:rPr lang="en-US" dirty="0" smtClean="0"/>
              <a:t>ramp-up</a:t>
            </a:r>
            <a:r>
              <a:rPr lang="en-US" baseline="0" dirty="0" smtClean="0"/>
              <a:t> and s</a:t>
            </a:r>
            <a:r>
              <a:rPr lang="en-US" dirty="0" smtClean="0"/>
              <a:t>hutdown requirements</a:t>
            </a:r>
          </a:p>
          <a:p>
            <a:pPr marL="457200" indent="-457200"/>
            <a:endParaRPr lang="en-US" dirty="0" smtClean="0"/>
          </a:p>
          <a:p>
            <a:pPr marL="457200" indent="-457200"/>
            <a:r>
              <a:rPr lang="en-US" dirty="0" smtClean="0"/>
              <a:t>Reporting</a:t>
            </a:r>
            <a:endParaRPr lang="en-US" dirty="0"/>
          </a:p>
          <a:p>
            <a:pPr marL="457200" indent="-457200"/>
            <a:r>
              <a:rPr lang="en-US" dirty="0" smtClean="0"/>
              <a:t>	-Report </a:t>
            </a:r>
            <a:r>
              <a:rPr lang="en-US" dirty="0"/>
              <a:t>observed impacts to protected species</a:t>
            </a:r>
          </a:p>
          <a:p>
            <a:pPr marL="457200" indent="-457200"/>
            <a:r>
              <a:rPr lang="en-US" dirty="0" smtClean="0"/>
              <a:t>	-Final </a:t>
            </a:r>
            <a:r>
              <a:rPr lang="en-US" dirty="0"/>
              <a:t>report of HRG &amp; </a:t>
            </a:r>
            <a:r>
              <a:rPr lang="en-US" dirty="0" err="1"/>
              <a:t>Geotech</a:t>
            </a:r>
            <a:r>
              <a:rPr lang="en-US" dirty="0"/>
              <a:t>. survey activities and observations</a:t>
            </a:r>
          </a:p>
          <a:p>
            <a:pPr marL="457200" indent="-457200"/>
            <a:r>
              <a:rPr lang="en-US" dirty="0" smtClean="0"/>
              <a:t>	-Protected </a:t>
            </a:r>
            <a:r>
              <a:rPr lang="en-US" dirty="0"/>
              <a:t>species observer reports (Appendix B)</a:t>
            </a:r>
          </a:p>
          <a:p>
            <a:pPr marL="457200" indent="-457200"/>
            <a:endParaRPr lang="en-US" dirty="0" smtClean="0"/>
          </a:p>
          <a:p>
            <a:pPr marL="457200" indent="-457200"/>
            <a:endParaRPr lang="en-US" dirty="0"/>
          </a:p>
        </p:txBody>
      </p:sp>
      <p:sp>
        <p:nvSpPr>
          <p:cNvPr id="4" name="Slide Number Placeholder 3"/>
          <p:cNvSpPr>
            <a:spLocks noGrp="1"/>
          </p:cNvSpPr>
          <p:nvPr>
            <p:ph type="sldNum" sz="quarter" idx="10"/>
          </p:nvPr>
        </p:nvSpPr>
        <p:spPr/>
        <p:txBody>
          <a:bodyPr/>
          <a:lstStyle/>
          <a:p>
            <a:fld id="{583BBAD7-D469-450C-B48E-D495B2FE56E2}" type="slidenum">
              <a:rPr lang="en-US" smtClean="0"/>
              <a:t>12</a:t>
            </a:fld>
            <a:endParaRPr lang="en-US"/>
          </a:p>
        </p:txBody>
      </p:sp>
    </p:spTree>
    <p:extLst>
      <p:ext uri="{BB962C8B-B14F-4D97-AF65-F5344CB8AC3E}">
        <p14:creationId xmlns:p14="http://schemas.microsoft.com/office/powerpoint/2010/main" val="3918047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solidFill>
                  <a:srgbClr val="FFFF99"/>
                </a:solidFill>
                <a:latin typeface="Times New Roman" pitchFamily="18" charset="0"/>
              </a:rPr>
              <a:t>While this is the typical scenario,</a:t>
            </a:r>
            <a:r>
              <a:rPr lang="en-US" altLang="en-US" baseline="0" dirty="0" smtClean="0">
                <a:solidFill>
                  <a:srgbClr val="FFFF99"/>
                </a:solidFill>
                <a:latin typeface="Times New Roman" pitchFamily="18" charset="0"/>
              </a:rPr>
              <a:t> starting with</a:t>
            </a:r>
          </a:p>
          <a:p>
            <a:endParaRPr lang="en-US" altLang="en-US" baseline="0" dirty="0" smtClean="0">
              <a:solidFill>
                <a:srgbClr val="FFFF99"/>
              </a:solidFill>
              <a:latin typeface="Times New Roman" pitchFamily="18" charset="0"/>
            </a:endParaRPr>
          </a:p>
          <a:p>
            <a:r>
              <a:rPr lang="en-US" altLang="en-US" baseline="0" dirty="0" smtClean="0">
                <a:solidFill>
                  <a:srgbClr val="FFFF99"/>
                </a:solidFill>
                <a:latin typeface="Times New Roman" pitchFamily="18" charset="0"/>
              </a:rPr>
              <a:t>…and we have the ability to revise the EA, if necessary, based on the conclusion of consultations and the receipt of public input</a:t>
            </a:r>
            <a:endParaRPr lang="en-US" altLang="en-US" dirty="0" smtClean="0">
              <a:solidFill>
                <a:srgbClr val="FFFF99"/>
              </a:solidFill>
              <a:latin typeface="Times New Roman" pitchFamily="18" charset="0"/>
            </a:endParaRPr>
          </a:p>
          <a:p>
            <a:endParaRPr lang="en-US" altLang="en-US" dirty="0" smtClean="0">
              <a:solidFill>
                <a:srgbClr val="FFFF99"/>
              </a:solidFill>
              <a:latin typeface="Times New Roman" pitchFamily="18" charset="0"/>
            </a:endParaRPr>
          </a:p>
          <a:p>
            <a:r>
              <a:rPr lang="en-US" altLang="en-US" dirty="0" smtClean="0">
                <a:solidFill>
                  <a:srgbClr val="FFFF99"/>
                </a:solidFill>
                <a:latin typeface="Times New Roman" pitchFamily="18" charset="0"/>
              </a:rPr>
              <a:t>It is possible to start</a:t>
            </a:r>
            <a:r>
              <a:rPr lang="en-US" altLang="en-US" baseline="0" dirty="0" smtClean="0">
                <a:solidFill>
                  <a:srgbClr val="FFFF99"/>
                </a:solidFill>
                <a:latin typeface="Times New Roman" pitchFamily="18" charset="0"/>
              </a:rPr>
              <a:t> with </a:t>
            </a:r>
            <a:r>
              <a:rPr lang="en-US" altLang="en-US" dirty="0" smtClean="0">
                <a:solidFill>
                  <a:srgbClr val="FFFF99"/>
                </a:solidFill>
                <a:latin typeface="Times New Roman" pitchFamily="18" charset="0"/>
              </a:rPr>
              <a:t>development of an EIS if</a:t>
            </a:r>
            <a:r>
              <a:rPr lang="en-US" altLang="en-US" baseline="0" dirty="0" smtClean="0">
                <a:solidFill>
                  <a:srgbClr val="FFFF99"/>
                </a:solidFill>
                <a:latin typeface="Times New Roman" pitchFamily="18" charset="0"/>
              </a:rPr>
              <a:t> its clear that the</a:t>
            </a:r>
            <a:r>
              <a:rPr lang="en-US" altLang="en-US" dirty="0" smtClean="0">
                <a:solidFill>
                  <a:srgbClr val="FFFF99"/>
                </a:solidFill>
                <a:latin typeface="Times New Roman" pitchFamily="18" charset="0"/>
              </a:rPr>
              <a:t> action(s) is likely to have significant impacts on the resources in the affected area.</a:t>
            </a:r>
            <a:endParaRPr lang="en-US" altLang="en-US" dirty="0" smtClean="0"/>
          </a:p>
        </p:txBody>
      </p:sp>
      <p:sp>
        <p:nvSpPr>
          <p:cNvPr id="4" name="Slide Number Placeholder 3"/>
          <p:cNvSpPr>
            <a:spLocks noGrp="1"/>
          </p:cNvSpPr>
          <p:nvPr>
            <p:ph type="sldNum" sz="quarter" idx="5"/>
          </p:nvPr>
        </p:nvSpPr>
        <p:spPr/>
        <p:txBody>
          <a:bodyPr/>
          <a:lstStyle/>
          <a:p>
            <a:pPr>
              <a:defRPr/>
            </a:pPr>
            <a:fld id="{31048963-DA0C-4F7F-8F0F-C967142AD78D}" type="slidenum">
              <a:rPr lang="en-US">
                <a:solidFill>
                  <a:prstClr val="black"/>
                </a:solidFill>
              </a:rPr>
              <a:pPr>
                <a:defRPr/>
              </a:pPr>
              <a:t>13</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a lease</a:t>
            </a:r>
            <a:r>
              <a:rPr lang="en-US" baseline="0" dirty="0" smtClean="0"/>
              <a:t> is issued the lessee has a year to file their SAP,  BOEM would determine is the NY EA and the associated consultations adequately considered the scope of the activities that the lessee plans to conduct. </a:t>
            </a:r>
          </a:p>
          <a:p>
            <a:endParaRPr lang="en-US" baseline="0" dirty="0" smtClean="0"/>
          </a:p>
          <a:p>
            <a:r>
              <a:rPr lang="en-US" baseline="0" dirty="0" smtClean="0"/>
              <a:t>Unless the anticipated effects a vastly different from those anticipate in the EA, no additional NEPA would be required for SAP approval.  Though additional terms and conditions could be required by BOEM.</a:t>
            </a:r>
            <a:endParaRPr lang="en-US" dirty="0"/>
          </a:p>
        </p:txBody>
      </p:sp>
      <p:sp>
        <p:nvSpPr>
          <p:cNvPr id="4" name="Slide Number Placeholder 3"/>
          <p:cNvSpPr>
            <a:spLocks noGrp="1"/>
          </p:cNvSpPr>
          <p:nvPr>
            <p:ph type="sldNum" sz="quarter" idx="10"/>
          </p:nvPr>
        </p:nvSpPr>
        <p:spPr/>
        <p:txBody>
          <a:bodyPr/>
          <a:lstStyle/>
          <a:p>
            <a:fld id="{583BBAD7-D469-450C-B48E-D495B2FE56E2}" type="slidenum">
              <a:rPr lang="en-US" smtClean="0"/>
              <a:t>14</a:t>
            </a:fld>
            <a:endParaRPr lang="en-US"/>
          </a:p>
        </p:txBody>
      </p:sp>
    </p:spTree>
    <p:extLst>
      <p:ext uri="{BB962C8B-B14F-4D97-AF65-F5344CB8AC3E}">
        <p14:creationId xmlns:p14="http://schemas.microsoft.com/office/powerpoint/2010/main" val="2245427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lessee would generally</a:t>
            </a:r>
            <a:r>
              <a:rPr lang="en-US" baseline="0" dirty="0" smtClean="0"/>
              <a:t> submit a COP towards the end of their Site Assessment term, describing their plans to installation and operation a commercial facility.</a:t>
            </a:r>
          </a:p>
          <a:p>
            <a:endParaRPr lang="en-US" baseline="0" dirty="0" smtClean="0"/>
          </a:p>
          <a:p>
            <a:r>
              <a:rPr lang="en-US" baseline="0" dirty="0" smtClean="0"/>
              <a:t>At that time, BOEM will conduct…</a:t>
            </a:r>
          </a:p>
          <a:p>
            <a:endParaRPr lang="en-US" dirty="0" smtClean="0"/>
          </a:p>
          <a:p>
            <a:r>
              <a:rPr lang="en-US" dirty="0" smtClean="0"/>
              <a:t>There</a:t>
            </a:r>
            <a:r>
              <a:rPr lang="en-US" baseline="0" dirty="0" smtClean="0"/>
              <a:t> would be additional opportunities for public comment, likely in the form of additional scoping, and issuance of an EIS requires a mi</a:t>
            </a:r>
            <a:r>
              <a:rPr lang="en-US" dirty="0" smtClean="0"/>
              <a:t>nimum 45- day public comment period. Again, based on the outcome of those</a:t>
            </a:r>
            <a:r>
              <a:rPr lang="en-US" baseline="0" dirty="0" smtClean="0"/>
              <a:t> consultation and public input, BOEM could revise the EIS as-appropriate.</a:t>
            </a:r>
            <a:endParaRPr lang="en-US" dirty="0"/>
          </a:p>
        </p:txBody>
      </p:sp>
      <p:sp>
        <p:nvSpPr>
          <p:cNvPr id="4" name="Slide Number Placeholder 3"/>
          <p:cNvSpPr>
            <a:spLocks noGrp="1"/>
          </p:cNvSpPr>
          <p:nvPr>
            <p:ph type="sldNum" sz="quarter" idx="10"/>
          </p:nvPr>
        </p:nvSpPr>
        <p:spPr/>
        <p:txBody>
          <a:bodyPr/>
          <a:lstStyle/>
          <a:p>
            <a:fld id="{583BBAD7-D469-450C-B48E-D495B2FE56E2}" type="slidenum">
              <a:rPr lang="en-US" smtClean="0"/>
              <a:t>15</a:t>
            </a:fld>
            <a:endParaRPr lang="en-US"/>
          </a:p>
        </p:txBody>
      </p:sp>
    </p:spTree>
    <p:extLst>
      <p:ext uri="{BB962C8B-B14F-4D97-AF65-F5344CB8AC3E}">
        <p14:creationId xmlns:p14="http://schemas.microsoft.com/office/powerpoint/2010/main" val="32468488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3420" y="4385628"/>
            <a:ext cx="5547360" cy="4345622"/>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Office of Renewable Energy Projects works through the </a:t>
            </a:r>
            <a:r>
              <a:rPr lang="en-US" altLang="en-US" b="1" dirty="0" smtClean="0"/>
              <a:t>Environmental Studies Program</a:t>
            </a:r>
            <a:r>
              <a:rPr lang="en-US" altLang="en-US" dirty="0" smtClean="0"/>
              <a:t> to collect and use the highest quality scientific information.  This information is used to fill data gaps and ultimately informs our NEPA documents.</a:t>
            </a:r>
            <a:endParaRPr lang="en-US" dirty="0" smtClean="0"/>
          </a:p>
          <a:p>
            <a:endParaRPr lang="en-US" dirty="0" smtClean="0"/>
          </a:p>
          <a:p>
            <a:r>
              <a:rPr lang="en-US" dirty="0" smtClean="0"/>
              <a:t>Just</a:t>
            </a:r>
            <a:r>
              <a:rPr lang="en-US" baseline="0" dirty="0" smtClean="0"/>
              <a:t> t</a:t>
            </a:r>
            <a:r>
              <a:rPr lang="en-US" dirty="0" smtClean="0"/>
              <a:t>his </a:t>
            </a:r>
            <a:r>
              <a:rPr lang="en-US" dirty="0"/>
              <a:t>week (April 25) BOEM has entered into a 2-year cooperative agreement with </a:t>
            </a:r>
            <a:r>
              <a:rPr lang="en-US" dirty="0" smtClean="0"/>
              <a:t>the New York State University</a:t>
            </a:r>
            <a:r>
              <a:rPr lang="en-US" baseline="0" dirty="0" smtClean="0"/>
              <a:t> at Stony Brook…</a:t>
            </a:r>
            <a:endParaRPr lang="en-US" dirty="0"/>
          </a:p>
          <a:p>
            <a:endParaRPr lang="en-US" dirty="0" smtClean="0"/>
          </a:p>
          <a:p>
            <a:r>
              <a:rPr lang="en-US" dirty="0" smtClean="0"/>
              <a:t>Objective: use </a:t>
            </a:r>
            <a:r>
              <a:rPr lang="en-US" dirty="0"/>
              <a:t>acoustic telemetry to estimate the habitat use of Atlantic sturgeon, black sea bass, winter flounder, and summer flounder </a:t>
            </a:r>
            <a:endParaRPr lang="en-US" dirty="0" smtClean="0"/>
          </a:p>
          <a:p>
            <a:endParaRPr lang="en-US" dirty="0" smtClean="0"/>
          </a:p>
          <a:p>
            <a:r>
              <a:rPr lang="en-US" dirty="0" smtClean="0"/>
              <a:t>(in </a:t>
            </a:r>
            <a:r>
              <a:rPr lang="en-US" dirty="0"/>
              <a:t>order to estimate: (1) the total number and proportion of tagged individuals present; (2) occurrence as a function of distance from the shore; (3) map of array use and general habitat associations; (4) residency and; (5) rate of movement. The project should be complete by the first quarter of FY18</a:t>
            </a:r>
            <a:r>
              <a:rPr lang="en-US" dirty="0" smtClean="0"/>
              <a:t>.)</a:t>
            </a:r>
            <a:r>
              <a:rPr lang="en-US" dirty="0"/>
              <a:t/>
            </a:r>
            <a:br>
              <a:rPr lang="en-US" dirty="0"/>
            </a:br>
            <a:r>
              <a:rPr lang="en-US" dirty="0"/>
              <a:t/>
            </a:r>
            <a:br>
              <a:rPr lang="en-US" dirty="0"/>
            </a:br>
            <a:r>
              <a:rPr lang="en-US" u="sng" dirty="0"/>
              <a:t>Additional Background</a:t>
            </a:r>
            <a:r>
              <a:rPr lang="en-US" dirty="0"/>
              <a:t>  </a:t>
            </a:r>
            <a:br>
              <a:rPr lang="en-US" dirty="0"/>
            </a:br>
            <a:r>
              <a:rPr lang="en-US" dirty="0"/>
              <a:t>Methods:  </a:t>
            </a:r>
            <a:r>
              <a:rPr lang="en-US" dirty="0" smtClean="0"/>
              <a:t>increase </a:t>
            </a:r>
            <a:r>
              <a:rPr lang="en-US" dirty="0"/>
              <a:t>the number of tags in important commercial and protected fish taxa. This study will tag 100 Atlantic sturgeon along with 118 individuals of other species of ecological and commercial </a:t>
            </a:r>
            <a:r>
              <a:rPr lang="en-US" dirty="0" smtClean="0"/>
              <a:t>importance</a:t>
            </a:r>
            <a:r>
              <a:rPr lang="en-US" dirty="0"/>
              <a:t> </a:t>
            </a:r>
            <a:r>
              <a:rPr lang="en-US" dirty="0" smtClean="0"/>
              <a:t>(the bass and flounder spp. noted above)</a:t>
            </a:r>
            <a:r>
              <a:rPr lang="en-US" dirty="0"/>
              <a:t/>
            </a:r>
            <a:br>
              <a:rPr lang="en-US" dirty="0"/>
            </a:br>
            <a:r>
              <a:rPr lang="en-US" dirty="0"/>
              <a:t/>
            </a:r>
            <a:br>
              <a:rPr lang="en-US" dirty="0"/>
            </a:br>
            <a:r>
              <a:rPr lang="en-US" dirty="0"/>
              <a:t>A large acoustic receiver array will be deployed within and in a linear transect to the NY </a:t>
            </a:r>
            <a:r>
              <a:rPr lang="en-US" dirty="0" smtClean="0"/>
              <a:t>WEA to actively </a:t>
            </a:r>
            <a:r>
              <a:rPr lang="en-US" dirty="0"/>
              <a:t>monitor animal use of the NY WEA. Receivers will be deployed on 400 lb. moorings and will be downloaded a minimum of twice in a two year period. </a:t>
            </a:r>
          </a:p>
          <a:p>
            <a:endParaRPr lang="en-US" dirty="0" smtClean="0"/>
          </a:p>
          <a:p>
            <a:r>
              <a:rPr lang="en-US" dirty="0" smtClean="0"/>
              <a:t>Relative </a:t>
            </a:r>
            <a:r>
              <a:rPr lang="en-US" dirty="0"/>
              <a:t>abundance of Atlantic sturgeon and other fish will be calculated as the proportion of tagged individuals present within the NY WEA. Residency within the region will be determined using a minimum of two successive transmitter detections at each receiver. </a:t>
            </a:r>
            <a:br>
              <a:rPr lang="en-US" dirty="0"/>
            </a:br>
            <a:endParaRPr lang="en-US" dirty="0"/>
          </a:p>
        </p:txBody>
      </p:sp>
      <p:sp>
        <p:nvSpPr>
          <p:cNvPr id="4" name="Slide Number Placeholder 3"/>
          <p:cNvSpPr>
            <a:spLocks noGrp="1"/>
          </p:cNvSpPr>
          <p:nvPr>
            <p:ph type="sldNum" sz="quarter" idx="10"/>
          </p:nvPr>
        </p:nvSpPr>
        <p:spPr/>
        <p:txBody>
          <a:bodyPr/>
          <a:lstStyle/>
          <a:p>
            <a:fld id="{583BBAD7-D469-450C-B48E-D495B2FE56E2}" type="slidenum">
              <a:rPr lang="en-US" smtClean="0"/>
              <a:t>16</a:t>
            </a:fld>
            <a:endParaRPr lang="en-US"/>
          </a:p>
        </p:txBody>
      </p:sp>
    </p:spTree>
    <p:extLst>
      <p:ext uri="{BB962C8B-B14F-4D97-AF65-F5344CB8AC3E}">
        <p14:creationId xmlns:p14="http://schemas.microsoft.com/office/powerpoint/2010/main" val="3456416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going to go through this relatively quickly, but in the end I’ll show you where you can find this information about</a:t>
            </a:r>
            <a:r>
              <a:rPr lang="en-US" baseline="0" dirty="0" smtClean="0"/>
              <a:t> these and other studies of interest on</a:t>
            </a:r>
            <a:r>
              <a:rPr lang="en-US" dirty="0" smtClean="0"/>
              <a:t> BOEM’s website.</a:t>
            </a:r>
          </a:p>
          <a:p>
            <a:endParaRPr lang="en-US" dirty="0" smtClean="0"/>
          </a:p>
          <a:p>
            <a:r>
              <a:rPr lang="en-US" dirty="0" smtClean="0"/>
              <a:t>I’ll start by mentioning a few on-going studies that are</a:t>
            </a:r>
            <a:r>
              <a:rPr lang="en-US" baseline="0" dirty="0" smtClean="0"/>
              <a:t> being conducted in and around the NY WEA, and then mention a few completed studies.</a:t>
            </a:r>
          </a:p>
          <a:p>
            <a:endParaRPr lang="en-US" baseline="0" dirty="0" smtClean="0"/>
          </a:p>
          <a:p>
            <a:r>
              <a:rPr lang="en-US" baseline="0" dirty="0" smtClean="0"/>
              <a:t>This study which assess the socioeconomic impacts of offshore wind development on commercial fishing along the Atlantic coast.  It is still in draft form, but the data collected from the study is currently available on BOEM’s website.</a:t>
            </a:r>
            <a:endParaRPr lang="en-US" dirty="0"/>
          </a:p>
        </p:txBody>
      </p:sp>
      <p:sp>
        <p:nvSpPr>
          <p:cNvPr id="4" name="Slide Number Placeholder 3"/>
          <p:cNvSpPr>
            <a:spLocks noGrp="1"/>
          </p:cNvSpPr>
          <p:nvPr>
            <p:ph type="sldNum" sz="quarter" idx="10"/>
          </p:nvPr>
        </p:nvSpPr>
        <p:spPr/>
        <p:txBody>
          <a:bodyPr/>
          <a:lstStyle/>
          <a:p>
            <a:fld id="{583BBAD7-D469-450C-B48E-D495B2FE56E2}" type="slidenum">
              <a:rPr lang="en-US" smtClean="0"/>
              <a:t>17</a:t>
            </a:fld>
            <a:endParaRPr lang="en-US"/>
          </a:p>
        </p:txBody>
      </p:sp>
    </p:spTree>
    <p:extLst>
      <p:ext uri="{BB962C8B-B14F-4D97-AF65-F5344CB8AC3E}">
        <p14:creationId xmlns:p14="http://schemas.microsoft.com/office/powerpoint/2010/main" val="15714295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study identifies</a:t>
            </a:r>
            <a:r>
              <a:rPr lang="en-US" baseline="0" dirty="0" smtClean="0"/>
              <a:t> the potential need for port modifications to support offshore wind, and the associated environmental and socioeconomic impacts. </a:t>
            </a:r>
          </a:p>
          <a:p>
            <a:endParaRPr lang="en-US" baseline="0" dirty="0" smtClean="0"/>
          </a:p>
          <a:p>
            <a:r>
              <a:rPr lang="en-US" baseline="0" dirty="0" smtClean="0"/>
              <a:t>This study is slated for release next month.</a:t>
            </a:r>
            <a:endParaRPr lang="en-US" dirty="0"/>
          </a:p>
        </p:txBody>
      </p:sp>
      <p:sp>
        <p:nvSpPr>
          <p:cNvPr id="4" name="Slide Number Placeholder 3"/>
          <p:cNvSpPr>
            <a:spLocks noGrp="1"/>
          </p:cNvSpPr>
          <p:nvPr>
            <p:ph type="sldNum" sz="quarter" idx="10"/>
          </p:nvPr>
        </p:nvSpPr>
        <p:spPr/>
        <p:txBody>
          <a:bodyPr/>
          <a:lstStyle/>
          <a:p>
            <a:fld id="{583BBAD7-D469-450C-B48E-D495B2FE56E2}" type="slidenum">
              <a:rPr lang="en-US" smtClean="0"/>
              <a:t>18</a:t>
            </a:fld>
            <a:endParaRPr lang="en-US"/>
          </a:p>
        </p:txBody>
      </p:sp>
    </p:spTree>
    <p:extLst>
      <p:ext uri="{BB962C8B-B14F-4D97-AF65-F5344CB8AC3E}">
        <p14:creationId xmlns:p14="http://schemas.microsoft.com/office/powerpoint/2010/main" val="10923588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Includes predictive modelling of seabird distribution.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583BBAD7-D469-450C-B48E-D495B2FE56E2}" type="slidenum">
              <a:rPr lang="en-US" smtClean="0"/>
              <a:t>19</a:t>
            </a:fld>
            <a:endParaRPr lang="en-US"/>
          </a:p>
        </p:txBody>
      </p:sp>
    </p:spTree>
    <p:extLst>
      <p:ext uri="{BB962C8B-B14F-4D97-AF65-F5344CB8AC3E}">
        <p14:creationId xmlns:p14="http://schemas.microsoft.com/office/powerpoint/2010/main" val="2632048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This is just a quick overview of the major topics I’ll be discussing. I’ll try to discuss the general</a:t>
            </a:r>
            <a:r>
              <a:rPr lang="en-US" altLang="en-US" baseline="0" dirty="0" smtClean="0"/>
              <a:t> process and note things that are specific to the New York WEA, where appropriate.</a:t>
            </a:r>
          </a:p>
          <a:p>
            <a:endParaRPr lang="en-US" altLang="en-US" dirty="0" smtClean="0"/>
          </a:p>
          <a:p>
            <a:r>
              <a:rPr lang="en-US" altLang="en-US" dirty="0" smtClean="0"/>
              <a:t>I’ll be sure to address any questions or comments you may have at the end of the presentation</a:t>
            </a:r>
          </a:p>
          <a:p>
            <a:endParaRPr lang="en-US" altLang="en-US" dirty="0" smtClean="0"/>
          </a:p>
        </p:txBody>
      </p:sp>
      <p:sp>
        <p:nvSpPr>
          <p:cNvPr id="1741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300">
                <a:solidFill>
                  <a:schemeClr val="tx1"/>
                </a:solidFill>
                <a:latin typeface="Arial" charset="0"/>
              </a:defRPr>
            </a:lvl1pPr>
            <a:lvl2pPr marL="742950" indent="-285750" algn="ctr" eaLnBrk="0" hangingPunct="0">
              <a:defRPr sz="2300">
                <a:solidFill>
                  <a:schemeClr val="tx1"/>
                </a:solidFill>
                <a:latin typeface="Arial" charset="0"/>
              </a:defRPr>
            </a:lvl2pPr>
            <a:lvl3pPr marL="1143000" indent="-228600" algn="ctr" eaLnBrk="0" hangingPunct="0">
              <a:defRPr sz="2300">
                <a:solidFill>
                  <a:schemeClr val="tx1"/>
                </a:solidFill>
                <a:latin typeface="Arial" charset="0"/>
              </a:defRPr>
            </a:lvl3pPr>
            <a:lvl4pPr marL="1600200" indent="-228600" algn="ctr" eaLnBrk="0" hangingPunct="0">
              <a:defRPr sz="2300">
                <a:solidFill>
                  <a:schemeClr val="tx1"/>
                </a:solidFill>
                <a:latin typeface="Arial" charset="0"/>
              </a:defRPr>
            </a:lvl4pPr>
            <a:lvl5pPr marL="2057400" indent="-228600" algn="ctr" eaLnBrk="0" hangingPunct="0">
              <a:defRPr sz="2300">
                <a:solidFill>
                  <a:schemeClr val="tx1"/>
                </a:solidFill>
                <a:latin typeface="Arial" charset="0"/>
              </a:defRPr>
            </a:lvl5pPr>
            <a:lvl6pPr marL="2514600" indent="-228600" algn="ctr" eaLnBrk="0" fontAlgn="base" hangingPunct="0">
              <a:spcBef>
                <a:spcPct val="0"/>
              </a:spcBef>
              <a:spcAft>
                <a:spcPct val="0"/>
              </a:spcAft>
              <a:defRPr sz="2300">
                <a:solidFill>
                  <a:schemeClr val="tx1"/>
                </a:solidFill>
                <a:latin typeface="Arial" charset="0"/>
              </a:defRPr>
            </a:lvl6pPr>
            <a:lvl7pPr marL="2971800" indent="-228600" algn="ctr" eaLnBrk="0" fontAlgn="base" hangingPunct="0">
              <a:spcBef>
                <a:spcPct val="0"/>
              </a:spcBef>
              <a:spcAft>
                <a:spcPct val="0"/>
              </a:spcAft>
              <a:defRPr sz="2300">
                <a:solidFill>
                  <a:schemeClr val="tx1"/>
                </a:solidFill>
                <a:latin typeface="Arial" charset="0"/>
              </a:defRPr>
            </a:lvl7pPr>
            <a:lvl8pPr marL="3429000" indent="-228600" algn="ctr" eaLnBrk="0" fontAlgn="base" hangingPunct="0">
              <a:spcBef>
                <a:spcPct val="0"/>
              </a:spcBef>
              <a:spcAft>
                <a:spcPct val="0"/>
              </a:spcAft>
              <a:defRPr sz="2300">
                <a:solidFill>
                  <a:schemeClr val="tx1"/>
                </a:solidFill>
                <a:latin typeface="Arial" charset="0"/>
              </a:defRPr>
            </a:lvl8pPr>
            <a:lvl9pPr marL="3886200" indent="-228600" algn="ctr" eaLnBrk="0" fontAlgn="base" hangingPunct="0">
              <a:spcBef>
                <a:spcPct val="0"/>
              </a:spcBef>
              <a:spcAft>
                <a:spcPct val="0"/>
              </a:spcAft>
              <a:defRPr sz="2300">
                <a:solidFill>
                  <a:schemeClr val="tx1"/>
                </a:solidFill>
                <a:latin typeface="Arial" charset="0"/>
              </a:defRPr>
            </a:lvl9pPr>
          </a:lstStyle>
          <a:p>
            <a:pPr algn="r" eaLnBrk="1" hangingPunct="1">
              <a:defRPr/>
            </a:pPr>
            <a:fld id="{3FA5EBBF-55BC-4119-BF10-CDDD47629F8A}" type="slidenum">
              <a:rPr lang="en-US" altLang="en-US" sz="1200" smtClean="0">
                <a:latin typeface="Arial Unicode MS" pitchFamily="34" charset="-128"/>
              </a:rPr>
              <a:pPr algn="r" eaLnBrk="1" hangingPunct="1">
                <a:defRPr/>
              </a:pPr>
              <a:t>2</a:t>
            </a:fld>
            <a:endParaRPr lang="en-US" altLang="en-US" sz="1200" dirty="0" smtClean="0">
              <a:latin typeface="Arial Unicode MS"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Moving on to some</a:t>
            </a:r>
            <a:r>
              <a:rPr lang="en-US" baseline="0" dirty="0" smtClean="0"/>
              <a:t> completed studies.</a:t>
            </a:r>
          </a:p>
          <a:p>
            <a:endParaRPr lang="en-US" baseline="0" dirty="0" smtClean="0"/>
          </a:p>
          <a:p>
            <a:r>
              <a:rPr lang="en-US" baseline="0" dirty="0" smtClean="0"/>
              <a:t>This study digitized some of New Jersey’s Recreation and Commercial fishing grounds.</a:t>
            </a:r>
            <a:endParaRPr lang="en-US" dirty="0"/>
          </a:p>
        </p:txBody>
      </p:sp>
      <p:sp>
        <p:nvSpPr>
          <p:cNvPr id="4" name="Slide Number Placeholder 3"/>
          <p:cNvSpPr>
            <a:spLocks noGrp="1"/>
          </p:cNvSpPr>
          <p:nvPr>
            <p:ph type="sldNum" sz="quarter" idx="10"/>
          </p:nvPr>
        </p:nvSpPr>
        <p:spPr/>
        <p:txBody>
          <a:bodyPr/>
          <a:lstStyle/>
          <a:p>
            <a:fld id="{583BBAD7-D469-450C-B48E-D495B2FE56E2}" type="slidenum">
              <a:rPr lang="en-US" smtClean="0"/>
              <a:t>20</a:t>
            </a:fld>
            <a:endParaRPr lang="en-US"/>
          </a:p>
        </p:txBody>
      </p:sp>
    </p:spTree>
    <p:extLst>
      <p:ext uri="{BB962C8B-B14F-4D97-AF65-F5344CB8AC3E}">
        <p14:creationId xmlns:p14="http://schemas.microsoft.com/office/powerpoint/2010/main" val="42594039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BOEM commissioned</a:t>
            </a:r>
            <a:r>
              <a:rPr lang="en-US" baseline="0" dirty="0" smtClean="0"/>
              <a:t> a study to assess potential onshore visibility of a hypothetical offshore wind project.</a:t>
            </a:r>
            <a:endParaRPr lang="en-US" dirty="0"/>
          </a:p>
        </p:txBody>
      </p:sp>
      <p:sp>
        <p:nvSpPr>
          <p:cNvPr id="4" name="Slide Number Placeholder 3"/>
          <p:cNvSpPr>
            <a:spLocks noGrp="1"/>
          </p:cNvSpPr>
          <p:nvPr>
            <p:ph type="sldNum" sz="quarter" idx="10"/>
          </p:nvPr>
        </p:nvSpPr>
        <p:spPr/>
        <p:txBody>
          <a:bodyPr/>
          <a:lstStyle/>
          <a:p>
            <a:fld id="{583BBAD7-D469-450C-B48E-D495B2FE56E2}" type="slidenum">
              <a:rPr lang="en-US" smtClean="0"/>
              <a:t>21</a:t>
            </a:fld>
            <a:endParaRPr lang="en-US"/>
          </a:p>
        </p:txBody>
      </p:sp>
    </p:spTree>
    <p:extLst>
      <p:ext uri="{BB962C8B-B14F-4D97-AF65-F5344CB8AC3E}">
        <p14:creationId xmlns:p14="http://schemas.microsoft.com/office/powerpoint/2010/main" val="11135494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lastly, BOEM</a:t>
            </a:r>
            <a:r>
              <a:rPr lang="en-US" baseline="0" dirty="0" smtClean="0"/>
              <a:t> also conducted an inventory and analysis of archeological sites on the OCS.</a:t>
            </a:r>
            <a:endParaRPr lang="en-US" dirty="0"/>
          </a:p>
        </p:txBody>
      </p:sp>
      <p:sp>
        <p:nvSpPr>
          <p:cNvPr id="4" name="Slide Number Placeholder 3"/>
          <p:cNvSpPr>
            <a:spLocks noGrp="1"/>
          </p:cNvSpPr>
          <p:nvPr>
            <p:ph type="sldNum" sz="quarter" idx="10"/>
          </p:nvPr>
        </p:nvSpPr>
        <p:spPr/>
        <p:txBody>
          <a:bodyPr/>
          <a:lstStyle/>
          <a:p>
            <a:fld id="{583BBAD7-D469-450C-B48E-D495B2FE56E2}" type="slidenum">
              <a:rPr lang="en-US" smtClean="0"/>
              <a:t>22</a:t>
            </a:fld>
            <a:endParaRPr lang="en-US"/>
          </a:p>
        </p:txBody>
      </p:sp>
    </p:spTree>
    <p:extLst>
      <p:ext uri="{BB962C8B-B14F-4D97-AF65-F5344CB8AC3E}">
        <p14:creationId xmlns:p14="http://schemas.microsoft.com/office/powerpoint/2010/main" val="8300201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try our best to ensure that the studies data we collect is available to the public.  We partner with NOAA on the Marine </a:t>
            </a:r>
            <a:r>
              <a:rPr lang="en-US" baseline="0" dirty="0" err="1" smtClean="0"/>
              <a:t>Cadastre</a:t>
            </a:r>
            <a:r>
              <a:rPr lang="en-US" baseline="0" dirty="0" smtClean="0"/>
              <a:t>, and do our best to ensure that studies results are provided  through the MARCO portal, and on our BOEM studies webpage.</a:t>
            </a:r>
            <a:endParaRPr lang="en-US" dirty="0"/>
          </a:p>
        </p:txBody>
      </p:sp>
      <p:sp>
        <p:nvSpPr>
          <p:cNvPr id="4" name="Slide Number Placeholder 3"/>
          <p:cNvSpPr>
            <a:spLocks noGrp="1"/>
          </p:cNvSpPr>
          <p:nvPr>
            <p:ph type="sldNum" sz="quarter" idx="10"/>
          </p:nvPr>
        </p:nvSpPr>
        <p:spPr/>
        <p:txBody>
          <a:bodyPr/>
          <a:lstStyle/>
          <a:p>
            <a:fld id="{583BBAD7-D469-450C-B48E-D495B2FE56E2}" type="slidenum">
              <a:rPr lang="en-US" smtClean="0"/>
              <a:t>23</a:t>
            </a:fld>
            <a:endParaRPr lang="en-US"/>
          </a:p>
        </p:txBody>
      </p:sp>
    </p:spTree>
    <p:extLst>
      <p:ext uri="{BB962C8B-B14F-4D97-AF65-F5344CB8AC3E}">
        <p14:creationId xmlns:p14="http://schemas.microsoft.com/office/powerpoint/2010/main" val="22449358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more information about New York Studies, you can also visit</a:t>
            </a:r>
            <a:r>
              <a:rPr lang="en-US" baseline="0" dirty="0" smtClean="0"/>
              <a:t> our </a:t>
            </a:r>
          </a:p>
          <a:p>
            <a:endParaRPr lang="en-US" baseline="0" dirty="0" smtClean="0"/>
          </a:p>
          <a:p>
            <a:r>
              <a:rPr lang="en-US" baseline="0" dirty="0" smtClean="0"/>
              <a:t>These lists are not all-inclusive, but give select examples.</a:t>
            </a:r>
          </a:p>
          <a:p>
            <a:endParaRPr lang="en-US" baseline="0" dirty="0" smtClean="0"/>
          </a:p>
          <a:p>
            <a:r>
              <a:rPr lang="en-US" baseline="0" dirty="0" smtClean="0"/>
              <a:t>For more information</a:t>
            </a:r>
            <a:endParaRPr lang="en-US" dirty="0"/>
          </a:p>
        </p:txBody>
      </p:sp>
      <p:sp>
        <p:nvSpPr>
          <p:cNvPr id="4" name="Slide Number Placeholder 3"/>
          <p:cNvSpPr>
            <a:spLocks noGrp="1"/>
          </p:cNvSpPr>
          <p:nvPr>
            <p:ph type="sldNum" sz="quarter" idx="10"/>
          </p:nvPr>
        </p:nvSpPr>
        <p:spPr/>
        <p:txBody>
          <a:bodyPr/>
          <a:lstStyle/>
          <a:p>
            <a:fld id="{583BBAD7-D469-450C-B48E-D495B2FE56E2}" type="slidenum">
              <a:rPr lang="en-US" smtClean="0"/>
              <a:t>24</a:t>
            </a:fld>
            <a:endParaRPr lang="en-US"/>
          </a:p>
        </p:txBody>
      </p:sp>
    </p:spTree>
    <p:extLst>
      <p:ext uri="{BB962C8B-B14F-4D97-AF65-F5344CB8AC3E}">
        <p14:creationId xmlns:p14="http://schemas.microsoft.com/office/powerpoint/2010/main" val="3765051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Times New Roman" panose="02020603050405020304" pitchFamily="18" charset="0"/>
                <a:cs typeface="Times New Roman" panose="02020603050405020304" pitchFamily="18" charset="0"/>
              </a:rPr>
              <a:t>We’re going to start off by discussing the National Environmental Policy Act, or NEPA.</a:t>
            </a:r>
          </a:p>
          <a:p>
            <a:endParaRPr lang="en-US" altLang="en-US" dirty="0">
              <a:latin typeface="Times New Roman" panose="02020603050405020304" pitchFamily="18" charset="0"/>
              <a:cs typeface="Times New Roman" panose="02020603050405020304" pitchFamily="18" charset="0"/>
            </a:endParaRPr>
          </a:p>
          <a:p>
            <a:r>
              <a:rPr lang="en-US" altLang="en-US" dirty="0">
                <a:latin typeface="Times New Roman" panose="02020603050405020304" pitchFamily="18" charset="0"/>
                <a:cs typeface="Times New Roman" panose="02020603050405020304" pitchFamily="18" charset="0"/>
              </a:rPr>
              <a:t>NEPA requires the incorporation of environmental values into governmental decision making.  It ensures that federal agencies are well-informed of the potential environmental consequences of their actions, and allows for greater public involvement throughout the decision-making process.  It applies to all federal actions, as well as any private action that requires Federal approval, permits, or funding.  </a:t>
            </a:r>
          </a:p>
          <a:p>
            <a:endParaRPr lang="en-US" altLang="en-US" dirty="0"/>
          </a:p>
          <a:p>
            <a:r>
              <a:rPr lang="en-US" altLang="en-US" dirty="0" smtClean="0">
                <a:latin typeface="Times New Roman" panose="02020603050405020304" pitchFamily="18" charset="0"/>
                <a:cs typeface="Times New Roman" panose="02020603050405020304" pitchFamily="18" charset="0"/>
              </a:rPr>
              <a:t>NEPA reviews are conducted </a:t>
            </a:r>
            <a:r>
              <a:rPr lang="en-US" altLang="en-US" dirty="0">
                <a:latin typeface="Times New Roman" panose="02020603050405020304" pitchFamily="18" charset="0"/>
                <a:cs typeface="Times New Roman" panose="02020603050405020304" pitchFamily="18" charset="0"/>
              </a:rPr>
              <a:t>for the following major actions/decisions </a:t>
            </a:r>
            <a:r>
              <a:rPr lang="en-US" altLang="en-US" dirty="0" smtClean="0">
                <a:latin typeface="Times New Roman" panose="02020603050405020304" pitchFamily="18" charset="0"/>
                <a:cs typeface="Times New Roman" panose="02020603050405020304" pitchFamily="18" charset="0"/>
              </a:rPr>
              <a:t>points: (read bullets)</a:t>
            </a:r>
          </a:p>
          <a:p>
            <a:endParaRPr lang="en-US" altLang="en-US" dirty="0"/>
          </a:p>
          <a:p>
            <a:pPr eaLnBrk="0" fontAlgn="base" hangingPunct="0">
              <a:spcBef>
                <a:spcPct val="30000"/>
              </a:spcBef>
              <a:spcAft>
                <a:spcPct val="0"/>
              </a:spcAft>
              <a:defRPr/>
            </a:pPr>
            <a:r>
              <a:rPr lang="en-US" altLang="en-US" dirty="0">
                <a:latin typeface="Times New Roman" pitchFamily="18" charset="0"/>
              </a:rPr>
              <a:t>BOEM’s NEPA process for renewable energy projects generally follows these steps starting with scoping or information gathering, development of an EA, issuance of the NOA of the final EA which would include either a FONSI or require development of an EIS.  </a:t>
            </a:r>
          </a:p>
          <a:p>
            <a:endParaRPr lang="en-US" altLang="en-US" dirty="0"/>
          </a:p>
          <a:p>
            <a:r>
              <a:rPr lang="en-US" altLang="en-US" dirty="0">
                <a:latin typeface="Times New Roman" pitchFamily="18" charset="0"/>
              </a:rPr>
              <a:t>It’s important to note that </a:t>
            </a:r>
            <a:r>
              <a:rPr lang="en-US" altLang="en-US" dirty="0" smtClean="0">
                <a:latin typeface="Times New Roman" pitchFamily="18" charset="0"/>
              </a:rPr>
              <a:t>there </a:t>
            </a:r>
            <a:r>
              <a:rPr lang="en-US" altLang="en-US" dirty="0">
                <a:latin typeface="Times New Roman" pitchFamily="18" charset="0"/>
              </a:rPr>
              <a:t>will be multiple opportunities for stakeholder input throughout the process, we’ll see this more clearly as we go through each steps in more detail. </a:t>
            </a:r>
            <a:endParaRPr lang="en-US" altLang="en-US" dirty="0">
              <a:solidFill>
                <a:srgbClr val="FFFF99"/>
              </a:solidFill>
              <a:latin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583BBAD7-D469-450C-B48E-D495B2FE56E2}" type="slidenum">
              <a:rPr lang="en-US" smtClean="0"/>
              <a:t>3</a:t>
            </a:fld>
            <a:endParaRPr lang="en-US"/>
          </a:p>
        </p:txBody>
      </p:sp>
    </p:spTree>
    <p:extLst>
      <p:ext uri="{BB962C8B-B14F-4D97-AF65-F5344CB8AC3E}">
        <p14:creationId xmlns:p14="http://schemas.microsoft.com/office/powerpoint/2010/main" val="4050930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The first step involves the scoping of the action, which is essentially information gathering. An NOI is prepared to notify the public of BOEM’s intent to prepare an EA and solicit input on what resources, issues, and alternatives BOEM should consider. Through this process alternatives to the proposed action are also identified for consideration in the EA.  The NOI for the NY area was issued on May 28, 2014</a:t>
            </a:r>
          </a:p>
          <a:p>
            <a:endParaRPr lang="en-US"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It</a:t>
            </a:r>
            <a:r>
              <a:rPr lang="en-US" altLang="en-US" baseline="0" dirty="0" smtClean="0"/>
              <a:t> might be difficult to see but t</a:t>
            </a:r>
            <a:r>
              <a:rPr lang="en-US" altLang="en-US" dirty="0" smtClean="0"/>
              <a:t>he</a:t>
            </a:r>
            <a:r>
              <a:rPr lang="en-US" altLang="en-US" baseline="0" dirty="0" smtClean="0"/>
              <a:t> timeline shown here identifies, among other things, several meetings held by BOEM to provide information and solicit input from stakeholders – including task force meetings, meetings with the NY and NJ SHPOs, the NPS and fisheries stakeholders.</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583BBAD7-D469-450C-B48E-D495B2FE56E2}" type="slidenum">
              <a:rPr lang="en-US" smtClean="0"/>
              <a:t>4</a:t>
            </a:fld>
            <a:endParaRPr lang="en-US"/>
          </a:p>
        </p:txBody>
      </p:sp>
    </p:spTree>
    <p:extLst>
      <p:ext uri="{BB962C8B-B14F-4D97-AF65-F5344CB8AC3E}">
        <p14:creationId xmlns:p14="http://schemas.microsoft.com/office/powerpoint/2010/main" val="4209793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BOEM is currently preparing an EA, which includes development of the proposed action, </a:t>
            </a:r>
            <a:r>
              <a:rPr lang="en-US" sz="1200" dirty="0" smtClean="0">
                <a:solidFill>
                  <a:schemeClr val="tx1">
                    <a:lumMod val="95000"/>
                  </a:schemeClr>
                </a:solidFill>
              </a:rPr>
              <a:t>consisting of routine and non-routine activities expected as a result of lease issuance in the area</a:t>
            </a:r>
            <a:r>
              <a:rPr lang="en-US" dirty="0" smtClean="0"/>
              <a:t>.  The reasonably foreseeable actions being considered at this stage in the NEPA process are site characterization and site assessment activities. </a:t>
            </a:r>
          </a:p>
          <a:p>
            <a:endParaRPr lang="en-US" dirty="0" smtClean="0"/>
          </a:p>
          <a:p>
            <a:r>
              <a:rPr lang="en-US" dirty="0" smtClean="0"/>
              <a:t>Site characterization</a:t>
            </a:r>
            <a:r>
              <a:rPr lang="en-US" baseline="0" dirty="0" smtClean="0"/>
              <a:t> includes geophysical, geotechnical, archeological and biological survey work</a:t>
            </a:r>
          </a:p>
          <a:p>
            <a:r>
              <a:rPr lang="en-US" baseline="0" dirty="0" smtClean="0"/>
              <a:t>Site assessment involves the installation and operation of a meteorological tower and/or buoys to assess the wind resources in the WEA</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rgbClr val="FFFFFF"/>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FFFF"/>
                </a:solidFill>
              </a:rPr>
              <a:t>Ultimately,</a:t>
            </a:r>
            <a:r>
              <a:rPr lang="en-US" baseline="0" dirty="0" smtClean="0">
                <a:solidFill>
                  <a:srgbClr val="FFFFFF"/>
                </a:solidFill>
              </a:rPr>
              <a:t> t</a:t>
            </a:r>
            <a:r>
              <a:rPr lang="en-US" dirty="0" smtClean="0">
                <a:solidFill>
                  <a:srgbClr val="FFFFFF"/>
                </a:solidFill>
              </a:rPr>
              <a:t>he </a:t>
            </a:r>
            <a:r>
              <a:rPr lang="en-US" baseline="0" dirty="0" smtClean="0">
                <a:solidFill>
                  <a:srgbClr val="FFFFFF"/>
                </a:solidFill>
              </a:rPr>
              <a:t>EA will analyze</a:t>
            </a:r>
            <a:r>
              <a:rPr lang="en-US" dirty="0" smtClean="0">
                <a:solidFill>
                  <a:srgbClr val="FFFFFF"/>
                </a:solidFill>
              </a:rPr>
              <a:t> how these activities could</a:t>
            </a:r>
            <a:r>
              <a:rPr lang="en-US" baseline="0" dirty="0" smtClean="0">
                <a:solidFill>
                  <a:srgbClr val="FFFFFF"/>
                </a:solidFill>
              </a:rPr>
              <a:t> potentially</a:t>
            </a:r>
            <a:r>
              <a:rPr lang="en-US" dirty="0" smtClean="0">
                <a:solidFill>
                  <a:srgbClr val="FFFFFF"/>
                </a:solidFill>
              </a:rPr>
              <a:t> impact the environmental and socioeconomic resources in the vicinity of the project</a:t>
            </a:r>
            <a:endParaRPr lang="en-US" dirty="0" smtClean="0"/>
          </a:p>
          <a:p>
            <a:endParaRPr lang="en-US" dirty="0" smtClean="0"/>
          </a:p>
          <a:p>
            <a:pPr eaLnBrk="1" hangingPunct="1">
              <a:lnSpc>
                <a:spcPct val="85000"/>
              </a:lnSpc>
              <a:spcBef>
                <a:spcPct val="0"/>
              </a:spcBef>
              <a:spcAft>
                <a:spcPct val="20000"/>
              </a:spcAft>
              <a:buClr>
                <a:srgbClr val="FFC000"/>
              </a:buClr>
              <a:buSzTx/>
              <a:buFontTx/>
              <a:buChar char="•"/>
              <a:defRPr/>
            </a:pPr>
            <a:endParaRPr lang="en-US" sz="3600" dirty="0" smtClean="0">
              <a:solidFill>
                <a:schemeClr val="tx1">
                  <a:lumMod val="95000"/>
                </a:schemeClr>
              </a:solidFill>
            </a:endParaRPr>
          </a:p>
          <a:p>
            <a:pPr eaLnBrk="1" hangingPunct="1">
              <a:lnSpc>
                <a:spcPct val="85000"/>
              </a:lnSpc>
              <a:spcBef>
                <a:spcPct val="0"/>
              </a:spcBef>
              <a:spcAft>
                <a:spcPct val="20000"/>
              </a:spcAft>
              <a:buClr>
                <a:srgbClr val="FFC000"/>
              </a:buClr>
              <a:buSzTx/>
              <a:buFontTx/>
              <a:buNone/>
              <a:defRPr/>
            </a:pPr>
            <a:r>
              <a:rPr lang="en-US" sz="3600" dirty="0" smtClean="0">
                <a:solidFill>
                  <a:schemeClr val="tx1">
                    <a:lumMod val="95000"/>
                  </a:schemeClr>
                </a:solidFill>
              </a:rPr>
              <a:t>(Non-routine activities examples,</a:t>
            </a:r>
            <a:r>
              <a:rPr lang="en-US" sz="3600" baseline="0" dirty="0" smtClean="0">
                <a:solidFill>
                  <a:schemeClr val="tx1">
                    <a:lumMod val="95000"/>
                  </a:schemeClr>
                </a:solidFill>
              </a:rPr>
              <a:t> </a:t>
            </a:r>
            <a:r>
              <a:rPr lang="en-US" dirty="0" smtClean="0">
                <a:solidFill>
                  <a:schemeClr val="tx1">
                    <a:lumMod val="95000"/>
                  </a:schemeClr>
                </a:solidFill>
              </a:rPr>
              <a:t>Severe storms,</a:t>
            </a:r>
            <a:r>
              <a:rPr lang="en-US" baseline="0" dirty="0" smtClean="0">
                <a:solidFill>
                  <a:schemeClr val="tx1">
                    <a:lumMod val="95000"/>
                  </a:schemeClr>
                </a:solidFill>
              </a:rPr>
              <a:t> </a:t>
            </a:r>
            <a:r>
              <a:rPr lang="en-US" dirty="0" smtClean="0">
                <a:solidFill>
                  <a:schemeClr val="tx1">
                    <a:lumMod val="95000"/>
                  </a:schemeClr>
                </a:solidFill>
              </a:rPr>
              <a:t>Vessel collisions and </a:t>
            </a:r>
            <a:r>
              <a:rPr lang="en-US" dirty="0" err="1" smtClean="0">
                <a:solidFill>
                  <a:schemeClr val="tx1">
                    <a:lumMod val="95000"/>
                  </a:schemeClr>
                </a:solidFill>
              </a:rPr>
              <a:t>allisions</a:t>
            </a:r>
            <a:r>
              <a:rPr lang="en-US" dirty="0" smtClean="0">
                <a:solidFill>
                  <a:schemeClr val="tx1">
                    <a:lumMod val="95000"/>
                  </a:schemeClr>
                </a:solidFill>
              </a:rPr>
              <a:t>,</a:t>
            </a:r>
            <a:r>
              <a:rPr lang="en-US" baseline="0" dirty="0" smtClean="0">
                <a:solidFill>
                  <a:schemeClr val="tx1">
                    <a:lumMod val="95000"/>
                  </a:schemeClr>
                </a:solidFill>
              </a:rPr>
              <a:t> </a:t>
            </a:r>
            <a:r>
              <a:rPr lang="en-US" dirty="0" smtClean="0">
                <a:solidFill>
                  <a:schemeClr val="tx1">
                    <a:lumMod val="95000"/>
                  </a:schemeClr>
                </a:solidFill>
              </a:rPr>
              <a:t>Spills of oil or other pollutants)</a:t>
            </a:r>
          </a:p>
          <a:p>
            <a:endParaRPr lang="en-US" dirty="0" smtClean="0"/>
          </a:p>
          <a:p>
            <a:endParaRPr lang="en-US" dirty="0" smtClean="0">
              <a:solidFill>
                <a:srgbClr val="FFFFFF"/>
              </a:solidFill>
            </a:endParaRPr>
          </a:p>
        </p:txBody>
      </p:sp>
      <p:sp>
        <p:nvSpPr>
          <p:cNvPr id="4" name="Slide Number Placeholder 3"/>
          <p:cNvSpPr>
            <a:spLocks noGrp="1"/>
          </p:cNvSpPr>
          <p:nvPr>
            <p:ph type="sldNum" sz="quarter" idx="10"/>
          </p:nvPr>
        </p:nvSpPr>
        <p:spPr/>
        <p:txBody>
          <a:bodyPr/>
          <a:lstStyle/>
          <a:p>
            <a:fld id="{583BBAD7-D469-450C-B48E-D495B2FE56E2}" type="slidenum">
              <a:rPr lang="en-US" smtClean="0"/>
              <a:t>5</a:t>
            </a:fld>
            <a:endParaRPr lang="en-US"/>
          </a:p>
        </p:txBody>
      </p:sp>
    </p:spTree>
    <p:extLst>
      <p:ext uri="{BB962C8B-B14F-4D97-AF65-F5344CB8AC3E}">
        <p14:creationId xmlns:p14="http://schemas.microsoft.com/office/powerpoint/2010/main" val="2621380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this stage in the process the installation, operation and decommissioning of</a:t>
            </a:r>
            <a:r>
              <a:rPr lang="en-US" baseline="0" dirty="0" smtClean="0"/>
              <a:t> a commercial wind energy facility is not considered as part of the proposed action in the EA.</a:t>
            </a:r>
          </a:p>
          <a:p>
            <a:endParaRPr lang="en-US" baseline="0" dirty="0" smtClean="0"/>
          </a:p>
          <a:p>
            <a:r>
              <a:rPr lang="en-US" baseline="0" dirty="0" smtClean="0"/>
              <a:t>The impacts of these actions will be considered as part of a separate NEPA analysis, likely in the form on an EIS, should a lessee submit a construction and operations plan.  </a:t>
            </a:r>
            <a:endParaRPr lang="en-US" dirty="0"/>
          </a:p>
        </p:txBody>
      </p:sp>
      <p:sp>
        <p:nvSpPr>
          <p:cNvPr id="4" name="Slide Number Placeholder 3"/>
          <p:cNvSpPr>
            <a:spLocks noGrp="1"/>
          </p:cNvSpPr>
          <p:nvPr>
            <p:ph type="sldNum" sz="quarter" idx="10"/>
          </p:nvPr>
        </p:nvSpPr>
        <p:spPr/>
        <p:txBody>
          <a:bodyPr/>
          <a:lstStyle/>
          <a:p>
            <a:fld id="{583BBAD7-D469-450C-B48E-D495B2FE56E2}" type="slidenum">
              <a:rPr lang="en-US" smtClean="0"/>
              <a:t>6</a:t>
            </a:fld>
            <a:endParaRPr lang="en-US"/>
          </a:p>
        </p:txBody>
      </p:sp>
    </p:spTree>
    <p:extLst>
      <p:ext uri="{BB962C8B-B14F-4D97-AF65-F5344CB8AC3E}">
        <p14:creationId xmlns:p14="http://schemas.microsoft.com/office/powerpoint/2010/main" val="3406664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of the impact</a:t>
            </a:r>
            <a:r>
              <a:rPr lang="en-US" baseline="0" dirty="0" smtClean="0"/>
              <a:t> producing factors that are generally assessed in our EA’s include, but are not limited to:</a:t>
            </a:r>
          </a:p>
          <a:p>
            <a:endParaRPr lang="en-US" baseline="0" dirty="0" smtClean="0"/>
          </a:p>
          <a:p>
            <a:r>
              <a:rPr lang="en-US" baseline="0" dirty="0" smtClean="0"/>
              <a:t>Bottom disturbance from geotechnical samples (</a:t>
            </a:r>
            <a:r>
              <a:rPr lang="en-US" baseline="0" dirty="0" err="1" smtClean="0"/>
              <a:t>vibracores</a:t>
            </a:r>
            <a:r>
              <a:rPr lang="en-US" baseline="0" dirty="0" smtClean="0"/>
              <a:t>, deep borings)</a:t>
            </a:r>
          </a:p>
          <a:p>
            <a:r>
              <a:rPr lang="en-US" baseline="0" dirty="0" smtClean="0"/>
              <a:t>Emissions and discharges from vessels</a:t>
            </a:r>
          </a:p>
          <a:p>
            <a:endParaRPr lang="en-US" dirty="0"/>
          </a:p>
        </p:txBody>
      </p:sp>
      <p:sp>
        <p:nvSpPr>
          <p:cNvPr id="4" name="Slide Number Placeholder 3"/>
          <p:cNvSpPr>
            <a:spLocks noGrp="1"/>
          </p:cNvSpPr>
          <p:nvPr>
            <p:ph type="sldNum" sz="quarter" idx="10"/>
          </p:nvPr>
        </p:nvSpPr>
        <p:spPr/>
        <p:txBody>
          <a:bodyPr/>
          <a:lstStyle/>
          <a:p>
            <a:fld id="{583BBAD7-D469-450C-B48E-D495B2FE56E2}" type="slidenum">
              <a:rPr lang="en-US" smtClean="0"/>
              <a:t>7</a:t>
            </a:fld>
            <a:endParaRPr lang="en-US"/>
          </a:p>
        </p:txBody>
      </p:sp>
    </p:spTree>
    <p:extLst>
      <p:ext uri="{BB962C8B-B14F-4D97-AF65-F5344CB8AC3E}">
        <p14:creationId xmlns:p14="http://schemas.microsoft.com/office/powerpoint/2010/main" val="3088016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lnSpc>
                <a:spcPct val="80000"/>
              </a:lnSpc>
              <a:buClr>
                <a:schemeClr val="accent2">
                  <a:lumMod val="60000"/>
                  <a:lumOff val="40000"/>
                </a:schemeClr>
              </a:buClr>
              <a:buSzPct val="100000"/>
              <a:buFont typeface="Wingdings" pitchFamily="2" charset="2"/>
              <a:buNone/>
              <a:defRPr/>
            </a:pPr>
            <a:r>
              <a:rPr lang="en-US" dirty="0" smtClean="0">
                <a:solidFill>
                  <a:srgbClr val="FFFFFF"/>
                </a:solidFill>
              </a:rPr>
              <a:t>Examples of the environmental and socioeconomic resources.</a:t>
            </a:r>
            <a:r>
              <a:rPr lang="en-US" baseline="0" dirty="0" smtClean="0">
                <a:solidFill>
                  <a:srgbClr val="FFFFFF"/>
                </a:solidFill>
              </a:rPr>
              <a:t> This is a comprehensive though not necessarily all-encompassing list.</a:t>
            </a:r>
            <a:endParaRPr lang="en-US" dirty="0" smtClean="0"/>
          </a:p>
          <a:p>
            <a:pPr>
              <a:defRPr/>
            </a:pPr>
            <a:endParaRPr lang="en-US" altLang="en-US" dirty="0" smtClean="0"/>
          </a:p>
        </p:txBody>
      </p:sp>
      <p:sp>
        <p:nvSpPr>
          <p:cNvPr id="1946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300">
                <a:solidFill>
                  <a:schemeClr val="tx1"/>
                </a:solidFill>
                <a:latin typeface="Arial" charset="0"/>
              </a:defRPr>
            </a:lvl1pPr>
            <a:lvl2pPr marL="742950" indent="-285750" algn="ctr" eaLnBrk="0" hangingPunct="0">
              <a:defRPr sz="2300">
                <a:solidFill>
                  <a:schemeClr val="tx1"/>
                </a:solidFill>
                <a:latin typeface="Arial" charset="0"/>
              </a:defRPr>
            </a:lvl2pPr>
            <a:lvl3pPr marL="1143000" indent="-228600" algn="ctr" eaLnBrk="0" hangingPunct="0">
              <a:defRPr sz="2300">
                <a:solidFill>
                  <a:schemeClr val="tx1"/>
                </a:solidFill>
                <a:latin typeface="Arial" charset="0"/>
              </a:defRPr>
            </a:lvl3pPr>
            <a:lvl4pPr marL="1600200" indent="-228600" algn="ctr" eaLnBrk="0" hangingPunct="0">
              <a:defRPr sz="2300">
                <a:solidFill>
                  <a:schemeClr val="tx1"/>
                </a:solidFill>
                <a:latin typeface="Arial" charset="0"/>
              </a:defRPr>
            </a:lvl4pPr>
            <a:lvl5pPr marL="2057400" indent="-228600" algn="ctr" eaLnBrk="0" hangingPunct="0">
              <a:defRPr sz="2300">
                <a:solidFill>
                  <a:schemeClr val="tx1"/>
                </a:solidFill>
                <a:latin typeface="Arial" charset="0"/>
              </a:defRPr>
            </a:lvl5pPr>
            <a:lvl6pPr marL="2514600" indent="-228600" algn="ctr" eaLnBrk="0" fontAlgn="base" hangingPunct="0">
              <a:spcBef>
                <a:spcPct val="0"/>
              </a:spcBef>
              <a:spcAft>
                <a:spcPct val="0"/>
              </a:spcAft>
              <a:defRPr sz="2300">
                <a:solidFill>
                  <a:schemeClr val="tx1"/>
                </a:solidFill>
                <a:latin typeface="Arial" charset="0"/>
              </a:defRPr>
            </a:lvl6pPr>
            <a:lvl7pPr marL="2971800" indent="-228600" algn="ctr" eaLnBrk="0" fontAlgn="base" hangingPunct="0">
              <a:spcBef>
                <a:spcPct val="0"/>
              </a:spcBef>
              <a:spcAft>
                <a:spcPct val="0"/>
              </a:spcAft>
              <a:defRPr sz="2300">
                <a:solidFill>
                  <a:schemeClr val="tx1"/>
                </a:solidFill>
                <a:latin typeface="Arial" charset="0"/>
              </a:defRPr>
            </a:lvl7pPr>
            <a:lvl8pPr marL="3429000" indent="-228600" algn="ctr" eaLnBrk="0" fontAlgn="base" hangingPunct="0">
              <a:spcBef>
                <a:spcPct val="0"/>
              </a:spcBef>
              <a:spcAft>
                <a:spcPct val="0"/>
              </a:spcAft>
              <a:defRPr sz="2300">
                <a:solidFill>
                  <a:schemeClr val="tx1"/>
                </a:solidFill>
                <a:latin typeface="Arial" charset="0"/>
              </a:defRPr>
            </a:lvl8pPr>
            <a:lvl9pPr marL="3886200" indent="-228600" algn="ctr" eaLnBrk="0" fontAlgn="base" hangingPunct="0">
              <a:spcBef>
                <a:spcPct val="0"/>
              </a:spcBef>
              <a:spcAft>
                <a:spcPct val="0"/>
              </a:spcAft>
              <a:defRPr sz="2300">
                <a:solidFill>
                  <a:schemeClr val="tx1"/>
                </a:solidFill>
                <a:latin typeface="Arial" charset="0"/>
              </a:defRPr>
            </a:lvl9pPr>
          </a:lstStyle>
          <a:p>
            <a:pPr algn="r" eaLnBrk="1" hangingPunct="1">
              <a:defRPr/>
            </a:pPr>
            <a:fld id="{76B61569-1BED-4E29-BC90-FF55A94E5F39}" type="slidenum">
              <a:rPr lang="en-US" altLang="en-US" sz="1200" smtClean="0">
                <a:latin typeface="Arial Unicode MS" pitchFamily="34" charset="-128"/>
              </a:rPr>
              <a:pPr algn="r" eaLnBrk="1" hangingPunct="1">
                <a:defRPr/>
              </a:pPr>
              <a:t>8</a:t>
            </a:fld>
            <a:endParaRPr lang="en-US" altLang="en-US" sz="1200" dirty="0" smtClean="0">
              <a:latin typeface="Arial Unicode MS"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In order to comply with</a:t>
            </a:r>
            <a:r>
              <a:rPr lang="en-US" altLang="en-US" baseline="0" dirty="0" smtClean="0"/>
              <a:t> other federal regulations, we conduct e</a:t>
            </a:r>
            <a:r>
              <a:rPr lang="en-US" altLang="en-US" dirty="0" smtClean="0"/>
              <a:t>nvironmental consultations that run concurrently with the NEPA process</a:t>
            </a:r>
          </a:p>
          <a:p>
            <a:endParaRPr lang="en-US" altLang="en-US" dirty="0" smtClean="0"/>
          </a:p>
          <a:p>
            <a:r>
              <a:rPr lang="en-US" altLang="en-US" dirty="0" smtClean="0"/>
              <a:t>This consultations include the NHPA, ESA</a:t>
            </a:r>
            <a:r>
              <a:rPr lang="en-US" altLang="en-US" baseline="0" dirty="0" smtClean="0"/>
              <a:t> – both with FWS, and NMFS, </a:t>
            </a:r>
            <a:endParaRPr lang="en-US" altLang="en-US" dirty="0" smtClean="0"/>
          </a:p>
          <a:p>
            <a:endParaRPr lang="en-US" altLang="en-US" dirty="0"/>
          </a:p>
          <a:p>
            <a:r>
              <a:rPr lang="en-US" altLang="en-US" dirty="0" smtClean="0"/>
              <a:t>(Hoping to execute the  PA in May,  consulting parties are NY and NJ SHPO, ACHP, and </a:t>
            </a:r>
            <a:r>
              <a:rPr lang="en-US" altLang="en-US" dirty="0" err="1" smtClean="0"/>
              <a:t>Shinnecock</a:t>
            </a:r>
            <a:r>
              <a:rPr lang="en-US" altLang="en-US" dirty="0" smtClean="0"/>
              <a:t> Indian Nation and NPS.</a:t>
            </a:r>
          </a:p>
          <a:p>
            <a:r>
              <a:rPr lang="en-US" altLang="en-US" dirty="0" smtClean="0"/>
              <a:t>Lays out framework for consultation for lease issuance and plan approval. )</a:t>
            </a:r>
          </a:p>
          <a:p>
            <a:endParaRPr lang="en-US" altLang="en-US" dirty="0"/>
          </a:p>
        </p:txBody>
      </p:sp>
      <p:sp>
        <p:nvSpPr>
          <p:cNvPr id="2458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300">
                <a:solidFill>
                  <a:schemeClr val="tx1"/>
                </a:solidFill>
                <a:latin typeface="Arial" charset="0"/>
              </a:defRPr>
            </a:lvl1pPr>
            <a:lvl2pPr marL="742950" indent="-285750" algn="ctr" eaLnBrk="0" hangingPunct="0">
              <a:defRPr sz="2300">
                <a:solidFill>
                  <a:schemeClr val="tx1"/>
                </a:solidFill>
                <a:latin typeface="Arial" charset="0"/>
              </a:defRPr>
            </a:lvl2pPr>
            <a:lvl3pPr marL="1143000" indent="-228600" algn="ctr" eaLnBrk="0" hangingPunct="0">
              <a:defRPr sz="2300">
                <a:solidFill>
                  <a:schemeClr val="tx1"/>
                </a:solidFill>
                <a:latin typeface="Arial" charset="0"/>
              </a:defRPr>
            </a:lvl3pPr>
            <a:lvl4pPr marL="1600200" indent="-228600" algn="ctr" eaLnBrk="0" hangingPunct="0">
              <a:defRPr sz="2300">
                <a:solidFill>
                  <a:schemeClr val="tx1"/>
                </a:solidFill>
                <a:latin typeface="Arial" charset="0"/>
              </a:defRPr>
            </a:lvl4pPr>
            <a:lvl5pPr marL="2057400" indent="-228600" algn="ctr" eaLnBrk="0" hangingPunct="0">
              <a:defRPr sz="2300">
                <a:solidFill>
                  <a:schemeClr val="tx1"/>
                </a:solidFill>
                <a:latin typeface="Arial" charset="0"/>
              </a:defRPr>
            </a:lvl5pPr>
            <a:lvl6pPr marL="2514600" indent="-228600" algn="ctr" eaLnBrk="0" fontAlgn="base" hangingPunct="0">
              <a:spcBef>
                <a:spcPct val="0"/>
              </a:spcBef>
              <a:spcAft>
                <a:spcPct val="0"/>
              </a:spcAft>
              <a:defRPr sz="2300">
                <a:solidFill>
                  <a:schemeClr val="tx1"/>
                </a:solidFill>
                <a:latin typeface="Arial" charset="0"/>
              </a:defRPr>
            </a:lvl6pPr>
            <a:lvl7pPr marL="2971800" indent="-228600" algn="ctr" eaLnBrk="0" fontAlgn="base" hangingPunct="0">
              <a:spcBef>
                <a:spcPct val="0"/>
              </a:spcBef>
              <a:spcAft>
                <a:spcPct val="0"/>
              </a:spcAft>
              <a:defRPr sz="2300">
                <a:solidFill>
                  <a:schemeClr val="tx1"/>
                </a:solidFill>
                <a:latin typeface="Arial" charset="0"/>
              </a:defRPr>
            </a:lvl7pPr>
            <a:lvl8pPr marL="3429000" indent="-228600" algn="ctr" eaLnBrk="0" fontAlgn="base" hangingPunct="0">
              <a:spcBef>
                <a:spcPct val="0"/>
              </a:spcBef>
              <a:spcAft>
                <a:spcPct val="0"/>
              </a:spcAft>
              <a:defRPr sz="2300">
                <a:solidFill>
                  <a:schemeClr val="tx1"/>
                </a:solidFill>
                <a:latin typeface="Arial" charset="0"/>
              </a:defRPr>
            </a:lvl8pPr>
            <a:lvl9pPr marL="3886200" indent="-228600" algn="ctr" eaLnBrk="0" fontAlgn="base" hangingPunct="0">
              <a:spcBef>
                <a:spcPct val="0"/>
              </a:spcBef>
              <a:spcAft>
                <a:spcPct val="0"/>
              </a:spcAft>
              <a:defRPr sz="2300">
                <a:solidFill>
                  <a:schemeClr val="tx1"/>
                </a:solidFill>
                <a:latin typeface="Arial" charset="0"/>
              </a:defRPr>
            </a:lvl9pPr>
          </a:lstStyle>
          <a:p>
            <a:pPr algn="r" eaLnBrk="1" hangingPunct="1">
              <a:defRPr/>
            </a:pPr>
            <a:fld id="{94D30247-1682-4F74-BA2B-EAF75BEE461B}" type="slidenum">
              <a:rPr lang="en-US" altLang="en-US" sz="1200" smtClean="0">
                <a:latin typeface="Arial Unicode MS" pitchFamily="34" charset="-128"/>
              </a:rPr>
              <a:pPr algn="r" eaLnBrk="1" hangingPunct="1">
                <a:defRPr/>
              </a:pPr>
              <a:t>9</a:t>
            </a:fld>
            <a:endParaRPr lang="en-US" altLang="en-US" sz="1200" dirty="0" smtClean="0">
              <a:latin typeface="Arial Unicode MS"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2D4DE4A-F88D-4C65-AEE2-835A8E61CB68}" type="datetimeFigureOut">
              <a:rPr lang="en-US" smtClean="0"/>
              <a:t>5/6/2016</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E65DDA5C-2574-41C7-9E48-D95023FC3528}"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D4DE4A-F88D-4C65-AEE2-835A8E61CB68}" type="datetimeFigureOut">
              <a:rPr lang="en-US" smtClean="0"/>
              <a:t>5/6/2016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5DDA5C-2574-41C7-9E48-D95023FC3528}"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D4DE4A-F88D-4C65-AEE2-835A8E61CB68}" type="datetimeFigureOut">
              <a:rPr lang="en-US" smtClean="0"/>
              <a:t>5/6/2016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5DDA5C-2574-41C7-9E48-D95023FC3528}"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D4DE4A-F88D-4C65-AEE2-835A8E61CB68}" type="datetimeFigureOut">
              <a:rPr lang="en-US" smtClean="0"/>
              <a:t>5/6/2016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5DDA5C-2574-41C7-9E48-D95023FC3528}"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2D4DE4A-F88D-4C65-AEE2-835A8E61CB68}" type="datetimeFigureOut">
              <a:rPr lang="en-US" smtClean="0"/>
              <a:t>5/6/2016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5DDA5C-2574-41C7-9E48-D95023FC3528}"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2D4DE4A-F88D-4C65-AEE2-835A8E61CB68}" type="datetimeFigureOut">
              <a:rPr lang="en-US" smtClean="0"/>
              <a:t>5/6/2016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65DDA5C-2574-41C7-9E48-D95023FC3528}"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2D4DE4A-F88D-4C65-AEE2-835A8E61CB68}" type="datetimeFigureOut">
              <a:rPr lang="en-US" smtClean="0"/>
              <a:t>5/6/2016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65DDA5C-2574-41C7-9E48-D95023FC3528}"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2D4DE4A-F88D-4C65-AEE2-835A8E61CB68}" type="datetimeFigureOut">
              <a:rPr lang="en-US" smtClean="0"/>
              <a:t>5/6/2016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65DDA5C-2574-41C7-9E48-D95023FC3528}"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D4DE4A-F88D-4C65-AEE2-835A8E61CB68}" type="datetimeFigureOut">
              <a:rPr lang="en-US" smtClean="0"/>
              <a:t>5/6/2016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65DDA5C-2574-41C7-9E48-D95023FC3528}"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2D4DE4A-F88D-4C65-AEE2-835A8E61CB68}" type="datetimeFigureOut">
              <a:rPr lang="en-US" smtClean="0"/>
              <a:t>5/6/2016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65DDA5C-2574-41C7-9E48-D95023FC3528}"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2D4DE4A-F88D-4C65-AEE2-835A8E61CB68}" type="datetimeFigureOut">
              <a:rPr lang="en-US" smtClean="0"/>
              <a:t>5/6/2016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E65DDA5C-2574-41C7-9E48-D95023FC3528}" type="slidenum">
              <a:rPr lang="en-US" smtClean="0"/>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2D4DE4A-F88D-4C65-AEE2-835A8E61CB68}" type="datetimeFigureOut">
              <a:rPr lang="en-US" smtClean="0"/>
              <a:t>5/6/2016</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65DDA5C-2574-41C7-9E48-D95023FC3528}" type="slidenum">
              <a:rPr lang="en-US" smtClean="0"/>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6.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7851648" cy="1828800"/>
          </a:xfrm>
        </p:spPr>
        <p:txBody>
          <a:bodyPr>
            <a:noAutofit/>
          </a:bodyPr>
          <a:lstStyle/>
          <a:p>
            <a:pPr algn="l"/>
            <a:r>
              <a:rPr lang="en-US" sz="4000" dirty="0" smtClean="0">
                <a:solidFill>
                  <a:schemeClr val="accent3">
                    <a:lumMod val="40000"/>
                    <a:lumOff val="60000"/>
                  </a:schemeClr>
                </a:solidFill>
                <a:latin typeface="+mn-lt"/>
              </a:rPr>
              <a:t>Overview of BOEM Environmental Review and Next Steps for Potential Projects Offshore New York</a:t>
            </a:r>
            <a:endParaRPr lang="en-US" sz="4000" dirty="0">
              <a:solidFill>
                <a:schemeClr val="accent3">
                  <a:lumMod val="40000"/>
                  <a:lumOff val="60000"/>
                </a:schemeClr>
              </a:solidFill>
              <a:latin typeface="+mn-lt"/>
            </a:endParaRPr>
          </a:p>
        </p:txBody>
      </p:sp>
      <p:sp>
        <p:nvSpPr>
          <p:cNvPr id="3" name="Subtitle 2"/>
          <p:cNvSpPr>
            <a:spLocks noGrp="1"/>
          </p:cNvSpPr>
          <p:nvPr>
            <p:ph type="subTitle" idx="1"/>
          </p:nvPr>
        </p:nvSpPr>
        <p:spPr/>
        <p:txBody>
          <a:bodyPr>
            <a:normAutofit/>
          </a:bodyPr>
          <a:lstStyle/>
          <a:p>
            <a:endParaRPr lang="en-US" dirty="0" smtClean="0"/>
          </a:p>
          <a:p>
            <a:endParaRPr lang="en-US" dirty="0"/>
          </a:p>
          <a:p>
            <a:pPr algn="l"/>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3555231923"/>
              </p:ext>
            </p:extLst>
          </p:nvPr>
        </p:nvGraphicFramePr>
        <p:xfrm>
          <a:off x="457200" y="4191000"/>
          <a:ext cx="8229600" cy="114300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dirty="0" smtClean="0">
                          <a:solidFill>
                            <a:schemeClr val="tx1">
                              <a:lumMod val="95000"/>
                              <a:lumOff val="5000"/>
                            </a:schemeClr>
                          </a:solidFill>
                          <a:effectLst>
                            <a:outerShdw blurRad="38100" dist="38100" dir="2700000" algn="tl">
                              <a:srgbClr val="000000">
                                <a:alpha val="43137"/>
                              </a:srgbClr>
                            </a:outerShdw>
                          </a:effectLst>
                        </a:rPr>
                        <a:t>Isis</a:t>
                      </a:r>
                      <a:r>
                        <a:rPr lang="en-US" baseline="0" dirty="0" smtClean="0">
                          <a:solidFill>
                            <a:schemeClr val="tx1">
                              <a:lumMod val="95000"/>
                              <a:lumOff val="5000"/>
                            </a:schemeClr>
                          </a:solidFill>
                          <a:effectLst>
                            <a:outerShdw blurRad="38100" dist="38100" dir="2700000" algn="tl">
                              <a:srgbClr val="000000">
                                <a:alpha val="43137"/>
                              </a:srgbClr>
                            </a:outerShdw>
                          </a:effectLst>
                        </a:rPr>
                        <a:t> Johnson</a:t>
                      </a:r>
                      <a:endParaRPr lang="en-US" sz="1700" dirty="0" smtClean="0">
                        <a:solidFill>
                          <a:schemeClr val="tx1">
                            <a:lumMod val="95000"/>
                            <a:lumOff val="5000"/>
                          </a:schemeClr>
                        </a:solidFill>
                        <a:effectLst>
                          <a:outerShdw blurRad="38100" dist="38100" dir="2700000" algn="tl">
                            <a:srgbClr val="000000">
                              <a:alpha val="43137"/>
                            </a:srgbClr>
                          </a:outerShdw>
                        </a:effectLst>
                      </a:endParaRPr>
                    </a:p>
                    <a:p>
                      <a:r>
                        <a:rPr lang="en-US" sz="1700" dirty="0" smtClean="0">
                          <a:solidFill>
                            <a:schemeClr val="tx1">
                              <a:lumMod val="95000"/>
                              <a:lumOff val="5000"/>
                            </a:schemeClr>
                          </a:solidFill>
                          <a:effectLst>
                            <a:outerShdw blurRad="38100" dist="38100" dir="2700000" algn="tl">
                              <a:srgbClr val="000000">
                                <a:alpha val="43137"/>
                              </a:srgbClr>
                            </a:outerShdw>
                          </a:effectLst>
                        </a:rPr>
                        <a:t>Environmental</a:t>
                      </a:r>
                      <a:r>
                        <a:rPr lang="en-US" sz="1700" baseline="0" dirty="0" smtClean="0">
                          <a:solidFill>
                            <a:schemeClr val="tx1">
                              <a:lumMod val="95000"/>
                              <a:lumOff val="5000"/>
                            </a:schemeClr>
                          </a:solidFill>
                          <a:effectLst>
                            <a:outerShdw blurRad="38100" dist="38100" dir="2700000" algn="tl">
                              <a:srgbClr val="000000">
                                <a:alpha val="43137"/>
                              </a:srgbClr>
                            </a:outerShdw>
                          </a:effectLst>
                        </a:rPr>
                        <a:t> Protection Specialist</a:t>
                      </a:r>
                    </a:p>
                    <a:p>
                      <a:r>
                        <a:rPr lang="en-US" sz="1700" baseline="0" dirty="0" smtClean="0">
                          <a:solidFill>
                            <a:schemeClr val="tx1">
                              <a:lumMod val="95000"/>
                              <a:lumOff val="5000"/>
                            </a:schemeClr>
                          </a:solidFill>
                          <a:effectLst>
                            <a:outerShdw blurRad="38100" dist="38100" dir="2700000" algn="tl">
                              <a:srgbClr val="000000">
                                <a:alpha val="43137"/>
                              </a:srgbClr>
                            </a:outerShdw>
                          </a:effectLst>
                        </a:rPr>
                        <a:t>Bureau of Ocean Energy Management</a:t>
                      </a:r>
                    </a:p>
                    <a:p>
                      <a:r>
                        <a:rPr lang="en-US" sz="1700" baseline="0" dirty="0" smtClean="0">
                          <a:solidFill>
                            <a:schemeClr val="tx1">
                              <a:lumMod val="95000"/>
                              <a:lumOff val="5000"/>
                            </a:schemeClr>
                          </a:solidFill>
                          <a:effectLst>
                            <a:outerShdw blurRad="38100" dist="38100" dir="2700000" algn="tl">
                              <a:srgbClr val="000000">
                                <a:alpha val="43137"/>
                              </a:srgbClr>
                            </a:outerShdw>
                          </a:effectLst>
                        </a:rPr>
                        <a:t>Office of Renewable Energy Programs</a:t>
                      </a:r>
                      <a:endParaRPr lang="en-US" sz="1700" dirty="0">
                        <a:solidFill>
                          <a:schemeClr val="tx1">
                            <a:lumMod val="95000"/>
                            <a:lumOff val="5000"/>
                          </a:schemeClr>
                        </a:solidFill>
                        <a:effectLst>
                          <a:outerShdw blurRad="38100" dist="38100" dir="2700000" algn="tl">
                            <a:srgbClr val="000000">
                              <a:alpha val="43137"/>
                            </a:srgbClr>
                          </a:outerShdw>
                        </a:effectLs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lvl="5"/>
                      <a:endParaRPr lang="en-US" dirty="0" smtClean="0">
                        <a:effectLst>
                          <a:outerShdw blurRad="38100" dist="38100" dir="2700000" algn="tl">
                            <a:srgbClr val="000000">
                              <a:alpha val="43137"/>
                            </a:srgbClr>
                          </a:outerShdw>
                        </a:effectLst>
                      </a:endParaRPr>
                    </a:p>
                    <a:p>
                      <a:pPr lvl="5"/>
                      <a:endParaRPr lang="en-US" dirty="0" smtClean="0">
                        <a:effectLst>
                          <a:outerShdw blurRad="38100" dist="38100" dir="2700000" algn="tl">
                            <a:srgbClr val="000000">
                              <a:alpha val="43137"/>
                            </a:srgbClr>
                          </a:outerShdw>
                        </a:effectLst>
                      </a:endParaRPr>
                    </a:p>
                    <a:p>
                      <a:pPr lvl="5"/>
                      <a:r>
                        <a:rPr lang="en-US" sz="1700" dirty="0" smtClean="0">
                          <a:solidFill>
                            <a:schemeClr val="tx1">
                              <a:lumMod val="95000"/>
                              <a:lumOff val="5000"/>
                            </a:schemeClr>
                          </a:solidFill>
                          <a:effectLst>
                            <a:outerShdw blurRad="38100" dist="38100" dir="2700000" algn="tl">
                              <a:srgbClr val="000000">
                                <a:alpha val="43137"/>
                              </a:srgbClr>
                            </a:outerShdw>
                          </a:effectLst>
                        </a:rPr>
                        <a:t>April 28</a:t>
                      </a:r>
                      <a:r>
                        <a:rPr lang="en-US" sz="1700" baseline="0" dirty="0" smtClean="0">
                          <a:solidFill>
                            <a:schemeClr val="tx1">
                              <a:lumMod val="95000"/>
                              <a:lumOff val="5000"/>
                            </a:schemeClr>
                          </a:solidFill>
                          <a:effectLst>
                            <a:outerShdw blurRad="38100" dist="38100" dir="2700000" algn="tl">
                              <a:srgbClr val="000000">
                                <a:alpha val="43137"/>
                              </a:srgbClr>
                            </a:outerShdw>
                          </a:effectLst>
                        </a:rPr>
                        <a:t>, 2016</a:t>
                      </a:r>
                      <a:endParaRPr lang="en-US" sz="1700" dirty="0">
                        <a:solidFill>
                          <a:schemeClr val="tx1">
                            <a:lumMod val="95000"/>
                            <a:lumOff val="5000"/>
                          </a:schemeClr>
                        </a:solidFill>
                        <a:effectLst>
                          <a:outerShdw blurRad="38100" dist="38100" dir="2700000" algn="tl">
                            <a:srgbClr val="000000">
                              <a:alpha val="43137"/>
                            </a:srgbClr>
                          </a:outerShdw>
                        </a:effectLs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832394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4"/>
          <p:cNvSpPr>
            <a:spLocks noGrp="1"/>
          </p:cNvSpPr>
          <p:nvPr>
            <p:ph type="sldNum"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spcBef>
                <a:spcPct val="0"/>
              </a:spcBef>
              <a:buClrTx/>
              <a:buSzTx/>
              <a:buFontTx/>
              <a:buNone/>
              <a:defRPr/>
            </a:pPr>
            <a:fld id="{D99D1553-6343-4D36-9301-667E57BF9F17}" type="slidenum">
              <a:rPr lang="en-US" altLang="en-US" sz="1200" smtClean="0">
                <a:latin typeface="Arial Unicode MS" pitchFamily="34" charset="-128"/>
              </a:rPr>
              <a:pPr eaLnBrk="1" hangingPunct="1">
                <a:spcBef>
                  <a:spcPct val="0"/>
                </a:spcBef>
                <a:buClrTx/>
                <a:buSzTx/>
                <a:buFontTx/>
                <a:buNone/>
                <a:defRPr/>
              </a:pPr>
              <a:t>10</a:t>
            </a:fld>
            <a:endParaRPr lang="en-US" altLang="en-US" sz="1200" dirty="0" smtClean="0">
              <a:latin typeface="Arial Unicode MS" pitchFamily="34" charset="-128"/>
            </a:endParaRPr>
          </a:p>
        </p:txBody>
      </p:sp>
      <p:sp>
        <p:nvSpPr>
          <p:cNvPr id="121858" name="Rectangle 2"/>
          <p:cNvSpPr>
            <a:spLocks noGrp="1" noRot="1" noChangeArrowheads="1"/>
          </p:cNvSpPr>
          <p:nvPr>
            <p:ph type="title"/>
          </p:nvPr>
        </p:nvSpPr>
        <p:spPr>
          <a:xfrm>
            <a:off x="457200" y="228600"/>
            <a:ext cx="8153400" cy="1143000"/>
          </a:xfrm>
        </p:spPr>
        <p:txBody>
          <a:bodyPr>
            <a:normAutofit/>
          </a:bodyPr>
          <a:lstStyle/>
          <a:p>
            <a:pPr algn="ctr" eaLnBrk="1" hangingPunct="1">
              <a:defRPr/>
            </a:pPr>
            <a:r>
              <a:rPr lang="en-US" sz="3600" dirty="0" smtClean="0">
                <a:effectLst>
                  <a:outerShdw blurRad="38100" dist="38100" dir="2700000" algn="tl">
                    <a:srgbClr val="000000">
                      <a:alpha val="43137"/>
                    </a:srgbClr>
                  </a:outerShdw>
                </a:effectLst>
              </a:rPr>
              <a:t>Environmental Consultations</a:t>
            </a:r>
          </a:p>
        </p:txBody>
      </p:sp>
      <p:sp>
        <p:nvSpPr>
          <p:cNvPr id="121859" name="Rectangle 3"/>
          <p:cNvSpPr>
            <a:spLocks noGrp="1" noChangeArrowheads="1"/>
          </p:cNvSpPr>
          <p:nvPr>
            <p:ph type="body" idx="1"/>
          </p:nvPr>
        </p:nvSpPr>
        <p:spPr>
          <a:xfrm>
            <a:off x="457200" y="1600200"/>
            <a:ext cx="8229600" cy="4724400"/>
          </a:xfrm>
        </p:spPr>
        <p:txBody>
          <a:bodyPr>
            <a:normAutofit lnSpcReduction="10000"/>
          </a:bodyPr>
          <a:lstStyle/>
          <a:p>
            <a:pPr eaLnBrk="1" hangingPunct="1">
              <a:lnSpc>
                <a:spcPct val="90000"/>
              </a:lnSpc>
              <a:defRPr/>
            </a:pPr>
            <a:r>
              <a:rPr lang="en-US" sz="2000" b="1" dirty="0"/>
              <a:t>Magnuson-Stevens Fishery Conservation and Management Act </a:t>
            </a:r>
            <a:r>
              <a:rPr lang="en-US" sz="2000" b="1" dirty="0">
                <a:effectLst>
                  <a:outerShdw blurRad="38100" dist="38100" dir="2700000" algn="tl">
                    <a:srgbClr val="000000">
                      <a:alpha val="43137"/>
                    </a:srgbClr>
                  </a:outerShdw>
                </a:effectLst>
              </a:rPr>
              <a:t>(</a:t>
            </a:r>
            <a:r>
              <a:rPr lang="en-US" sz="2000" b="1" dirty="0"/>
              <a:t>Essential Fish </a:t>
            </a:r>
            <a:r>
              <a:rPr lang="en-US" sz="2000" b="1" dirty="0" smtClean="0"/>
              <a:t>Habitat</a:t>
            </a:r>
            <a:r>
              <a:rPr lang="en-US" sz="2000" b="1" dirty="0" smtClean="0">
                <a:effectLst>
                  <a:outerShdw blurRad="38100" dist="38100" dir="2700000" algn="tl">
                    <a:srgbClr val="000000">
                      <a:alpha val="43137"/>
                    </a:srgbClr>
                  </a:outerShdw>
                </a:effectLst>
              </a:rPr>
              <a:t>, EFH)</a:t>
            </a:r>
            <a:endParaRPr lang="en-US" sz="2000" b="1" dirty="0">
              <a:effectLst>
                <a:outerShdw blurRad="38100" dist="38100" dir="2700000" algn="tl">
                  <a:srgbClr val="000000">
                    <a:alpha val="43137"/>
                  </a:srgbClr>
                </a:outerShdw>
              </a:effectLst>
            </a:endParaRPr>
          </a:p>
          <a:p>
            <a:pPr lvl="1" eaLnBrk="1" hangingPunct="1">
              <a:lnSpc>
                <a:spcPct val="90000"/>
              </a:lnSpc>
              <a:defRPr/>
            </a:pPr>
            <a:r>
              <a:rPr lang="en-US" sz="2000" dirty="0">
                <a:effectLst/>
              </a:rPr>
              <a:t>If BOEM funds, permits, or undertakes activities that may adversely affect EFH, BOEM is required to consult with </a:t>
            </a:r>
            <a:r>
              <a:rPr lang="en-US" sz="2000" dirty="0" smtClean="0">
                <a:effectLst/>
              </a:rPr>
              <a:t>NMFS</a:t>
            </a:r>
          </a:p>
          <a:p>
            <a:pPr lvl="1" eaLnBrk="1" hangingPunct="1">
              <a:lnSpc>
                <a:spcPct val="90000"/>
              </a:lnSpc>
              <a:defRPr/>
            </a:pPr>
            <a:endParaRPr lang="en-US" sz="900" dirty="0"/>
          </a:p>
          <a:p>
            <a:pPr eaLnBrk="1" hangingPunct="1">
              <a:lnSpc>
                <a:spcPct val="80000"/>
              </a:lnSpc>
              <a:defRPr/>
            </a:pPr>
            <a:r>
              <a:rPr lang="en-US" sz="2000" b="1" dirty="0" smtClean="0"/>
              <a:t>Marine Mammal Protection Act (</a:t>
            </a:r>
            <a:r>
              <a:rPr lang="en-US" sz="2000" b="1" dirty="0" smtClean="0">
                <a:effectLst>
                  <a:outerShdw blurRad="38100" dist="38100" dir="2700000" algn="tl">
                    <a:srgbClr val="000000">
                      <a:alpha val="43137"/>
                    </a:srgbClr>
                  </a:outerShdw>
                </a:effectLst>
              </a:rPr>
              <a:t>MMPA</a:t>
            </a:r>
            <a:r>
              <a:rPr lang="en-US" sz="2000" b="1" dirty="0" smtClean="0"/>
              <a:t>)</a:t>
            </a:r>
          </a:p>
          <a:p>
            <a:pPr lvl="1" eaLnBrk="1" hangingPunct="1">
              <a:lnSpc>
                <a:spcPct val="80000"/>
              </a:lnSpc>
              <a:defRPr/>
            </a:pPr>
            <a:r>
              <a:rPr lang="en-US" sz="2000" dirty="0" smtClean="0">
                <a:effectLst/>
              </a:rPr>
              <a:t>All marine mammals are protected under the MMPA, which prohibits (with certain exceptions) the “take” of marine mammals in U.S waters.</a:t>
            </a:r>
          </a:p>
          <a:p>
            <a:pPr lvl="1" eaLnBrk="1" hangingPunct="1">
              <a:lnSpc>
                <a:spcPct val="80000"/>
              </a:lnSpc>
              <a:defRPr/>
            </a:pPr>
            <a:r>
              <a:rPr lang="en-US" sz="2000" dirty="0" smtClean="0">
                <a:effectLst/>
              </a:rPr>
              <a:t>The Lessee would consult with NMFS regarding any potential take of marine mammals under the proposed action</a:t>
            </a:r>
          </a:p>
          <a:p>
            <a:pPr lvl="1" eaLnBrk="1" hangingPunct="1">
              <a:lnSpc>
                <a:spcPct val="80000"/>
              </a:lnSpc>
              <a:defRPr/>
            </a:pPr>
            <a:endParaRPr lang="en-US" sz="900" dirty="0" smtClean="0"/>
          </a:p>
          <a:p>
            <a:pPr eaLnBrk="1" hangingPunct="1">
              <a:lnSpc>
                <a:spcPct val="80000"/>
              </a:lnSpc>
              <a:defRPr/>
            </a:pPr>
            <a:r>
              <a:rPr lang="en-US" sz="2000" b="1" dirty="0" smtClean="0"/>
              <a:t>Coastal Zone Management Act (</a:t>
            </a:r>
            <a:r>
              <a:rPr lang="en-US" sz="2000" b="1" dirty="0" smtClean="0">
                <a:effectLst>
                  <a:outerShdw blurRad="38100" dist="38100" dir="2700000" algn="tl">
                    <a:srgbClr val="000000">
                      <a:alpha val="43137"/>
                    </a:srgbClr>
                  </a:outerShdw>
                </a:effectLst>
              </a:rPr>
              <a:t>CZMA</a:t>
            </a:r>
            <a:r>
              <a:rPr lang="en-US" sz="2000" b="1" dirty="0" smtClean="0"/>
              <a:t>)</a:t>
            </a:r>
          </a:p>
          <a:p>
            <a:pPr lvl="1" eaLnBrk="1" hangingPunct="1">
              <a:lnSpc>
                <a:spcPct val="80000"/>
              </a:lnSpc>
              <a:defRPr/>
            </a:pPr>
            <a:r>
              <a:rPr lang="en-US" sz="2000" dirty="0" smtClean="0">
                <a:effectLst/>
              </a:rPr>
              <a:t>Federal actions that are reasonably likely to affect coastal use or coastal resource must be “consistent to the maximum extent practicable” with relevant enforceable policies of the State’s federally approved coastal management program</a:t>
            </a:r>
          </a:p>
          <a:p>
            <a:pPr lvl="1" eaLnBrk="1" hangingPunct="1">
              <a:lnSpc>
                <a:spcPct val="80000"/>
              </a:lnSpc>
              <a:defRPr/>
            </a:pPr>
            <a:r>
              <a:rPr lang="en-US" sz="2000" dirty="0" smtClean="0">
                <a:effectLst/>
              </a:rPr>
              <a:t>BOEM would coordinate appropriately with the </a:t>
            </a:r>
            <a:r>
              <a:rPr lang="en-US" sz="2000" dirty="0" smtClean="0"/>
              <a:t>New York</a:t>
            </a:r>
            <a:r>
              <a:rPr lang="en-US" sz="2000" dirty="0" smtClean="0">
                <a:effectLst/>
              </a:rPr>
              <a:t> Department of </a:t>
            </a:r>
            <a:r>
              <a:rPr lang="en-US" sz="2000" dirty="0" smtClean="0"/>
              <a:t>State</a:t>
            </a:r>
            <a:endParaRPr lang="en-US" sz="2000" dirty="0" smtClean="0">
              <a:effectLst/>
            </a:endParaRPr>
          </a:p>
          <a:p>
            <a:pPr eaLnBrk="1" hangingPunct="1">
              <a:lnSpc>
                <a:spcPct val="80000"/>
              </a:lnSpc>
              <a:defRPr/>
            </a:pPr>
            <a:endParaRPr lang="en-US" sz="2800" dirty="0" smtClean="0"/>
          </a:p>
          <a:p>
            <a:pPr eaLnBrk="1" hangingPunct="1">
              <a:lnSpc>
                <a:spcPct val="80000"/>
              </a:lnSpc>
              <a:defRPr/>
            </a:pPr>
            <a:endParaRPr lang="en-US" sz="2800" dirty="0" smtClean="0"/>
          </a:p>
        </p:txBody>
      </p:sp>
    </p:spTree>
    <p:extLst>
      <p:ext uri="{BB962C8B-B14F-4D97-AF65-F5344CB8AC3E}">
        <p14:creationId xmlns:p14="http://schemas.microsoft.com/office/powerpoint/2010/main" val="1737264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185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185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1859">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1859">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1859">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185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en-US" sz="4000" dirty="0" smtClean="0">
                <a:effectLst>
                  <a:outerShdw blurRad="38100" dist="38100" dir="2700000" algn="tl">
                    <a:srgbClr val="000000">
                      <a:alpha val="43137"/>
                    </a:srgbClr>
                  </a:outerShdw>
                </a:effectLst>
              </a:rPr>
              <a:t>Addendum C : </a:t>
            </a:r>
            <a:r>
              <a:rPr lang="en-US" sz="4000" dirty="0" smtClean="0"/>
              <a:t/>
            </a:r>
            <a:br>
              <a:rPr lang="en-US" sz="4000" dirty="0" smtClean="0"/>
            </a:br>
            <a:r>
              <a:rPr lang="en-US" sz="4000" dirty="0" smtClean="0"/>
              <a:t>Environmental Lease Stipulations</a:t>
            </a:r>
            <a:endParaRPr lang="en-US" sz="4000" dirty="0"/>
          </a:p>
        </p:txBody>
      </p:sp>
      <p:sp>
        <p:nvSpPr>
          <p:cNvPr id="2" name="Content Placeholder 1"/>
          <p:cNvSpPr>
            <a:spLocks noGrp="1"/>
          </p:cNvSpPr>
          <p:nvPr>
            <p:ph idx="1"/>
          </p:nvPr>
        </p:nvSpPr>
        <p:spPr>
          <a:xfrm>
            <a:off x="533400" y="2286000"/>
            <a:ext cx="8153400" cy="4419600"/>
          </a:xfrm>
        </p:spPr>
        <p:txBody>
          <a:bodyPr>
            <a:normAutofit/>
          </a:bodyPr>
          <a:lstStyle/>
          <a:p>
            <a:r>
              <a:rPr lang="en-US" dirty="0" smtClean="0"/>
              <a:t>Standard operating conditions part of EA’s proposed action</a:t>
            </a:r>
          </a:p>
          <a:p>
            <a:r>
              <a:rPr lang="en-US" dirty="0" smtClean="0"/>
              <a:t>Developed through environmental review process and consultations</a:t>
            </a:r>
          </a:p>
          <a:p>
            <a:r>
              <a:rPr lang="en-US" dirty="0"/>
              <a:t>Addendum C only addresses activities from lease issuance to </a:t>
            </a:r>
            <a:r>
              <a:rPr lang="en-US" dirty="0" smtClean="0"/>
              <a:t>the submittal </a:t>
            </a:r>
            <a:r>
              <a:rPr lang="en-US" dirty="0"/>
              <a:t>of a </a:t>
            </a:r>
            <a:r>
              <a:rPr lang="en-US" dirty="0" smtClean="0"/>
              <a:t>plan</a:t>
            </a:r>
          </a:p>
          <a:p>
            <a:r>
              <a:rPr lang="en-US" dirty="0" smtClean="0"/>
              <a:t>Additional construction and/or operation stipulations will be included as terms and conditions of plan approval</a:t>
            </a:r>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30492644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en-US" sz="4000" dirty="0" smtClean="0">
                <a:effectLst>
                  <a:outerShdw blurRad="38100" dist="38100" dir="2700000" algn="tl">
                    <a:srgbClr val="000000">
                      <a:alpha val="43137"/>
                    </a:srgbClr>
                  </a:outerShdw>
                </a:effectLst>
              </a:rPr>
              <a:t>Addendum C : </a:t>
            </a:r>
            <a:r>
              <a:rPr lang="en-US" sz="4000" dirty="0" smtClean="0"/>
              <a:t/>
            </a:r>
            <a:br>
              <a:rPr lang="en-US" sz="4000" dirty="0" smtClean="0"/>
            </a:br>
            <a:r>
              <a:rPr lang="en-US" sz="4000" dirty="0" smtClean="0"/>
              <a:t>Environmental Lease Stipulations</a:t>
            </a:r>
            <a:endParaRPr lang="en-US" sz="4000" dirty="0"/>
          </a:p>
        </p:txBody>
      </p:sp>
      <p:sp>
        <p:nvSpPr>
          <p:cNvPr id="2" name="Content Placeholder 1"/>
          <p:cNvSpPr>
            <a:spLocks noGrp="1"/>
          </p:cNvSpPr>
          <p:nvPr>
            <p:ph sz="half" idx="1"/>
          </p:nvPr>
        </p:nvSpPr>
        <p:spPr>
          <a:xfrm>
            <a:off x="457200" y="2514600"/>
            <a:ext cx="4038600" cy="4122420"/>
          </a:xfrm>
        </p:spPr>
        <p:txBody>
          <a:bodyPr>
            <a:normAutofit/>
          </a:bodyPr>
          <a:lstStyle/>
          <a:p>
            <a:r>
              <a:rPr lang="en-US" dirty="0" smtClean="0"/>
              <a:t>Vessel strike avoidance</a:t>
            </a:r>
          </a:p>
          <a:p>
            <a:r>
              <a:rPr lang="en-US" dirty="0" smtClean="0"/>
              <a:t>Archeological survey requirements</a:t>
            </a:r>
          </a:p>
          <a:p>
            <a:r>
              <a:rPr lang="en-US" dirty="0" smtClean="0"/>
              <a:t>HRG and Geotechnical survey requirements</a:t>
            </a:r>
          </a:p>
          <a:p>
            <a:r>
              <a:rPr lang="en-US" dirty="0" smtClean="0"/>
              <a:t>Reporting Requirements</a:t>
            </a:r>
            <a:endParaRPr lang="en-US" dirty="0"/>
          </a:p>
          <a:p>
            <a:endParaRPr lang="en-US" dirty="0" smtClean="0"/>
          </a:p>
          <a:p>
            <a:endParaRPr lang="en-US" dirty="0" smtClean="0"/>
          </a:p>
          <a:p>
            <a:endParaRPr lang="en-US" dirty="0"/>
          </a:p>
        </p:txBody>
      </p:sp>
      <p:pic>
        <p:nvPicPr>
          <p:cNvPr id="3074"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495800" y="1981200"/>
            <a:ext cx="2334970" cy="15607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r="17039"/>
          <a:stretch/>
        </p:blipFill>
        <p:spPr bwMode="auto">
          <a:xfrm>
            <a:off x="4800600" y="4419600"/>
            <a:ext cx="2258757" cy="1809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3048000"/>
            <a:ext cx="2174875" cy="16414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150413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Slide Number Placeholder 3"/>
          <p:cNvSpPr>
            <a:spLocks noGrp="1"/>
          </p:cNvSpPr>
          <p:nvPr>
            <p:ph type="sldNum"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spcBef>
                <a:spcPct val="0"/>
              </a:spcBef>
              <a:buClrTx/>
              <a:buSzTx/>
              <a:buFontTx/>
              <a:buNone/>
              <a:defRPr/>
            </a:pPr>
            <a:fld id="{2E3D9FA3-BF0F-418A-AEA1-8D594A3A1776}" type="slidenum">
              <a:rPr lang="en-US" altLang="en-US" sz="1200" smtClean="0">
                <a:solidFill>
                  <a:srgbClr val="FFFFFF"/>
                </a:solidFill>
                <a:latin typeface="Arial Unicode MS" pitchFamily="34" charset="-128"/>
              </a:rPr>
              <a:pPr eaLnBrk="1" hangingPunct="1">
                <a:spcBef>
                  <a:spcPct val="0"/>
                </a:spcBef>
                <a:buClrTx/>
                <a:buSzTx/>
                <a:buFontTx/>
                <a:buNone/>
                <a:defRPr/>
              </a:pPr>
              <a:t>13</a:t>
            </a:fld>
            <a:endParaRPr lang="en-US" altLang="en-US" sz="1200" dirty="0" smtClean="0">
              <a:solidFill>
                <a:srgbClr val="FFFFFF"/>
              </a:solidFill>
              <a:latin typeface="Arial Unicode MS" pitchFamily="34" charset="-128"/>
            </a:endParaRPr>
          </a:p>
        </p:txBody>
      </p:sp>
      <p:grpSp>
        <p:nvGrpSpPr>
          <p:cNvPr id="14340" name="Group 30"/>
          <p:cNvGrpSpPr>
            <a:grpSpLocks/>
          </p:cNvGrpSpPr>
          <p:nvPr/>
        </p:nvGrpSpPr>
        <p:grpSpPr bwMode="auto">
          <a:xfrm>
            <a:off x="1828800" y="1422400"/>
            <a:ext cx="5981700" cy="4838700"/>
            <a:chOff x="2095500" y="1459468"/>
            <a:chExt cx="5981700" cy="4839563"/>
          </a:xfrm>
        </p:grpSpPr>
        <p:sp>
          <p:nvSpPr>
            <p:cNvPr id="6" name="TextBox 5"/>
            <p:cNvSpPr txBox="1"/>
            <p:nvPr/>
          </p:nvSpPr>
          <p:spPr>
            <a:xfrm>
              <a:off x="2095500" y="1459468"/>
              <a:ext cx="5981700" cy="338554"/>
            </a:xfrm>
            <a:prstGeom prst="rect">
              <a:avLst/>
            </a:prstGeom>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US" sz="1600" b="1" dirty="0">
                  <a:latin typeface="+mj-lt"/>
                </a:rPr>
                <a:t>Scoping</a:t>
              </a:r>
            </a:p>
          </p:txBody>
        </p:sp>
        <p:sp>
          <p:nvSpPr>
            <p:cNvPr id="9" name="TextBox 8"/>
            <p:cNvSpPr txBox="1"/>
            <p:nvPr/>
          </p:nvSpPr>
          <p:spPr>
            <a:xfrm>
              <a:off x="2095500" y="1945243"/>
              <a:ext cx="2305050" cy="338554"/>
            </a:xfrm>
            <a:prstGeom prst="rect">
              <a:avLst/>
            </a:prstGeom>
            <a:ln/>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a:spAutoFit/>
            </a:bodyPr>
            <a:lstStyle/>
            <a:p>
              <a:pPr>
                <a:defRPr/>
              </a:pPr>
              <a:r>
                <a:rPr lang="en-US" sz="1600" dirty="0"/>
                <a:t>Publish NOI</a:t>
              </a:r>
            </a:p>
          </p:txBody>
        </p:sp>
        <p:sp>
          <p:nvSpPr>
            <p:cNvPr id="12" name="TextBox 11"/>
            <p:cNvSpPr txBox="1"/>
            <p:nvPr/>
          </p:nvSpPr>
          <p:spPr>
            <a:xfrm>
              <a:off x="4648200" y="1945243"/>
              <a:ext cx="3429000" cy="338554"/>
            </a:xfrm>
            <a:prstGeom prst="rect">
              <a:avLst/>
            </a:prstGeom>
            <a:ln/>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a:spAutoFit/>
            </a:bodyPr>
            <a:lstStyle/>
            <a:p>
              <a:pPr>
                <a:defRPr/>
              </a:pPr>
              <a:r>
                <a:rPr lang="en-US" sz="1600" dirty="0"/>
                <a:t>30 Day Comment Period</a:t>
              </a:r>
            </a:p>
          </p:txBody>
        </p:sp>
        <p:sp>
          <p:nvSpPr>
            <p:cNvPr id="13" name="TextBox 12"/>
            <p:cNvSpPr txBox="1"/>
            <p:nvPr/>
          </p:nvSpPr>
          <p:spPr>
            <a:xfrm>
              <a:off x="2095500" y="2497603"/>
              <a:ext cx="5981700" cy="338554"/>
            </a:xfrm>
            <a:prstGeom prst="rect">
              <a:avLst/>
            </a:prstGeom>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US" sz="1600" b="1" dirty="0"/>
                <a:t>Environmental Consultations run concurrently with EA prep</a:t>
              </a:r>
            </a:p>
          </p:txBody>
        </p:sp>
        <p:sp>
          <p:nvSpPr>
            <p:cNvPr id="15" name="TextBox 14"/>
            <p:cNvSpPr txBox="1"/>
            <p:nvPr/>
          </p:nvSpPr>
          <p:spPr>
            <a:xfrm>
              <a:off x="2095500" y="2940541"/>
              <a:ext cx="1828800" cy="954107"/>
            </a:xfrm>
            <a:prstGeom prst="rect">
              <a:avLst/>
            </a:prstGeom>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sz="1400" dirty="0"/>
                <a:t>Prepare EA with cooperating agencies considering public input</a:t>
              </a:r>
            </a:p>
          </p:txBody>
        </p:sp>
        <p:sp>
          <p:nvSpPr>
            <p:cNvPr id="19" name="TextBox 18"/>
            <p:cNvSpPr txBox="1"/>
            <p:nvPr/>
          </p:nvSpPr>
          <p:spPr>
            <a:xfrm>
              <a:off x="2095500" y="4019101"/>
              <a:ext cx="1828800" cy="307777"/>
            </a:xfrm>
            <a:prstGeom prst="rect">
              <a:avLst/>
            </a:prstGeom>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sz="1400" dirty="0"/>
                <a:t>Publish NOA</a:t>
              </a:r>
            </a:p>
          </p:txBody>
        </p:sp>
        <p:sp>
          <p:nvSpPr>
            <p:cNvPr id="21" name="TextBox 20"/>
            <p:cNvSpPr txBox="1"/>
            <p:nvPr/>
          </p:nvSpPr>
          <p:spPr>
            <a:xfrm>
              <a:off x="2095500" y="4495800"/>
              <a:ext cx="1828800" cy="523220"/>
            </a:xfrm>
            <a:prstGeom prst="rect">
              <a:avLst/>
            </a:prstGeom>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sz="1400" dirty="0"/>
                <a:t>30 Day Comment Period</a:t>
              </a:r>
            </a:p>
          </p:txBody>
        </p:sp>
        <p:sp>
          <p:nvSpPr>
            <p:cNvPr id="26" name="Down Arrow 25"/>
            <p:cNvSpPr/>
            <p:nvPr/>
          </p:nvSpPr>
          <p:spPr bwMode="auto">
            <a:xfrm>
              <a:off x="5867400" y="3161637"/>
              <a:ext cx="457200" cy="1676400"/>
            </a:xfrm>
            <a:prstGeom prst="downArrow">
              <a:avLst/>
            </a:prstGeom>
            <a:solidFill>
              <a:schemeClr val="accent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a:lstStyle/>
            <a:p>
              <a:pPr algn="ctr" eaLnBrk="0" hangingPunct="0">
                <a:defRPr/>
              </a:pPr>
              <a:endParaRPr lang="en-US"/>
            </a:p>
          </p:txBody>
        </p:sp>
        <p:sp>
          <p:nvSpPr>
            <p:cNvPr id="27" name="TextBox 26"/>
            <p:cNvSpPr txBox="1"/>
            <p:nvPr/>
          </p:nvSpPr>
          <p:spPr>
            <a:xfrm>
              <a:off x="2095500" y="5181600"/>
              <a:ext cx="5753100" cy="584775"/>
            </a:xfrm>
            <a:prstGeom prst="rect">
              <a:avLst/>
            </a:prstGeom>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US" sz="1600" b="1" dirty="0"/>
                <a:t>Conclude </a:t>
              </a:r>
              <a:r>
                <a:rPr lang="en-US" sz="1600" b="1" dirty="0" smtClean="0"/>
                <a:t>consultations - </a:t>
              </a:r>
              <a:r>
                <a:rPr lang="en-US" sz="1600" b="1" dirty="0"/>
                <a:t>revise EA if necessary based on public comment and/or consultations</a:t>
              </a:r>
            </a:p>
          </p:txBody>
        </p:sp>
        <p:sp>
          <p:nvSpPr>
            <p:cNvPr id="28" name="TextBox 27"/>
            <p:cNvSpPr txBox="1"/>
            <p:nvPr/>
          </p:nvSpPr>
          <p:spPr>
            <a:xfrm>
              <a:off x="2095500" y="5953125"/>
              <a:ext cx="1981200" cy="338554"/>
            </a:xfrm>
            <a:prstGeom prst="rect">
              <a:avLst/>
            </a:prstGeom>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en-US" sz="1600" dirty="0"/>
                <a:t>FONSI</a:t>
              </a:r>
            </a:p>
          </p:txBody>
        </p:sp>
        <p:sp>
          <p:nvSpPr>
            <p:cNvPr id="29" name="TextBox 28"/>
            <p:cNvSpPr txBox="1"/>
            <p:nvPr/>
          </p:nvSpPr>
          <p:spPr>
            <a:xfrm>
              <a:off x="4667250" y="5960477"/>
              <a:ext cx="609600" cy="338554"/>
            </a:xfrm>
            <a:prstGeom prst="rect">
              <a:avLst/>
            </a:prstGeom>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en-US" sz="1600" dirty="0"/>
                <a:t>OR</a:t>
              </a:r>
            </a:p>
          </p:txBody>
        </p:sp>
        <p:sp>
          <p:nvSpPr>
            <p:cNvPr id="30" name="TextBox 29"/>
            <p:cNvSpPr txBox="1"/>
            <p:nvPr/>
          </p:nvSpPr>
          <p:spPr>
            <a:xfrm>
              <a:off x="5867400" y="5960477"/>
              <a:ext cx="1981200" cy="338554"/>
            </a:xfrm>
            <a:prstGeom prst="rect">
              <a:avLst/>
            </a:prstGeom>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en-US" sz="1600" dirty="0"/>
                <a:t>Prepare EIS</a:t>
              </a:r>
            </a:p>
          </p:txBody>
        </p:sp>
      </p:grpSp>
      <p:sp>
        <p:nvSpPr>
          <p:cNvPr id="17" name="Rectangle 2"/>
          <p:cNvSpPr>
            <a:spLocks noGrp="1" noRot="1" noChangeArrowheads="1"/>
          </p:cNvSpPr>
          <p:nvPr>
            <p:ph type="title"/>
          </p:nvPr>
        </p:nvSpPr>
        <p:spPr>
          <a:xfrm>
            <a:off x="1143000" y="152400"/>
            <a:ext cx="7467600" cy="1033463"/>
          </a:xfrm>
        </p:spPr>
        <p:txBody>
          <a:bodyPr/>
          <a:lstStyle/>
          <a:p>
            <a:pPr algn="ctr" eaLnBrk="1" hangingPunct="1">
              <a:defRPr/>
            </a:pPr>
            <a:r>
              <a:rPr lang="en-US" sz="3200" dirty="0" smtClean="0">
                <a:effectLst>
                  <a:outerShdw blurRad="38100" dist="38100" dir="2700000" algn="tl">
                    <a:srgbClr val="000000">
                      <a:alpha val="43137"/>
                    </a:srgbClr>
                  </a:outerShdw>
                </a:effectLst>
              </a:rPr>
              <a:t>Overview: Standard  NEPA Process </a:t>
            </a:r>
          </a:p>
        </p:txBody>
      </p:sp>
    </p:spTree>
    <p:extLst>
      <p:ext uri="{BB962C8B-B14F-4D97-AF65-F5344CB8AC3E}">
        <p14:creationId xmlns:p14="http://schemas.microsoft.com/office/powerpoint/2010/main" val="27585286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Site Assessment Plans (SAPs)</a:t>
            </a:r>
          </a:p>
        </p:txBody>
      </p:sp>
      <p:sp>
        <p:nvSpPr>
          <p:cNvPr id="3" name="Content Placeholder 2"/>
          <p:cNvSpPr>
            <a:spLocks noGrp="1"/>
          </p:cNvSpPr>
          <p:nvPr>
            <p:ph idx="1"/>
          </p:nvPr>
        </p:nvSpPr>
        <p:spPr>
          <a:xfrm>
            <a:off x="457200" y="2209800"/>
            <a:ext cx="5562600" cy="4114800"/>
          </a:xfrm>
        </p:spPr>
        <p:txBody>
          <a:bodyPr/>
          <a:lstStyle/>
          <a:p>
            <a:r>
              <a:rPr lang="en-US" dirty="0"/>
              <a:t>BOEM would determine if the NY EA and consultations adequately consider the proposed activities </a:t>
            </a:r>
          </a:p>
          <a:p>
            <a:r>
              <a:rPr lang="en-US" dirty="0"/>
              <a:t>Unless effects are significantly different, no additional NEPA </a:t>
            </a:r>
            <a:r>
              <a:rPr lang="en-US" dirty="0" smtClean="0"/>
              <a:t>required</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300288"/>
            <a:ext cx="2591154" cy="333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89898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14400"/>
            <a:ext cx="8229600" cy="1143000"/>
          </a:xfrm>
        </p:spPr>
        <p:txBody>
          <a:bodyPr>
            <a:noAutofit/>
          </a:bodyPr>
          <a:lstStyle/>
          <a:p>
            <a:pPr algn="ctr"/>
            <a:r>
              <a:rPr lang="en-US" sz="4000" dirty="0" smtClean="0">
                <a:effectLst>
                  <a:outerShdw blurRad="38100" dist="38100" dir="2700000" algn="tl">
                    <a:srgbClr val="000000">
                      <a:alpha val="43137"/>
                    </a:srgbClr>
                  </a:outerShdw>
                </a:effectLst>
              </a:rPr>
              <a:t>Construction and Operations Plans (COPs)</a:t>
            </a:r>
            <a:endParaRPr lang="en-US" sz="4000" dirty="0">
              <a:effectLst>
                <a:outerShdw blurRad="38100" dist="38100" dir="2700000" algn="tl">
                  <a:srgbClr val="000000">
                    <a:alpha val="43137"/>
                  </a:srgbClr>
                </a:outerShdw>
              </a:effectLst>
            </a:endParaRPr>
          </a:p>
        </p:txBody>
      </p:sp>
      <p:sp>
        <p:nvSpPr>
          <p:cNvPr id="2" name="Content Placeholder 1"/>
          <p:cNvSpPr>
            <a:spLocks noGrp="1"/>
          </p:cNvSpPr>
          <p:nvPr>
            <p:ph idx="1"/>
          </p:nvPr>
        </p:nvSpPr>
        <p:spPr>
          <a:xfrm>
            <a:off x="304800" y="2362200"/>
            <a:ext cx="5867400" cy="3780085"/>
          </a:xfrm>
        </p:spPr>
        <p:txBody>
          <a:bodyPr>
            <a:normAutofit/>
          </a:bodyPr>
          <a:lstStyle/>
          <a:p>
            <a:r>
              <a:rPr lang="en-US" sz="2400" dirty="0" smtClean="0"/>
              <a:t>BOEM will conduct a site/project specific environmental review, most likely an Environmental Impact Statement, and additional consultations</a:t>
            </a:r>
          </a:p>
          <a:p>
            <a:r>
              <a:rPr lang="en-US" sz="2400" dirty="0" smtClean="0"/>
              <a:t>Additional opportunities for public comment</a:t>
            </a:r>
          </a:p>
          <a:p>
            <a:endParaRPr lang="en-US" dirty="0" smtClean="0"/>
          </a:p>
          <a:p>
            <a:endParaRPr lang="en-US" sz="2600" dirty="0" smtClean="0"/>
          </a:p>
        </p:txBody>
      </p:sp>
      <p:pic>
        <p:nvPicPr>
          <p:cNvPr id="3078" name="Picture 6" descr="http://www.abpmer.co.uk/content/files/news/201103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2209801"/>
            <a:ext cx="1981200" cy="36101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0296142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gn="ctr"/>
            <a:r>
              <a:rPr lang="en-US" sz="4400" dirty="0" smtClean="0">
                <a:effectLst>
                  <a:outerShdw blurRad="38100" dist="38100" dir="2700000" algn="tl">
                    <a:srgbClr val="000000">
                      <a:alpha val="43137"/>
                    </a:srgbClr>
                  </a:outerShdw>
                </a:effectLst>
              </a:rPr>
              <a:t>Environmental Studies Program</a:t>
            </a:r>
            <a:endParaRPr lang="en-US" sz="4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771650"/>
            <a:ext cx="5562600" cy="4705350"/>
          </a:xfrm>
        </p:spPr>
        <p:txBody>
          <a:bodyPr>
            <a:normAutofit fontScale="77500" lnSpcReduction="20000"/>
          </a:bodyPr>
          <a:lstStyle/>
          <a:p>
            <a:r>
              <a:rPr lang="en-US" sz="2800" dirty="0"/>
              <a:t>Conducts studies that fill data gaps and inform BOEM environmental documents and decision </a:t>
            </a:r>
            <a:r>
              <a:rPr lang="en-US" sz="2800" dirty="0" smtClean="0"/>
              <a:t>makers</a:t>
            </a:r>
          </a:p>
          <a:p>
            <a:endParaRPr lang="en-US" sz="2400" dirty="0"/>
          </a:p>
          <a:p>
            <a:r>
              <a:rPr lang="en-US" sz="2800" dirty="0" smtClean="0"/>
              <a:t>BOEM is partnering with the </a:t>
            </a:r>
            <a:r>
              <a:rPr lang="en-US" sz="2800" dirty="0"/>
              <a:t>New York State University at Stony Brook to tag and acoustically track fish movements in the </a:t>
            </a:r>
            <a:r>
              <a:rPr lang="en-US" sz="2800" dirty="0" smtClean="0"/>
              <a:t>New York </a:t>
            </a:r>
            <a:r>
              <a:rPr lang="en-US" sz="2800" dirty="0"/>
              <a:t>Wind Energy Area </a:t>
            </a:r>
            <a:endParaRPr lang="en-US" sz="2800" dirty="0" smtClean="0"/>
          </a:p>
          <a:p>
            <a:pPr lvl="1"/>
            <a:r>
              <a:rPr lang="en-US" sz="2200" dirty="0" smtClean="0"/>
              <a:t>Acoustic telemetry</a:t>
            </a:r>
          </a:p>
          <a:p>
            <a:pPr lvl="1"/>
            <a:r>
              <a:rPr lang="en-US" sz="2200" dirty="0" smtClean="0"/>
              <a:t>Atlantic sturgeon, black sea bass, winter flounder, and summer flounder</a:t>
            </a:r>
          </a:p>
          <a:p>
            <a:pPr lvl="1"/>
            <a:endParaRPr lang="en-US" sz="2200" dirty="0" smtClean="0"/>
          </a:p>
          <a:p>
            <a:r>
              <a:rPr lang="en-US" sz="2800" dirty="0" smtClean="0"/>
              <a:t>This $800K </a:t>
            </a:r>
            <a:r>
              <a:rPr lang="en-US" sz="2800" dirty="0"/>
              <a:t>project was made possible through matching funds from the NY Department of Environmental Conservation</a:t>
            </a:r>
            <a:r>
              <a:rPr lang="en-US" sz="2800" dirty="0" smtClean="0"/>
              <a:t>.</a:t>
            </a:r>
            <a:endParaRPr lang="en-US" sz="28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895600"/>
            <a:ext cx="2603500" cy="1562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8787735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gn="ctr"/>
            <a:r>
              <a:rPr lang="en-US" sz="4500" dirty="0">
                <a:effectLst>
                  <a:outerShdw blurRad="38100" dist="38100" dir="2700000" algn="tl">
                    <a:srgbClr val="000000">
                      <a:alpha val="43137"/>
                    </a:srgbClr>
                  </a:outerShdw>
                </a:effectLst>
              </a:rPr>
              <a:t>New </a:t>
            </a:r>
            <a:r>
              <a:rPr lang="en-US" sz="4500" dirty="0" smtClean="0">
                <a:effectLst>
                  <a:outerShdw blurRad="38100" dist="38100" dir="2700000" algn="tl">
                    <a:srgbClr val="000000">
                      <a:alpha val="43137"/>
                    </a:srgbClr>
                  </a:outerShdw>
                </a:effectLst>
              </a:rPr>
              <a:t>York </a:t>
            </a:r>
            <a:r>
              <a:rPr lang="en-US" sz="4500" dirty="0">
                <a:effectLst>
                  <a:outerShdw blurRad="38100" dist="38100" dir="2700000" algn="tl">
                    <a:srgbClr val="000000">
                      <a:alpha val="43137"/>
                    </a:srgbClr>
                  </a:outerShdw>
                </a:effectLst>
              </a:rPr>
              <a:t>Studies of Interest</a:t>
            </a:r>
            <a:endParaRPr lang="en-US" sz="4500" dirty="0"/>
          </a:p>
        </p:txBody>
      </p:sp>
      <p:sp>
        <p:nvSpPr>
          <p:cNvPr id="3" name="Content Placeholder 2"/>
          <p:cNvSpPr>
            <a:spLocks noGrp="1"/>
          </p:cNvSpPr>
          <p:nvPr>
            <p:ph idx="1"/>
          </p:nvPr>
        </p:nvSpPr>
        <p:spPr>
          <a:xfrm>
            <a:off x="457200" y="2057400"/>
            <a:ext cx="5410200" cy="4267200"/>
          </a:xfrm>
        </p:spPr>
        <p:txBody>
          <a:bodyPr/>
          <a:lstStyle/>
          <a:p>
            <a:pPr marL="0" indent="0">
              <a:buNone/>
            </a:pPr>
            <a:r>
              <a:rPr lang="en-US" sz="2800" b="1" dirty="0" smtClean="0">
                <a:effectLst>
                  <a:outerShdw blurRad="38100" dist="38100" dir="2700000" algn="tl">
                    <a:srgbClr val="000000">
                      <a:alpha val="43137"/>
                    </a:srgbClr>
                  </a:outerShdw>
                </a:effectLst>
              </a:rPr>
              <a:t>Ongoing:</a:t>
            </a:r>
          </a:p>
          <a:p>
            <a:pPr marL="0" indent="0">
              <a:buNone/>
            </a:pPr>
            <a:r>
              <a:rPr lang="en-US" dirty="0" smtClean="0">
                <a:effectLst>
                  <a:outerShdw blurRad="38100" dist="38100" dir="2700000" algn="tl">
                    <a:srgbClr val="000000">
                      <a:alpha val="43137"/>
                    </a:srgbClr>
                  </a:outerShdw>
                </a:effectLst>
              </a:rPr>
              <a:t>Socio-Economic </a:t>
            </a:r>
            <a:r>
              <a:rPr lang="en-US" dirty="0">
                <a:effectLst>
                  <a:outerShdw blurRad="38100" dist="38100" dir="2700000" algn="tl">
                    <a:srgbClr val="000000">
                      <a:alpha val="43137"/>
                    </a:srgbClr>
                  </a:outerShdw>
                </a:effectLst>
              </a:rPr>
              <a:t>Impact of OCS Wind Development on </a:t>
            </a:r>
            <a:r>
              <a:rPr lang="en-US" dirty="0" smtClean="0">
                <a:effectLst>
                  <a:outerShdw blurRad="38100" dist="38100" dir="2700000" algn="tl">
                    <a:srgbClr val="000000">
                      <a:alpha val="43137"/>
                    </a:srgbClr>
                  </a:outerShdw>
                </a:effectLst>
              </a:rPr>
              <a:t>Fishing</a:t>
            </a:r>
          </a:p>
          <a:p>
            <a:r>
              <a:rPr lang="en-US" sz="2200" dirty="0"/>
              <a:t>to assess the potential socio-economic burdens or benefits to commercial fishing along the Atlantic </a:t>
            </a:r>
            <a:r>
              <a:rPr lang="en-US" sz="2200" dirty="0" smtClean="0"/>
              <a:t>coast</a:t>
            </a:r>
          </a:p>
          <a:p>
            <a:r>
              <a:rPr lang="en-US" sz="2200" dirty="0" smtClean="0"/>
              <a:t>evaluate </a:t>
            </a:r>
            <a:r>
              <a:rPr lang="en-US" sz="2200" dirty="0"/>
              <a:t>potential </a:t>
            </a:r>
            <a:r>
              <a:rPr lang="en-US" sz="2200" dirty="0" smtClean="0"/>
              <a:t>displacement/fishing                                   </a:t>
            </a:r>
            <a:r>
              <a:rPr lang="en-US" sz="2200" dirty="0"/>
              <a:t>effort changes and economic </a:t>
            </a:r>
            <a:r>
              <a:rPr lang="en-US" sz="2200" dirty="0" smtClean="0"/>
              <a:t>impacts from </a:t>
            </a:r>
            <a:r>
              <a:rPr lang="en-US" sz="2200" dirty="0"/>
              <a:t>site </a:t>
            </a:r>
            <a:r>
              <a:rPr lang="en-US" sz="2200" dirty="0" smtClean="0"/>
              <a:t>development</a:t>
            </a:r>
          </a:p>
          <a:p>
            <a:r>
              <a:rPr lang="en-US" sz="2200" dirty="0" smtClean="0"/>
              <a:t>Draft report submitted </a:t>
            </a:r>
            <a:r>
              <a:rPr lang="en-US" sz="2200" dirty="0" smtClean="0">
                <a:effectLst>
                  <a:outerShdw blurRad="38100" dist="38100" dir="2700000" algn="tl">
                    <a:srgbClr val="000000">
                      <a:alpha val="43137"/>
                    </a:srgbClr>
                  </a:outerShdw>
                </a:effectLst>
              </a:rPr>
              <a:t>September 2015</a:t>
            </a:r>
            <a:endParaRPr lang="en-US" sz="2200" dirty="0">
              <a:effectLst>
                <a:outerShdw blurRad="38100" dist="38100" dir="2700000" algn="tl">
                  <a:srgbClr val="000000">
                    <a:alpha val="43137"/>
                  </a:srgbClr>
                </a:outerShdw>
              </a:effectLst>
            </a:endParaRPr>
          </a:p>
          <a:p>
            <a:endParaRPr lang="en-US" dirty="0"/>
          </a:p>
        </p:txBody>
      </p:sp>
      <p:pic>
        <p:nvPicPr>
          <p:cNvPr id="4" name="Picture 24" descr="comm fi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438399"/>
            <a:ext cx="3007681" cy="20661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660687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pPr algn="ctr"/>
            <a:r>
              <a:rPr lang="en-US" sz="4500" dirty="0">
                <a:effectLst>
                  <a:outerShdw blurRad="38100" dist="38100" dir="2700000" algn="tl">
                    <a:srgbClr val="000000">
                      <a:alpha val="43137"/>
                    </a:srgbClr>
                  </a:outerShdw>
                </a:effectLst>
              </a:rPr>
              <a:t>New </a:t>
            </a:r>
            <a:r>
              <a:rPr lang="en-US" sz="4500" dirty="0" smtClean="0">
                <a:effectLst>
                  <a:outerShdw blurRad="38100" dist="38100" dir="2700000" algn="tl">
                    <a:srgbClr val="000000">
                      <a:alpha val="43137"/>
                    </a:srgbClr>
                  </a:outerShdw>
                </a:effectLst>
              </a:rPr>
              <a:t>York </a:t>
            </a:r>
            <a:r>
              <a:rPr lang="en-US" sz="4500" dirty="0">
                <a:effectLst>
                  <a:outerShdw blurRad="38100" dist="38100" dir="2700000" algn="tl">
                    <a:srgbClr val="000000">
                      <a:alpha val="43137"/>
                    </a:srgbClr>
                  </a:outerShdw>
                </a:effectLst>
              </a:rPr>
              <a:t>Studies of Interest</a:t>
            </a:r>
            <a:endParaRPr lang="en-US" sz="4500" dirty="0"/>
          </a:p>
        </p:txBody>
      </p:sp>
      <p:sp>
        <p:nvSpPr>
          <p:cNvPr id="3" name="Content Placeholder 2"/>
          <p:cNvSpPr>
            <a:spLocks noGrp="1"/>
          </p:cNvSpPr>
          <p:nvPr>
            <p:ph sz="half" idx="1"/>
          </p:nvPr>
        </p:nvSpPr>
        <p:spPr>
          <a:xfrm>
            <a:off x="457200" y="1600200"/>
            <a:ext cx="4800600" cy="4434840"/>
          </a:xfrm>
        </p:spPr>
        <p:txBody>
          <a:bodyPr>
            <a:normAutofit lnSpcReduction="10000"/>
          </a:bodyPr>
          <a:lstStyle/>
          <a:p>
            <a:pPr marL="0" lvl="0" indent="0">
              <a:buClr>
                <a:srgbClr val="0BD0D9"/>
              </a:buClr>
              <a:buNone/>
            </a:pPr>
            <a:r>
              <a:rPr lang="en-US" sz="2400" b="1" dirty="0">
                <a:solidFill>
                  <a:prstClr val="white"/>
                </a:solidFill>
              </a:rPr>
              <a:t>Ongoing:</a:t>
            </a:r>
          </a:p>
          <a:p>
            <a:pPr marL="0" indent="0">
              <a:buNone/>
            </a:pPr>
            <a:r>
              <a:rPr lang="en-US" sz="2400" dirty="0" smtClean="0">
                <a:effectLst>
                  <a:outerShdw blurRad="38100" dist="38100" dir="2700000" algn="tl">
                    <a:srgbClr val="000000">
                      <a:alpha val="43137"/>
                    </a:srgbClr>
                  </a:outerShdw>
                </a:effectLst>
              </a:rPr>
              <a:t>The Identification of Port Modifications and the Environmental and Socioeconomic Consequences</a:t>
            </a:r>
          </a:p>
          <a:p>
            <a:r>
              <a:rPr lang="en-US" sz="2200" dirty="0" smtClean="0"/>
              <a:t>Determine capacity where current ports could potentially handle OSC wind projects</a:t>
            </a:r>
          </a:p>
          <a:p>
            <a:r>
              <a:rPr lang="en-US" sz="2200" dirty="0" smtClean="0"/>
              <a:t>Determine </a:t>
            </a:r>
            <a:r>
              <a:rPr lang="en-US" sz="2200" dirty="0"/>
              <a:t>p</a:t>
            </a:r>
            <a:r>
              <a:rPr lang="en-US" sz="2200" dirty="0" smtClean="0"/>
              <a:t>otential </a:t>
            </a:r>
            <a:r>
              <a:rPr lang="en-US" sz="2200" dirty="0"/>
              <a:t>environmental </a:t>
            </a:r>
            <a:r>
              <a:rPr lang="en-US" sz="2200" dirty="0" smtClean="0"/>
              <a:t>and </a:t>
            </a:r>
            <a:r>
              <a:rPr lang="en-US" sz="2200" dirty="0"/>
              <a:t>socioeconomic </a:t>
            </a:r>
            <a:r>
              <a:rPr lang="en-US" sz="2200" dirty="0" smtClean="0"/>
              <a:t>consequences  from modifications </a:t>
            </a:r>
            <a:r>
              <a:rPr lang="en-US" sz="2200" dirty="0"/>
              <a:t>to ports</a:t>
            </a:r>
            <a:endParaRPr lang="en-US" sz="2200" dirty="0" smtClean="0"/>
          </a:p>
          <a:p>
            <a:r>
              <a:rPr lang="en-US" sz="2200" dirty="0" smtClean="0"/>
              <a:t>Report </a:t>
            </a:r>
            <a:r>
              <a:rPr lang="en-US" sz="2200" dirty="0"/>
              <a:t>to be published </a:t>
            </a:r>
            <a:r>
              <a:rPr lang="en-US" sz="2200" dirty="0">
                <a:effectLst>
                  <a:outerShdw blurRad="38100" dist="38100" dir="2700000" algn="tl">
                    <a:srgbClr val="000000">
                      <a:alpha val="43137"/>
                    </a:srgbClr>
                  </a:outerShdw>
                </a:effectLst>
              </a:rPr>
              <a:t>May 2016</a:t>
            </a:r>
          </a:p>
        </p:txBody>
      </p:sp>
      <p:pic>
        <p:nvPicPr>
          <p:cNvPr id="9"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486400" y="2743200"/>
            <a:ext cx="3276600" cy="23507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1730390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gn="ctr"/>
            <a:r>
              <a:rPr lang="en-US" sz="4500" dirty="0">
                <a:effectLst>
                  <a:outerShdw blurRad="38100" dist="38100" dir="2700000" algn="tl">
                    <a:srgbClr val="000000">
                      <a:alpha val="43137"/>
                    </a:srgbClr>
                  </a:outerShdw>
                </a:effectLst>
              </a:rPr>
              <a:t>New </a:t>
            </a:r>
            <a:r>
              <a:rPr lang="en-US" sz="4500" dirty="0" smtClean="0">
                <a:effectLst>
                  <a:outerShdw blurRad="38100" dist="38100" dir="2700000" algn="tl">
                    <a:srgbClr val="000000">
                      <a:alpha val="43137"/>
                    </a:srgbClr>
                  </a:outerShdw>
                </a:effectLst>
              </a:rPr>
              <a:t>York </a:t>
            </a:r>
            <a:r>
              <a:rPr lang="en-US" sz="4500" dirty="0">
                <a:effectLst>
                  <a:outerShdw blurRad="38100" dist="38100" dir="2700000" algn="tl">
                    <a:srgbClr val="000000">
                      <a:alpha val="43137"/>
                    </a:srgbClr>
                  </a:outerShdw>
                </a:effectLst>
              </a:rPr>
              <a:t>Studies of Interest</a:t>
            </a:r>
            <a:endParaRPr lang="en-US" sz="4500" dirty="0"/>
          </a:p>
        </p:txBody>
      </p:sp>
      <p:sp>
        <p:nvSpPr>
          <p:cNvPr id="3" name="Content Placeholder 2"/>
          <p:cNvSpPr>
            <a:spLocks noGrp="1"/>
          </p:cNvSpPr>
          <p:nvPr>
            <p:ph idx="1"/>
          </p:nvPr>
        </p:nvSpPr>
        <p:spPr/>
        <p:txBody>
          <a:bodyPr>
            <a:normAutofit/>
          </a:bodyPr>
          <a:lstStyle/>
          <a:p>
            <a:pPr marL="0" indent="0">
              <a:buNone/>
            </a:pPr>
            <a:r>
              <a:rPr lang="en-US" sz="2400" dirty="0" smtClean="0">
                <a:effectLst>
                  <a:outerShdw blurRad="38100" dist="38100" dir="2700000" algn="tl">
                    <a:srgbClr val="000000">
                      <a:alpha val="43137"/>
                    </a:srgbClr>
                  </a:outerShdw>
                </a:effectLst>
              </a:rPr>
              <a:t>Integrative </a:t>
            </a:r>
            <a:r>
              <a:rPr lang="en-US" sz="2400" dirty="0">
                <a:effectLst>
                  <a:outerShdw blurRad="38100" dist="38100" dir="2700000" algn="tl">
                    <a:srgbClr val="000000">
                      <a:alpha val="43137"/>
                    </a:srgbClr>
                  </a:outerShdw>
                </a:effectLst>
              </a:rPr>
              <a:t>Statistical Modeling and Predictive Mapping of Seabird Distribution and Abundance on the Atlantic Outer Continental Shelf</a:t>
            </a:r>
          </a:p>
          <a:p>
            <a:r>
              <a:rPr lang="en-US" sz="2200" dirty="0"/>
              <a:t>I</a:t>
            </a:r>
            <a:r>
              <a:rPr lang="en-US" sz="2200" dirty="0" smtClean="0"/>
              <a:t>ncorporate </a:t>
            </a:r>
            <a:r>
              <a:rPr lang="en-US" sz="2200" dirty="0"/>
              <a:t>all available science-quality seabird survey data  into high-resolution predictive maps </a:t>
            </a:r>
          </a:p>
          <a:p>
            <a:r>
              <a:rPr lang="en-US" sz="2200" dirty="0"/>
              <a:t>P</a:t>
            </a:r>
            <a:r>
              <a:rPr lang="en-US" sz="2200" dirty="0" smtClean="0"/>
              <a:t>rovide </a:t>
            </a:r>
            <a:r>
              <a:rPr lang="en-US" sz="2200" dirty="0"/>
              <a:t>easily understandable information about the distribution of birds to aid offshore siting </a:t>
            </a:r>
            <a:r>
              <a:rPr lang="en-US" sz="2200" dirty="0" smtClean="0"/>
              <a:t>decisions                  and </a:t>
            </a:r>
            <a:r>
              <a:rPr lang="en-US" sz="2200" dirty="0"/>
              <a:t>reduce the risk of impacts to </a:t>
            </a:r>
            <a:r>
              <a:rPr lang="en-US" sz="2200" dirty="0" smtClean="0"/>
              <a:t>birds</a:t>
            </a:r>
            <a:endParaRPr lang="en-US" sz="2200" dirty="0"/>
          </a:p>
          <a:p>
            <a:r>
              <a:rPr lang="en-US" sz="2200" dirty="0"/>
              <a:t>Final report due </a:t>
            </a:r>
            <a:r>
              <a:rPr lang="en-US" sz="2200" dirty="0">
                <a:effectLst>
                  <a:outerShdw blurRad="38100" dist="38100" dir="2700000" algn="tl">
                    <a:srgbClr val="000000">
                      <a:alpha val="43137"/>
                    </a:srgbClr>
                  </a:outerShdw>
                </a:effectLst>
              </a:rPr>
              <a:t>August 31, 2016</a:t>
            </a:r>
          </a:p>
          <a:p>
            <a:endParaRPr lang="en-US" dirty="0"/>
          </a:p>
        </p:txBody>
      </p:sp>
      <p:pic>
        <p:nvPicPr>
          <p:cNvPr id="6" name="Picture 25" descr="Red_Knot-breeding_plumage-DFaucette_standalone_prod_affiliate_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4724400"/>
            <a:ext cx="2061440" cy="14846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360027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spcBef>
                <a:spcPct val="0"/>
              </a:spcBef>
              <a:buClrTx/>
              <a:buSzTx/>
              <a:buFontTx/>
              <a:buNone/>
              <a:defRPr/>
            </a:pPr>
            <a:fld id="{43202DE4-6CC4-489D-B6E0-6CB3412FC68A}" type="slidenum">
              <a:rPr lang="en-US" altLang="en-US" sz="1200" smtClean="0">
                <a:latin typeface="Arial Unicode MS" pitchFamily="34" charset="-128"/>
              </a:rPr>
              <a:pPr eaLnBrk="1" hangingPunct="1">
                <a:spcBef>
                  <a:spcPct val="0"/>
                </a:spcBef>
                <a:buClrTx/>
                <a:buSzTx/>
                <a:buFontTx/>
                <a:buNone/>
                <a:defRPr/>
              </a:pPr>
              <a:t>2</a:t>
            </a:fld>
            <a:endParaRPr lang="en-US" altLang="en-US" sz="1200" dirty="0" smtClean="0">
              <a:latin typeface="Arial Unicode MS" pitchFamily="34" charset="-128"/>
            </a:endParaRPr>
          </a:p>
        </p:txBody>
      </p:sp>
      <p:sp>
        <p:nvSpPr>
          <p:cNvPr id="106498" name="Rectangle 2"/>
          <p:cNvSpPr>
            <a:spLocks noGrp="1" noRot="1" noChangeArrowheads="1"/>
          </p:cNvSpPr>
          <p:nvPr>
            <p:ph type="title" idx="4294967295"/>
          </p:nvPr>
        </p:nvSpPr>
        <p:spPr>
          <a:xfrm>
            <a:off x="381000" y="304800"/>
            <a:ext cx="8534400" cy="998538"/>
          </a:xfrm>
        </p:spPr>
        <p:txBody>
          <a:bodyPr>
            <a:normAutofit/>
          </a:bodyPr>
          <a:lstStyle/>
          <a:p>
            <a:pPr algn="ctr" eaLnBrk="1" hangingPunct="1">
              <a:defRPr/>
            </a:pPr>
            <a:r>
              <a:rPr lang="en-US" sz="4400" dirty="0" smtClean="0"/>
              <a:t>Presentation Overview</a:t>
            </a:r>
          </a:p>
        </p:txBody>
      </p:sp>
      <p:graphicFrame>
        <p:nvGraphicFramePr>
          <p:cNvPr id="2" name="Diagram 1"/>
          <p:cNvGraphicFramePr/>
          <p:nvPr>
            <p:extLst>
              <p:ext uri="{D42A27DB-BD31-4B8C-83A1-F6EECF244321}">
                <p14:modId xmlns:p14="http://schemas.microsoft.com/office/powerpoint/2010/main" val="3643023481"/>
              </p:ext>
            </p:extLst>
          </p:nvPr>
        </p:nvGraphicFramePr>
        <p:xfrm>
          <a:off x="6096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86765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381000"/>
            <a:ext cx="8229600" cy="1143000"/>
          </a:xfrm>
        </p:spPr>
        <p:txBody>
          <a:bodyPr>
            <a:normAutofit/>
          </a:bodyPr>
          <a:lstStyle/>
          <a:p>
            <a:pPr algn="ctr"/>
            <a:r>
              <a:rPr lang="en-US" sz="4500" dirty="0" smtClean="0">
                <a:effectLst>
                  <a:outerShdw blurRad="38100" dist="38100" dir="2700000" algn="tl">
                    <a:srgbClr val="000000">
                      <a:alpha val="43137"/>
                    </a:srgbClr>
                  </a:outerShdw>
                </a:effectLst>
              </a:rPr>
              <a:t>New York Studies of Interest</a:t>
            </a:r>
            <a:endParaRPr lang="en-US" sz="45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en-US" sz="2800" b="1" dirty="0" smtClean="0"/>
              <a:t>Completed:</a:t>
            </a:r>
          </a:p>
          <a:p>
            <a:pPr marL="0" indent="0">
              <a:buNone/>
            </a:pPr>
            <a:r>
              <a:rPr lang="en-US" dirty="0">
                <a:effectLst>
                  <a:outerShdw blurRad="38100" dist="38100" dir="2700000" algn="tl">
                    <a:srgbClr val="000000">
                      <a:alpha val="43137"/>
                    </a:srgbClr>
                  </a:outerShdw>
                </a:effectLst>
              </a:rPr>
              <a:t>New Jersey’s Recreational and Commercial Ocean Fishing </a:t>
            </a:r>
            <a:r>
              <a:rPr lang="en-US" dirty="0" smtClean="0">
                <a:effectLst>
                  <a:outerShdw blurRad="38100" dist="38100" dir="2700000" algn="tl">
                    <a:srgbClr val="000000">
                      <a:alpha val="43137"/>
                    </a:srgbClr>
                  </a:outerShdw>
                </a:effectLst>
              </a:rPr>
              <a:t>Grounds</a:t>
            </a:r>
          </a:p>
          <a:p>
            <a:r>
              <a:rPr lang="en-US" sz="2400" dirty="0" smtClean="0"/>
              <a:t>Digital </a:t>
            </a:r>
            <a:r>
              <a:rPr lang="en-US" sz="2400" dirty="0"/>
              <a:t>Conversion of a  </a:t>
            </a:r>
            <a:r>
              <a:rPr lang="en-US" sz="2400" dirty="0" smtClean="0"/>
              <a:t>                                                                    fishing </a:t>
            </a:r>
            <a:r>
              <a:rPr lang="en-US" sz="2400" dirty="0"/>
              <a:t>grounds atlas </a:t>
            </a:r>
            <a:r>
              <a:rPr lang="en-US" sz="2400" dirty="0" smtClean="0"/>
              <a:t>                                                             published </a:t>
            </a:r>
            <a:r>
              <a:rPr lang="en-US" sz="2400" dirty="0"/>
              <a:t>by the </a:t>
            </a:r>
            <a:r>
              <a:rPr lang="en-US" sz="2400" dirty="0" smtClean="0"/>
              <a:t>                                                                                           New </a:t>
            </a:r>
            <a:r>
              <a:rPr lang="en-US" sz="2400" dirty="0"/>
              <a:t>Jersey Department </a:t>
            </a:r>
            <a:r>
              <a:rPr lang="en-US" sz="2400" dirty="0" smtClean="0"/>
              <a:t>                                                                                     of </a:t>
            </a:r>
            <a:r>
              <a:rPr lang="en-US" sz="2400" dirty="0"/>
              <a:t>Environmental </a:t>
            </a:r>
            <a:r>
              <a:rPr lang="en-US" sz="2400" dirty="0" smtClean="0"/>
              <a:t>                                                                  Protection                                                                         </a:t>
            </a:r>
            <a:r>
              <a:rPr lang="en-US" sz="2400" dirty="0"/>
              <a:t>in </a:t>
            </a:r>
            <a:r>
              <a:rPr lang="en-US" sz="2400" dirty="0" smtClean="0"/>
              <a:t>1982</a:t>
            </a:r>
            <a:endParaRPr lang="en-US" sz="2400" dirty="0"/>
          </a:p>
          <a:p>
            <a:pPr marL="0" indent="0">
              <a:buNone/>
            </a:pPr>
            <a:endParaRPr lang="en-US" sz="2400" b="1" dirty="0"/>
          </a:p>
          <a:p>
            <a:pPr marL="0" indent="0">
              <a:buNone/>
            </a:pPr>
            <a:endParaRPr lang="en-US" dirty="0"/>
          </a:p>
        </p:txBody>
      </p:sp>
      <p:pic>
        <p:nvPicPr>
          <p:cNvPr id="1026" name="Picture 2" descr="C:\Users\kilanskj\Downloads\image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048000"/>
            <a:ext cx="4470401" cy="3352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6249287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pPr algn="ctr"/>
            <a:r>
              <a:rPr lang="en-US" dirty="0"/>
              <a:t/>
            </a:r>
            <a:br>
              <a:rPr lang="en-US" dirty="0"/>
            </a:br>
            <a:r>
              <a:rPr lang="en-US" dirty="0">
                <a:effectLst>
                  <a:outerShdw blurRad="38100" dist="38100" dir="2700000" algn="tl">
                    <a:srgbClr val="000000">
                      <a:alpha val="43137"/>
                    </a:srgbClr>
                  </a:outerShdw>
                </a:effectLst>
              </a:rPr>
              <a:t>New </a:t>
            </a:r>
            <a:r>
              <a:rPr lang="en-US" dirty="0" smtClean="0">
                <a:effectLst>
                  <a:outerShdw blurRad="38100" dist="38100" dir="2700000" algn="tl">
                    <a:srgbClr val="000000">
                      <a:alpha val="43137"/>
                    </a:srgbClr>
                  </a:outerShdw>
                </a:effectLst>
              </a:rPr>
              <a:t>York </a:t>
            </a:r>
            <a:r>
              <a:rPr lang="en-US" dirty="0">
                <a:effectLst>
                  <a:outerShdw blurRad="38100" dist="38100" dir="2700000" algn="tl">
                    <a:srgbClr val="000000">
                      <a:alpha val="43137"/>
                    </a:srgbClr>
                  </a:outerShdw>
                </a:effectLst>
              </a:rPr>
              <a:t>Studies of Interest</a:t>
            </a:r>
          </a:p>
        </p:txBody>
      </p:sp>
      <p:sp>
        <p:nvSpPr>
          <p:cNvPr id="8" name="Content Placeholder 7"/>
          <p:cNvSpPr>
            <a:spLocks noGrp="1"/>
          </p:cNvSpPr>
          <p:nvPr>
            <p:ph idx="1"/>
          </p:nvPr>
        </p:nvSpPr>
        <p:spPr>
          <a:xfrm>
            <a:off x="361950" y="2133600"/>
            <a:ext cx="5638800" cy="4389120"/>
          </a:xfrm>
        </p:spPr>
        <p:txBody>
          <a:bodyPr>
            <a:normAutofit/>
          </a:bodyPr>
          <a:lstStyle/>
          <a:p>
            <a:pPr marL="0" indent="0">
              <a:buNone/>
            </a:pPr>
            <a:r>
              <a:rPr lang="en-US" dirty="0">
                <a:effectLst>
                  <a:outerShdw blurRad="38100" dist="38100" dir="2700000" algn="tl">
                    <a:srgbClr val="000000">
                      <a:alpha val="43137"/>
                    </a:srgbClr>
                  </a:outerShdw>
                </a:effectLst>
              </a:rPr>
              <a:t>Renewable Energy Viewshed Analysis and Visualization Simulation for the New York Call </a:t>
            </a:r>
            <a:r>
              <a:rPr lang="en-US" dirty="0" smtClean="0">
                <a:effectLst>
                  <a:outerShdw blurRad="38100" dist="38100" dir="2700000" algn="tl">
                    <a:srgbClr val="000000">
                      <a:alpha val="43137"/>
                    </a:srgbClr>
                  </a:outerShdw>
                </a:effectLst>
              </a:rPr>
              <a:t>Area</a:t>
            </a:r>
          </a:p>
          <a:p>
            <a:r>
              <a:rPr lang="en-US" sz="2200" dirty="0"/>
              <a:t>C</a:t>
            </a:r>
            <a:r>
              <a:rPr lang="en-US" sz="2200" dirty="0" smtClean="0"/>
              <a:t>haracterize </a:t>
            </a:r>
            <a:r>
              <a:rPr lang="en-US" sz="2200" dirty="0"/>
              <a:t>the potential onshore visibility of </a:t>
            </a:r>
            <a:r>
              <a:rPr lang="en-US" sz="2200" dirty="0" smtClean="0"/>
              <a:t>a hypothetical commercial-scale offshore </a:t>
            </a:r>
            <a:r>
              <a:rPr lang="en-US" sz="2200" dirty="0"/>
              <a:t>wind </a:t>
            </a:r>
            <a:r>
              <a:rPr lang="en-US" sz="2200" dirty="0" smtClean="0"/>
              <a:t>project </a:t>
            </a:r>
            <a:r>
              <a:rPr lang="en-US" sz="2200" dirty="0"/>
              <a:t>from locations along the coasts of New York and New </a:t>
            </a:r>
            <a:r>
              <a:rPr lang="en-US" sz="2200" dirty="0" smtClean="0"/>
              <a:t>Jersey.</a:t>
            </a:r>
            <a:endParaRPr lang="en-US" sz="2200" dirty="0"/>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68" t="2109" r="3269" b="3012"/>
          <a:stretch/>
        </p:blipFill>
        <p:spPr bwMode="auto">
          <a:xfrm>
            <a:off x="6019800" y="2133600"/>
            <a:ext cx="2836985" cy="36927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6248458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pPr algn="ctr"/>
            <a:r>
              <a:rPr lang="en-US" dirty="0"/>
              <a:t/>
            </a:r>
            <a:br>
              <a:rPr lang="en-US" dirty="0"/>
            </a:br>
            <a:r>
              <a:rPr lang="en-US" dirty="0">
                <a:effectLst>
                  <a:outerShdw blurRad="38100" dist="38100" dir="2700000" algn="tl">
                    <a:srgbClr val="000000">
                      <a:alpha val="43137"/>
                    </a:srgbClr>
                  </a:outerShdw>
                </a:effectLst>
              </a:rPr>
              <a:t>New </a:t>
            </a:r>
            <a:r>
              <a:rPr lang="en-US" dirty="0" smtClean="0">
                <a:effectLst>
                  <a:outerShdw blurRad="38100" dist="38100" dir="2700000" algn="tl">
                    <a:srgbClr val="000000">
                      <a:alpha val="43137"/>
                    </a:srgbClr>
                  </a:outerShdw>
                </a:effectLst>
              </a:rPr>
              <a:t>York </a:t>
            </a:r>
            <a:r>
              <a:rPr lang="en-US" dirty="0">
                <a:effectLst>
                  <a:outerShdw blurRad="38100" dist="38100" dir="2700000" algn="tl">
                    <a:srgbClr val="000000">
                      <a:alpha val="43137"/>
                    </a:srgbClr>
                  </a:outerShdw>
                </a:effectLst>
              </a:rPr>
              <a:t>Studies of Interest</a:t>
            </a:r>
          </a:p>
        </p:txBody>
      </p:sp>
      <p:sp>
        <p:nvSpPr>
          <p:cNvPr id="8" name="Content Placeholder 7"/>
          <p:cNvSpPr>
            <a:spLocks noGrp="1"/>
          </p:cNvSpPr>
          <p:nvPr>
            <p:ph idx="1"/>
          </p:nvPr>
        </p:nvSpPr>
        <p:spPr/>
        <p:txBody>
          <a:bodyPr>
            <a:normAutofit/>
          </a:bodyPr>
          <a:lstStyle/>
          <a:p>
            <a:pPr marL="0" indent="0">
              <a:buNone/>
            </a:pPr>
            <a:r>
              <a:rPr lang="en-US" dirty="0" smtClean="0">
                <a:effectLst>
                  <a:outerShdw blurRad="38100" dist="38100" dir="2700000" algn="tl">
                    <a:srgbClr val="000000">
                      <a:alpha val="43137"/>
                    </a:srgbClr>
                  </a:outerShdw>
                </a:effectLst>
              </a:rPr>
              <a:t>Inventory </a:t>
            </a:r>
            <a:r>
              <a:rPr lang="en-US" dirty="0">
                <a:effectLst>
                  <a:outerShdw blurRad="38100" dist="38100" dir="2700000" algn="tl">
                    <a:srgbClr val="000000">
                      <a:alpha val="43137"/>
                    </a:srgbClr>
                  </a:outerShdw>
                </a:effectLst>
              </a:rPr>
              <a:t>and Analysis of Archaeological Site Occurrence on the Atlantic Outer Continental </a:t>
            </a:r>
            <a:r>
              <a:rPr lang="en-US" dirty="0" smtClean="0">
                <a:effectLst>
                  <a:outerShdw blurRad="38100" dist="38100" dir="2700000" algn="tl">
                    <a:srgbClr val="000000">
                      <a:alpha val="43137"/>
                    </a:srgbClr>
                  </a:outerShdw>
                </a:effectLst>
              </a:rPr>
              <a:t>Shelf</a:t>
            </a:r>
          </a:p>
          <a:p>
            <a:r>
              <a:rPr lang="en-US" sz="2400" dirty="0"/>
              <a:t>E</a:t>
            </a:r>
            <a:r>
              <a:rPr lang="en-US" sz="2400" dirty="0" smtClean="0"/>
              <a:t>valuate </a:t>
            </a:r>
            <a:r>
              <a:rPr lang="en-US" sz="2400" dirty="0"/>
              <a:t>current theories on prehistoric settlement </a:t>
            </a:r>
            <a:r>
              <a:rPr lang="en-US" sz="2400" dirty="0" smtClean="0"/>
              <a:t>patterns and </a:t>
            </a:r>
            <a:r>
              <a:rPr lang="en-US" sz="2400" dirty="0"/>
              <a:t>regional geology </a:t>
            </a:r>
            <a:r>
              <a:rPr lang="en-US" sz="2400" dirty="0" smtClean="0"/>
              <a:t>on </a:t>
            </a:r>
            <a:r>
              <a:rPr lang="en-US" sz="2400" dirty="0"/>
              <a:t>the </a:t>
            </a:r>
            <a:r>
              <a:rPr lang="en-US" sz="2400" dirty="0" smtClean="0"/>
              <a:t>                           Atlantic </a:t>
            </a:r>
            <a:r>
              <a:rPr lang="en-US" sz="2400" dirty="0"/>
              <a:t>OCS where submerged </a:t>
            </a:r>
            <a:r>
              <a:rPr lang="en-US" sz="2400" dirty="0" smtClean="0"/>
              <a:t>                                           prehistoric sites might be </a:t>
            </a:r>
            <a:r>
              <a:rPr lang="en-US" sz="2400" dirty="0"/>
              <a:t>located </a:t>
            </a:r>
            <a:endParaRPr lang="en-US" sz="2400" dirty="0" smtClean="0"/>
          </a:p>
          <a:p>
            <a:r>
              <a:rPr lang="en-US" sz="2400" dirty="0"/>
              <a:t>P</a:t>
            </a:r>
            <a:r>
              <a:rPr lang="en-US" sz="2400" dirty="0" smtClean="0"/>
              <a:t>rovide </a:t>
            </a:r>
            <a:r>
              <a:rPr lang="en-US" sz="2400" dirty="0"/>
              <a:t>historic context </a:t>
            </a:r>
            <a:r>
              <a:rPr lang="en-US" sz="2400" dirty="0" smtClean="0"/>
              <a:t>/database                                                                 of </a:t>
            </a:r>
            <a:r>
              <a:rPr lang="en-US" sz="2400" dirty="0"/>
              <a:t>historic shipwrecks within the </a:t>
            </a:r>
            <a:r>
              <a:rPr lang="en-US" sz="2400" dirty="0" smtClean="0"/>
              <a:t>                                Atlantic </a:t>
            </a:r>
            <a:r>
              <a:rPr lang="en-US" sz="2400" dirty="0"/>
              <a:t>OCS region</a:t>
            </a:r>
          </a:p>
          <a:p>
            <a:pPr marL="0" indent="0">
              <a:buNone/>
            </a:pPr>
            <a:endParaRPr lang="en-US" sz="2400" b="1" dirty="0"/>
          </a:p>
          <a:p>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3810000"/>
            <a:ext cx="2971800" cy="21676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6984668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gn="ctr"/>
            <a:r>
              <a:rPr lang="en-US" sz="4400" dirty="0" smtClean="0">
                <a:effectLst>
                  <a:outerShdw blurRad="38100" dist="38100" dir="2700000" algn="tl">
                    <a:srgbClr val="000000">
                      <a:alpha val="43137"/>
                    </a:srgbClr>
                  </a:outerShdw>
                </a:effectLst>
              </a:rPr>
              <a:t>Other Data Sources</a:t>
            </a:r>
            <a:endParaRPr lang="en-US" sz="4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828800"/>
            <a:ext cx="8229600" cy="4389120"/>
          </a:xfrm>
        </p:spPr>
        <p:txBody>
          <a:bodyPr>
            <a:normAutofit fontScale="92500" lnSpcReduction="20000"/>
          </a:bodyPr>
          <a:lstStyle/>
          <a:p>
            <a:r>
              <a:rPr lang="en-US" sz="2800" b="1" dirty="0" smtClean="0"/>
              <a:t>MarineCadastre.gov</a:t>
            </a:r>
          </a:p>
          <a:p>
            <a:pPr marL="393192" lvl="1" indent="0">
              <a:buNone/>
            </a:pPr>
            <a:r>
              <a:rPr lang="en-US" dirty="0" smtClean="0"/>
              <a:t>Partnership </a:t>
            </a:r>
            <a:r>
              <a:rPr lang="en-US" dirty="0"/>
              <a:t>between </a:t>
            </a:r>
            <a:r>
              <a:rPr lang="en-US" dirty="0" smtClean="0"/>
              <a:t>NOAA and BOEM that </a:t>
            </a:r>
            <a:r>
              <a:rPr lang="en-US" dirty="0"/>
              <a:t>provides data, tools, and technical support for ocean and Great Lakes planning. MarineCadastre.gov was designed specifically to support renewable energy siting on the </a:t>
            </a:r>
            <a:r>
              <a:rPr lang="en-US" dirty="0" smtClean="0"/>
              <a:t>OCS</a:t>
            </a:r>
          </a:p>
          <a:p>
            <a:pPr marL="393192" lvl="1" indent="0">
              <a:buNone/>
            </a:pPr>
            <a:endParaRPr lang="en-US" dirty="0" smtClean="0"/>
          </a:p>
          <a:p>
            <a:r>
              <a:rPr lang="en-US" sz="2800" b="1" dirty="0" smtClean="0"/>
              <a:t>midatlanticocean.org/data-portal</a:t>
            </a:r>
          </a:p>
          <a:p>
            <a:pPr marL="365760" lvl="1" indent="0">
              <a:buNone/>
            </a:pPr>
            <a:r>
              <a:rPr lang="en-US" dirty="0" smtClean="0"/>
              <a:t>Online toolkit and resource center through MARCO that consolidates available data and enables users to visualize and analyze information such as fishing grounds, recreational areas, shipping lanes, habitat areas, and energy sites, among others </a:t>
            </a:r>
          </a:p>
          <a:p>
            <a:pPr marL="365760" lvl="1" indent="0">
              <a:buNone/>
            </a:pPr>
            <a:endParaRPr lang="en-US" dirty="0" smtClean="0"/>
          </a:p>
          <a:p>
            <a:pPr marL="285750" indent="-285750"/>
            <a:r>
              <a:rPr lang="en-US" sz="2800" b="1" dirty="0"/>
              <a:t>http://www.boem.gov/Studies/</a:t>
            </a:r>
            <a:r>
              <a:rPr lang="en-US" sz="2800" dirty="0" smtClean="0"/>
              <a:t>	</a:t>
            </a:r>
            <a:endParaRPr lang="en-US" sz="2800" dirty="0"/>
          </a:p>
        </p:txBody>
      </p:sp>
    </p:spTree>
    <p:extLst>
      <p:ext uri="{BB962C8B-B14F-4D97-AF65-F5344CB8AC3E}">
        <p14:creationId xmlns:p14="http://schemas.microsoft.com/office/powerpoint/2010/main" val="23018860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1905000" y="1143000"/>
            <a:ext cx="5445125" cy="43894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Oval 1"/>
          <p:cNvSpPr/>
          <p:nvPr/>
        </p:nvSpPr>
        <p:spPr>
          <a:xfrm>
            <a:off x="4686300" y="1524000"/>
            <a:ext cx="1143000" cy="685800"/>
          </a:xfrm>
          <a:prstGeom prst="ellipse">
            <a:avLst/>
          </a:prstGeom>
          <a:solidFill>
            <a:schemeClr val="accent1">
              <a:alpha val="0"/>
            </a:schemeClr>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Left Arrow 2"/>
          <p:cNvSpPr/>
          <p:nvPr/>
        </p:nvSpPr>
        <p:spPr>
          <a:xfrm>
            <a:off x="2667000" y="3581400"/>
            <a:ext cx="6096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eft Arrow 4"/>
          <p:cNvSpPr/>
          <p:nvPr/>
        </p:nvSpPr>
        <p:spPr>
          <a:xfrm>
            <a:off x="2667000" y="5105400"/>
            <a:ext cx="6096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0742" r="9947"/>
          <a:stretch/>
        </p:blipFill>
        <p:spPr bwMode="auto">
          <a:xfrm>
            <a:off x="1838325" y="1000126"/>
            <a:ext cx="5695950" cy="4676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7" name="Oval 6"/>
          <p:cNvSpPr/>
          <p:nvPr/>
        </p:nvSpPr>
        <p:spPr>
          <a:xfrm>
            <a:off x="2019300" y="2362200"/>
            <a:ext cx="1295400" cy="533400"/>
          </a:xfrm>
          <a:prstGeom prst="ellipse">
            <a:avLst/>
          </a:prstGeom>
          <a:solidFill>
            <a:schemeClr val="accent1">
              <a:alpha val="0"/>
            </a:schemeClr>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9274" y="877393"/>
            <a:ext cx="5989637" cy="47995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2819400" y="5867400"/>
            <a:ext cx="4038600" cy="369332"/>
          </a:xfrm>
          <a:prstGeom prst="rect">
            <a:avLst/>
          </a:prstGeom>
          <a:noFill/>
        </p:spPr>
        <p:txBody>
          <a:bodyPr wrap="square" rtlCol="0">
            <a:spAutoFit/>
          </a:bodyPr>
          <a:lstStyle/>
          <a:p>
            <a:r>
              <a:rPr lang="en-US" b="1" dirty="0"/>
              <a:t>http://www.boem.gov/Studies/</a:t>
            </a:r>
            <a:endParaRPr lang="en-US" dirty="0"/>
          </a:p>
        </p:txBody>
      </p:sp>
    </p:spTree>
    <p:extLst>
      <p:ext uri="{BB962C8B-B14F-4D97-AF65-F5344CB8AC3E}">
        <p14:creationId xmlns:p14="http://schemas.microsoft.com/office/powerpoint/2010/main" val="376655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028"/>
                                        </p:tgtEl>
                                        <p:attrNameLst>
                                          <p:attrName>style.visibility</p:attrName>
                                        </p:attrNameLst>
                                      </p:cBhvr>
                                      <p:to>
                                        <p:strVal val="visible"/>
                                      </p:to>
                                    </p:set>
                                    <p:animEffect transition="in" filter="fade">
                                      <p:cBhvr>
                                        <p:cTn id="36" dur="500"/>
                                        <p:tgtEl>
                                          <p:spTgt spid="102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7" grpId="0" animBg="1"/>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johnsois\AppData\Local\Microsoft\Windows\Temporary Internet Files\Content.IE5\IO6LXYO5\question_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914400"/>
            <a:ext cx="3429000" cy="3429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Title 2"/>
          <p:cNvSpPr>
            <a:spLocks noGrp="1"/>
          </p:cNvSpPr>
          <p:nvPr>
            <p:ph type="title"/>
          </p:nvPr>
        </p:nvSpPr>
        <p:spPr/>
        <p:txBody>
          <a:bodyPr/>
          <a:lstStyle/>
          <a:p>
            <a:r>
              <a:rPr lang="en-US" dirty="0" smtClean="0">
                <a:effectLst>
                  <a:outerShdw blurRad="38100" dist="38100" dir="2700000" algn="tl">
                    <a:srgbClr val="000000">
                      <a:alpha val="43137"/>
                    </a:srgbClr>
                  </a:outerShdw>
                </a:effectLst>
              </a:rPr>
              <a:t>Questions?</a:t>
            </a:r>
            <a:endParaRPr lang="en-US" dirty="0">
              <a:effectLst>
                <a:outerShdw blurRad="38100" dist="38100" dir="2700000" algn="tl">
                  <a:srgbClr val="000000">
                    <a:alpha val="43137"/>
                  </a:srgbClr>
                </a:outerShdw>
              </a:effectLst>
            </a:endParaRPr>
          </a:p>
        </p:txBody>
      </p:sp>
      <p:sp>
        <p:nvSpPr>
          <p:cNvPr id="2" name="Content Placeholder 1"/>
          <p:cNvSpPr>
            <a:spLocks noGrp="1"/>
          </p:cNvSpPr>
          <p:nvPr>
            <p:ph idx="1"/>
          </p:nvPr>
        </p:nvSpPr>
        <p:spPr>
          <a:xfrm>
            <a:off x="474133" y="3200400"/>
            <a:ext cx="7738533" cy="3450696"/>
          </a:xfrm>
        </p:spPr>
        <p:txBody>
          <a:bodyPr>
            <a:normAutofit/>
          </a:bodyPr>
          <a:lstStyle/>
          <a:p>
            <a:endParaRPr lang="en-US" dirty="0" smtClean="0"/>
          </a:p>
          <a:p>
            <a:pPr marL="0" indent="0">
              <a:buNone/>
            </a:pPr>
            <a:endParaRPr lang="en-US" dirty="0"/>
          </a:p>
          <a:p>
            <a:pPr marL="0" indent="0">
              <a:buNone/>
            </a:pPr>
            <a:r>
              <a:rPr lang="en-US" sz="2200" dirty="0" smtClean="0"/>
              <a:t>Isis Johnson</a:t>
            </a:r>
          </a:p>
          <a:p>
            <a:pPr marL="0" indent="0">
              <a:buNone/>
            </a:pPr>
            <a:r>
              <a:rPr lang="en-US" sz="1800" dirty="0" smtClean="0"/>
              <a:t>Environmental Protection Specialist</a:t>
            </a:r>
          </a:p>
          <a:p>
            <a:pPr marL="0" indent="0">
              <a:buNone/>
            </a:pPr>
            <a:r>
              <a:rPr lang="en-US" sz="1800" dirty="0" smtClean="0"/>
              <a:t>Office of Renewable Energy Programs, Environment Branch</a:t>
            </a:r>
          </a:p>
          <a:p>
            <a:pPr marL="0" indent="0">
              <a:buNone/>
            </a:pPr>
            <a:r>
              <a:rPr lang="en-US" sz="1800" dirty="0" smtClean="0"/>
              <a:t>Bureau of Ocean Energy Management</a:t>
            </a:r>
          </a:p>
          <a:p>
            <a:pPr marL="0" indent="0">
              <a:buNone/>
            </a:pPr>
            <a:r>
              <a:rPr lang="en-US" sz="1800" dirty="0" smtClean="0"/>
              <a:t>Office </a:t>
            </a:r>
            <a:r>
              <a:rPr lang="en-US" sz="1800" dirty="0"/>
              <a:t>(703) </a:t>
            </a:r>
            <a:r>
              <a:rPr lang="en-US" sz="1800" dirty="0" smtClean="0"/>
              <a:t>787-1522</a:t>
            </a:r>
            <a:endParaRPr lang="en-US" sz="1800" dirty="0"/>
          </a:p>
          <a:p>
            <a:pPr marL="0" indent="0">
              <a:buNone/>
            </a:pPr>
            <a:r>
              <a:rPr lang="en-US" sz="1800" dirty="0"/>
              <a:t>Fax (703) 787-1708</a:t>
            </a:r>
          </a:p>
          <a:p>
            <a:pPr marL="0" indent="0">
              <a:buNone/>
            </a:pPr>
            <a:r>
              <a:rPr lang="en-US" sz="1800" dirty="0" smtClean="0"/>
              <a:t>Isis.johnson@boem.gov</a:t>
            </a:r>
            <a:endParaRPr lang="en-US" sz="1800" dirty="0"/>
          </a:p>
          <a:p>
            <a:pPr marL="0" indent="0">
              <a:buNone/>
            </a:pPr>
            <a:endParaRPr lang="en-US" sz="1800" dirty="0" smtClean="0"/>
          </a:p>
          <a:p>
            <a:pPr marL="0" indent="0">
              <a:buNone/>
            </a:pPr>
            <a:endParaRPr lang="en-US" sz="1800" dirty="0" smtClean="0"/>
          </a:p>
          <a:p>
            <a:pPr marL="0" indent="0">
              <a:buNone/>
            </a:pPr>
            <a:endParaRPr lang="en-US" dirty="0"/>
          </a:p>
        </p:txBody>
      </p:sp>
    </p:spTree>
    <p:extLst>
      <p:ext uri="{BB962C8B-B14F-4D97-AF65-F5344CB8AC3E}">
        <p14:creationId xmlns:p14="http://schemas.microsoft.com/office/powerpoint/2010/main" val="17991231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0"/>
            <a:ext cx="8229600" cy="1277112"/>
          </a:xfrm>
        </p:spPr>
        <p:txBody>
          <a:bodyPr>
            <a:noAutofit/>
          </a:bodyPr>
          <a:lstStyle/>
          <a:p>
            <a:pPr algn="ctr"/>
            <a:r>
              <a:rPr lang="en-US" sz="4000" dirty="0" smtClean="0">
                <a:effectLst>
                  <a:outerShdw blurRad="38100" dist="38100" dir="2700000" algn="tl">
                    <a:srgbClr val="000000">
                      <a:alpha val="43137"/>
                    </a:srgbClr>
                  </a:outerShdw>
                </a:effectLst>
              </a:rPr>
              <a:t>National Environmental Policy Act (NEPA)</a:t>
            </a:r>
            <a:endParaRPr lang="en-US" sz="4000" dirty="0">
              <a:effectLst>
                <a:outerShdw blurRad="38100" dist="38100" dir="2700000" algn="tl">
                  <a:srgbClr val="000000">
                    <a:alpha val="43137"/>
                  </a:srgbClr>
                </a:outerShdw>
              </a:effectLst>
            </a:endParaRPr>
          </a:p>
        </p:txBody>
      </p:sp>
      <p:sp>
        <p:nvSpPr>
          <p:cNvPr id="2" name="Content Placeholder 1"/>
          <p:cNvSpPr>
            <a:spLocks noGrp="1"/>
          </p:cNvSpPr>
          <p:nvPr>
            <p:ph idx="1"/>
          </p:nvPr>
        </p:nvSpPr>
        <p:spPr>
          <a:xfrm>
            <a:off x="228600" y="2286000"/>
            <a:ext cx="8686800" cy="4419599"/>
          </a:xfrm>
        </p:spPr>
        <p:txBody>
          <a:bodyPr>
            <a:normAutofit fontScale="92500"/>
          </a:bodyPr>
          <a:lstStyle/>
          <a:p>
            <a:pPr marL="0" indent="0">
              <a:lnSpc>
                <a:spcPct val="90000"/>
              </a:lnSpc>
              <a:buNone/>
              <a:defRPr/>
            </a:pPr>
            <a:r>
              <a:rPr lang="en-US" altLang="en-US" sz="2200" b="1" dirty="0">
                <a:effectLst>
                  <a:outerShdw blurRad="38100" dist="38100" dir="2700000" algn="tl">
                    <a:srgbClr val="000000">
                      <a:alpha val="43137"/>
                    </a:srgbClr>
                  </a:outerShdw>
                </a:effectLst>
              </a:rPr>
              <a:t>NEPA</a:t>
            </a:r>
            <a:r>
              <a:rPr lang="en-US" altLang="en-US" sz="2200" dirty="0">
                <a:effectLst>
                  <a:outerShdw blurRad="38100" dist="38100" dir="2700000" algn="tl">
                    <a:srgbClr val="000000">
                      <a:alpha val="43137"/>
                    </a:srgbClr>
                  </a:outerShdw>
                </a:effectLst>
              </a:rPr>
              <a:t> </a:t>
            </a:r>
            <a:r>
              <a:rPr lang="en-US" altLang="en-US" sz="2200" dirty="0"/>
              <a:t>is a procedural law that requires Federal agencies to assess the environmental effects of their proposed action(s), and reasonable alternatives, prior to making </a:t>
            </a:r>
            <a:r>
              <a:rPr lang="en-US" altLang="en-US" sz="2200" dirty="0" smtClean="0"/>
              <a:t>decisions.</a:t>
            </a:r>
            <a:endParaRPr lang="en-US" altLang="en-US" sz="2200" dirty="0"/>
          </a:p>
          <a:p>
            <a:pPr marL="0" indent="0">
              <a:lnSpc>
                <a:spcPct val="90000"/>
              </a:lnSpc>
              <a:buFont typeface="Wingdings" pitchFamily="2" charset="2"/>
              <a:buNone/>
              <a:defRPr/>
            </a:pPr>
            <a:endParaRPr lang="en-US" altLang="en-US" sz="1000" dirty="0"/>
          </a:p>
          <a:p>
            <a:pPr>
              <a:lnSpc>
                <a:spcPct val="90000"/>
              </a:lnSpc>
              <a:defRPr/>
            </a:pPr>
            <a:r>
              <a:rPr lang="en-US" altLang="en-US" sz="2200" b="1" dirty="0"/>
              <a:t>Major Actions/Decision Points </a:t>
            </a:r>
          </a:p>
          <a:p>
            <a:pPr lvl="1">
              <a:lnSpc>
                <a:spcPct val="90000"/>
              </a:lnSpc>
              <a:defRPr/>
            </a:pPr>
            <a:r>
              <a:rPr lang="en-US" altLang="en-US" sz="1800" dirty="0"/>
              <a:t>Lease Issuance (survey work)</a:t>
            </a:r>
          </a:p>
          <a:p>
            <a:pPr lvl="1">
              <a:lnSpc>
                <a:spcPct val="90000"/>
              </a:lnSpc>
              <a:defRPr/>
            </a:pPr>
            <a:r>
              <a:rPr lang="en-US" altLang="en-US" sz="1800" dirty="0"/>
              <a:t>Plan Approval (Site Assessment, Construction and Operation, or General Activities)</a:t>
            </a:r>
          </a:p>
          <a:p>
            <a:pPr lvl="1">
              <a:lnSpc>
                <a:spcPct val="90000"/>
              </a:lnSpc>
              <a:defRPr/>
            </a:pPr>
            <a:r>
              <a:rPr lang="en-US" altLang="en-US" sz="1800" dirty="0"/>
              <a:t>Decommissioning Activities</a:t>
            </a:r>
          </a:p>
          <a:p>
            <a:pPr marL="0" indent="0">
              <a:lnSpc>
                <a:spcPct val="90000"/>
              </a:lnSpc>
              <a:buFont typeface="Wingdings" pitchFamily="2" charset="2"/>
              <a:buNone/>
              <a:defRPr/>
            </a:pPr>
            <a:endParaRPr lang="en-US" altLang="en-US" sz="1000" dirty="0"/>
          </a:p>
          <a:p>
            <a:pPr>
              <a:lnSpc>
                <a:spcPct val="90000"/>
              </a:lnSpc>
              <a:defRPr/>
            </a:pPr>
            <a:r>
              <a:rPr lang="en-US" altLang="en-US" sz="2200" b="1" dirty="0"/>
              <a:t>BOEM NEPA Process </a:t>
            </a:r>
          </a:p>
          <a:p>
            <a:pPr lvl="1">
              <a:lnSpc>
                <a:spcPct val="90000"/>
              </a:lnSpc>
              <a:defRPr/>
            </a:pPr>
            <a:r>
              <a:rPr lang="en-US" altLang="en-US" sz="1800" dirty="0"/>
              <a:t>Scoping</a:t>
            </a:r>
          </a:p>
          <a:p>
            <a:pPr lvl="1">
              <a:lnSpc>
                <a:spcPct val="90000"/>
              </a:lnSpc>
              <a:defRPr/>
            </a:pPr>
            <a:r>
              <a:rPr lang="en-US" altLang="en-US" sz="1800" dirty="0"/>
              <a:t>Environmental </a:t>
            </a:r>
            <a:r>
              <a:rPr lang="en-US" altLang="en-US" sz="1800" dirty="0" smtClean="0"/>
              <a:t>Assessment</a:t>
            </a:r>
            <a:endParaRPr lang="en-US" altLang="en-US" sz="1800" dirty="0"/>
          </a:p>
          <a:p>
            <a:pPr lvl="1">
              <a:lnSpc>
                <a:spcPct val="90000"/>
              </a:lnSpc>
              <a:defRPr/>
            </a:pPr>
            <a:r>
              <a:rPr lang="en-US" altLang="en-US" sz="1800" dirty="0"/>
              <a:t>Notice of Availability </a:t>
            </a:r>
          </a:p>
          <a:p>
            <a:pPr lvl="1">
              <a:lnSpc>
                <a:spcPct val="90000"/>
              </a:lnSpc>
              <a:defRPr/>
            </a:pPr>
            <a:r>
              <a:rPr lang="en-US" altLang="en-US" sz="1800" dirty="0"/>
              <a:t>Finding of No Significant Impact or Environmental Impact Statement</a:t>
            </a:r>
          </a:p>
          <a:p>
            <a:pPr lvl="1">
              <a:lnSpc>
                <a:spcPct val="90000"/>
              </a:lnSpc>
              <a:defRPr/>
            </a:pPr>
            <a:r>
              <a:rPr lang="en-US" altLang="en-US" sz="1800" dirty="0"/>
              <a:t>Comment periods and opportunities for stakeholder involvement are present throughout</a:t>
            </a:r>
          </a:p>
          <a:p>
            <a:pPr lvl="0">
              <a:buClr>
                <a:srgbClr val="31B6FD"/>
              </a:buClr>
            </a:pPr>
            <a:endParaRPr lang="en-US" sz="9600" dirty="0" smtClean="0">
              <a:solidFill>
                <a:srgbClr val="073E87"/>
              </a:solidFill>
            </a:endParaRPr>
          </a:p>
          <a:p>
            <a:pPr lvl="0">
              <a:buClr>
                <a:srgbClr val="31B6FD"/>
              </a:buClr>
            </a:pPr>
            <a:endParaRPr lang="en-US" sz="9600" dirty="0" smtClean="0"/>
          </a:p>
          <a:p>
            <a:pPr marL="0" indent="0">
              <a:buNone/>
            </a:pPr>
            <a:endParaRPr lang="en-US" dirty="0" smtClean="0"/>
          </a:p>
        </p:txBody>
      </p:sp>
    </p:spTree>
    <p:extLst>
      <p:ext uri="{BB962C8B-B14F-4D97-AF65-F5344CB8AC3E}">
        <p14:creationId xmlns:p14="http://schemas.microsoft.com/office/powerpoint/2010/main" val="2707522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fade">
                                      <p:cBhvr>
                                        <p:cTn id="13" dur="500"/>
                                        <p:tgtEl>
                                          <p:spTgt spid="2">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5" end="5"/>
                                            </p:txEl>
                                          </p:spTgt>
                                        </p:tgtEl>
                                        <p:attrNameLst>
                                          <p:attrName>style.visibility</p:attrName>
                                        </p:attrNameLst>
                                      </p:cBhvr>
                                      <p:to>
                                        <p:strVal val="visible"/>
                                      </p:to>
                                    </p:set>
                                    <p:animEffect transition="in" filter="fade">
                                      <p:cBhvr>
                                        <p:cTn id="16" dur="500"/>
                                        <p:tgtEl>
                                          <p:spTgt spid="2">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animEffect transition="in" filter="fade">
                                      <p:cBhvr>
                                        <p:cTn id="21" dur="500"/>
                                        <p:tgtEl>
                                          <p:spTgt spid="2">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8" end="8"/>
                                            </p:txEl>
                                          </p:spTgt>
                                        </p:tgtEl>
                                        <p:attrNameLst>
                                          <p:attrName>style.visibility</p:attrName>
                                        </p:attrNameLst>
                                      </p:cBhvr>
                                      <p:to>
                                        <p:strVal val="visible"/>
                                      </p:to>
                                    </p:set>
                                    <p:animEffect transition="in" filter="fade">
                                      <p:cBhvr>
                                        <p:cTn id="24" dur="500"/>
                                        <p:tgtEl>
                                          <p:spTgt spid="2">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Effect transition="in" filter="fade">
                                      <p:cBhvr>
                                        <p:cTn id="27" dur="500"/>
                                        <p:tgtEl>
                                          <p:spTgt spid="2">
                                            <p:txEl>
                                              <p:pRg st="9" end="9"/>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10" end="10"/>
                                            </p:txEl>
                                          </p:spTgt>
                                        </p:tgtEl>
                                        <p:attrNameLst>
                                          <p:attrName>style.visibility</p:attrName>
                                        </p:attrNameLst>
                                      </p:cBhvr>
                                      <p:to>
                                        <p:strVal val="visible"/>
                                      </p:to>
                                    </p:set>
                                    <p:animEffect transition="in" filter="fade">
                                      <p:cBhvr>
                                        <p:cTn id="30" dur="500"/>
                                        <p:tgtEl>
                                          <p:spTgt spid="2">
                                            <p:txEl>
                                              <p:pRg st="10" end="1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11" end="11"/>
                                            </p:txEl>
                                          </p:spTgt>
                                        </p:tgtEl>
                                        <p:attrNameLst>
                                          <p:attrName>style.visibility</p:attrName>
                                        </p:attrNameLst>
                                      </p:cBhvr>
                                      <p:to>
                                        <p:strVal val="visible"/>
                                      </p:to>
                                    </p:set>
                                    <p:animEffect transition="in" filter="fade">
                                      <p:cBhvr>
                                        <p:cTn id="33" dur="500"/>
                                        <p:tgtEl>
                                          <p:spTgt spid="2">
                                            <p:txEl>
                                              <p:pRg st="11" end="11"/>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
                                            <p:txEl>
                                              <p:pRg st="12" end="12"/>
                                            </p:txEl>
                                          </p:spTgt>
                                        </p:tgtEl>
                                        <p:attrNameLst>
                                          <p:attrName>style.visibility</p:attrName>
                                        </p:attrNameLst>
                                      </p:cBhvr>
                                      <p:to>
                                        <p:strVal val="visible"/>
                                      </p:to>
                                    </p:set>
                                    <p:animEffect transition="in" filter="fade">
                                      <p:cBhvr>
                                        <p:cTn id="36"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0"/>
            <a:ext cx="8229600" cy="1277112"/>
          </a:xfrm>
        </p:spPr>
        <p:txBody>
          <a:bodyPr>
            <a:noAutofit/>
          </a:bodyPr>
          <a:lstStyle/>
          <a:p>
            <a:pPr algn="ctr"/>
            <a:r>
              <a:rPr lang="en-US" sz="4000" dirty="0" smtClean="0">
                <a:effectLst>
                  <a:outerShdw blurRad="38100" dist="38100" dir="2700000" algn="tl">
                    <a:srgbClr val="000000">
                      <a:alpha val="43137"/>
                    </a:srgbClr>
                  </a:outerShdw>
                </a:effectLst>
              </a:rPr>
              <a:t>Scoping and Notice of Intent (NOI)</a:t>
            </a:r>
            <a:br>
              <a:rPr lang="en-US" sz="4000" dirty="0" smtClean="0">
                <a:effectLst>
                  <a:outerShdw blurRad="38100" dist="38100" dir="2700000" algn="tl">
                    <a:srgbClr val="000000">
                      <a:alpha val="43137"/>
                    </a:srgbClr>
                  </a:outerShdw>
                </a:effectLst>
              </a:rPr>
            </a:br>
            <a:endParaRPr lang="en-US" sz="4000" dirty="0">
              <a:effectLst>
                <a:outerShdw blurRad="38100" dist="38100" dir="2700000" algn="tl">
                  <a:srgbClr val="000000">
                    <a:alpha val="43137"/>
                  </a:srgbClr>
                </a:outerShdw>
              </a:effectLst>
            </a:endParaRPr>
          </a:p>
        </p:txBody>
      </p:sp>
      <p:sp>
        <p:nvSpPr>
          <p:cNvPr id="2" name="Content Placeholder 1"/>
          <p:cNvSpPr>
            <a:spLocks noGrp="1"/>
          </p:cNvSpPr>
          <p:nvPr>
            <p:ph idx="1"/>
          </p:nvPr>
        </p:nvSpPr>
        <p:spPr>
          <a:xfrm>
            <a:off x="228600" y="1794510"/>
            <a:ext cx="4800600" cy="4911089"/>
          </a:xfrm>
        </p:spPr>
        <p:txBody>
          <a:bodyPr>
            <a:normAutofit/>
          </a:bodyPr>
          <a:lstStyle/>
          <a:p>
            <a:pPr>
              <a:lnSpc>
                <a:spcPct val="90000"/>
              </a:lnSpc>
              <a:defRPr/>
            </a:pPr>
            <a:r>
              <a:rPr lang="en-US" altLang="en-US" sz="2200" dirty="0"/>
              <a:t>The </a:t>
            </a:r>
            <a:r>
              <a:rPr lang="en-US" altLang="en-US" sz="2200" b="1" dirty="0">
                <a:effectLst>
                  <a:outerShdw blurRad="38100" dist="38100" dir="2700000" algn="tl">
                    <a:srgbClr val="000000">
                      <a:alpha val="43137"/>
                    </a:srgbClr>
                  </a:outerShdw>
                </a:effectLst>
              </a:rPr>
              <a:t>NOI</a:t>
            </a:r>
            <a:r>
              <a:rPr lang="en-US" altLang="en-US" sz="2200" dirty="0"/>
              <a:t> to prepare an Environmental Assessment is a Federal Register Notice published to:</a:t>
            </a:r>
          </a:p>
          <a:p>
            <a:pPr lvl="1">
              <a:lnSpc>
                <a:spcPct val="90000"/>
              </a:lnSpc>
              <a:defRPr/>
            </a:pPr>
            <a:r>
              <a:rPr lang="en-US" altLang="en-US" sz="2000" dirty="0"/>
              <a:t>Notify the public of BOEM’s intent to prepare an EA </a:t>
            </a:r>
          </a:p>
          <a:p>
            <a:pPr lvl="1">
              <a:lnSpc>
                <a:spcPct val="90000"/>
              </a:lnSpc>
              <a:defRPr/>
            </a:pPr>
            <a:r>
              <a:rPr lang="en-US" altLang="en-US" sz="2000" dirty="0"/>
              <a:t>Solicit input on what resources and issues BOEM should consider in the EA</a:t>
            </a:r>
          </a:p>
          <a:p>
            <a:pPr lvl="1">
              <a:lnSpc>
                <a:spcPct val="90000"/>
              </a:lnSpc>
              <a:defRPr/>
            </a:pPr>
            <a:r>
              <a:rPr lang="en-US" altLang="en-US" sz="2000" dirty="0"/>
              <a:t>Identify alternatives to be considered in the </a:t>
            </a:r>
            <a:r>
              <a:rPr lang="en-US" altLang="en-US" sz="2000" dirty="0" smtClean="0"/>
              <a:t>EA</a:t>
            </a:r>
            <a:br>
              <a:rPr lang="en-US" altLang="en-US" sz="2000" dirty="0" smtClean="0"/>
            </a:br>
            <a:endParaRPr lang="en-US" altLang="en-US" sz="2000" dirty="0"/>
          </a:p>
          <a:p>
            <a:pPr>
              <a:lnSpc>
                <a:spcPct val="90000"/>
              </a:lnSpc>
              <a:defRPr/>
            </a:pPr>
            <a:r>
              <a:rPr lang="en-US" altLang="en-US" sz="2200" dirty="0"/>
              <a:t>The </a:t>
            </a:r>
            <a:r>
              <a:rPr lang="en-US" altLang="en-US" sz="2200" dirty="0" smtClean="0"/>
              <a:t>New York </a:t>
            </a:r>
            <a:r>
              <a:rPr lang="en-US" altLang="en-US" sz="2200" dirty="0"/>
              <a:t>NOI was published in the Federal Register on </a:t>
            </a:r>
            <a:r>
              <a:rPr lang="en-US" altLang="en-US" sz="2200" b="1" dirty="0" smtClean="0">
                <a:effectLst>
                  <a:outerShdw blurRad="38100" dist="38100" dir="2700000" algn="tl">
                    <a:srgbClr val="000000">
                      <a:alpha val="43137"/>
                    </a:srgbClr>
                  </a:outerShdw>
                </a:effectLst>
              </a:rPr>
              <a:t>May 28, 2014</a:t>
            </a:r>
            <a:r>
              <a:rPr lang="en-US" altLang="en-US" sz="2200" b="1" dirty="0" smtClean="0"/>
              <a:t>.</a:t>
            </a:r>
            <a:endParaRPr lang="en-US" altLang="en-US" sz="2200" b="1" dirty="0"/>
          </a:p>
          <a:p>
            <a:pPr marL="0" lvl="0" indent="0">
              <a:buClr>
                <a:srgbClr val="31B6FD"/>
              </a:buClr>
              <a:buNone/>
            </a:pPr>
            <a:endParaRPr lang="en-US" sz="9600" dirty="0" smtClean="0">
              <a:solidFill>
                <a:srgbClr val="073E87"/>
              </a:solidFill>
            </a:endParaRPr>
          </a:p>
          <a:p>
            <a:pPr lvl="0">
              <a:buClr>
                <a:srgbClr val="31B6FD"/>
              </a:buClr>
            </a:pPr>
            <a:endParaRPr lang="en-US" sz="9600" dirty="0" smtClean="0"/>
          </a:p>
          <a:p>
            <a:pPr marL="0" indent="0">
              <a:buNone/>
            </a:pPr>
            <a:endParaRPr lang="en-US" dirty="0" smtClean="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1794510"/>
            <a:ext cx="3433466" cy="449284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11500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0" y="2286000"/>
            <a:ext cx="8686800" cy="4419600"/>
          </a:xfrm>
        </p:spPr>
        <p:txBody>
          <a:bodyPr>
            <a:normAutofit/>
          </a:bodyPr>
          <a:lstStyle/>
          <a:p>
            <a:pPr marL="0" lvl="0" indent="0">
              <a:buClr>
                <a:srgbClr val="31B6FD"/>
              </a:buClr>
              <a:buNone/>
            </a:pPr>
            <a:endParaRPr lang="en-US" sz="9600" dirty="0" smtClean="0">
              <a:solidFill>
                <a:srgbClr val="073E87"/>
              </a:solidFill>
            </a:endParaRPr>
          </a:p>
          <a:p>
            <a:pPr lvl="0">
              <a:buClr>
                <a:srgbClr val="31B6FD"/>
              </a:buClr>
            </a:pPr>
            <a:endParaRPr lang="en-US" sz="9600" dirty="0" smtClean="0"/>
          </a:p>
          <a:p>
            <a:pPr marL="0" indent="0">
              <a:buNone/>
            </a:pPr>
            <a:endParaRPr lang="en-US" dirty="0" smtClean="0"/>
          </a:p>
        </p:txBody>
      </p:sp>
      <p:graphicFrame>
        <p:nvGraphicFramePr>
          <p:cNvPr id="4" name="Diagram 3"/>
          <p:cNvGraphicFramePr/>
          <p:nvPr>
            <p:extLst>
              <p:ext uri="{D42A27DB-BD31-4B8C-83A1-F6EECF244321}">
                <p14:modId xmlns:p14="http://schemas.microsoft.com/office/powerpoint/2010/main" val="2617312084"/>
              </p:ext>
            </p:extLst>
          </p:nvPr>
        </p:nvGraphicFramePr>
        <p:xfrm>
          <a:off x="457200" y="1143000"/>
          <a:ext cx="81534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312132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1752600"/>
          </a:xfrm>
        </p:spPr>
        <p:txBody>
          <a:bodyPr>
            <a:normAutofit fontScale="90000"/>
          </a:bodyPr>
          <a:lstStyle/>
          <a:p>
            <a:pPr algn="ctr"/>
            <a:r>
              <a:rPr lang="en-US" dirty="0" smtClean="0"/>
              <a:t>Proposed Action: </a:t>
            </a:r>
            <a:br>
              <a:rPr lang="en-US" dirty="0" smtClean="0"/>
            </a:br>
            <a:r>
              <a:rPr lang="en-US" dirty="0" smtClean="0"/>
              <a:t>What </a:t>
            </a:r>
            <a:r>
              <a:rPr lang="en-US" dirty="0"/>
              <a:t>i</a:t>
            </a:r>
            <a:r>
              <a:rPr lang="en-US" dirty="0" smtClean="0"/>
              <a:t>s </a:t>
            </a:r>
            <a:r>
              <a:rPr lang="en-US" dirty="0" smtClean="0">
                <a:effectLst>
                  <a:outerShdw blurRad="38100" dist="38100" dir="2700000" algn="tl">
                    <a:srgbClr val="000000">
                      <a:alpha val="43137"/>
                    </a:srgbClr>
                  </a:outerShdw>
                </a:effectLst>
              </a:rPr>
              <a:t>NOT</a:t>
            </a:r>
            <a:r>
              <a:rPr lang="en-US" dirty="0" smtClean="0"/>
              <a:t> Considered at this Stage?</a:t>
            </a:r>
            <a:endParaRPr lang="en-US" dirty="0"/>
          </a:p>
        </p:txBody>
      </p:sp>
      <p:sp>
        <p:nvSpPr>
          <p:cNvPr id="3" name="Content Placeholder 2"/>
          <p:cNvSpPr>
            <a:spLocks noGrp="1"/>
          </p:cNvSpPr>
          <p:nvPr>
            <p:ph idx="1"/>
          </p:nvPr>
        </p:nvSpPr>
        <p:spPr>
          <a:xfrm>
            <a:off x="457200" y="2971800"/>
            <a:ext cx="8229600" cy="3703320"/>
          </a:xfrm>
        </p:spPr>
        <p:txBody>
          <a:bodyPr/>
          <a:lstStyle/>
          <a:p>
            <a:r>
              <a:rPr lang="en-US" dirty="0" smtClean="0"/>
              <a:t>Installation</a:t>
            </a:r>
            <a:r>
              <a:rPr lang="en-US" dirty="0"/>
              <a:t>, operation, and decommissioning of a commercial wind energy </a:t>
            </a:r>
            <a:r>
              <a:rPr lang="en-US" dirty="0" smtClean="0"/>
              <a:t>facility</a:t>
            </a:r>
            <a:br>
              <a:rPr lang="en-US" dirty="0" smtClean="0"/>
            </a:br>
            <a:endParaRPr lang="en-US" dirty="0"/>
          </a:p>
          <a:p>
            <a:r>
              <a:rPr lang="en-US" dirty="0"/>
              <a:t>If an eventual lessee were to submit a </a:t>
            </a:r>
            <a:r>
              <a:rPr lang="en-US" b="1" dirty="0">
                <a:effectLst>
                  <a:outerShdw blurRad="38100" dist="38100" dir="2700000" algn="tl">
                    <a:srgbClr val="000000">
                      <a:alpha val="43137"/>
                    </a:srgbClr>
                  </a:outerShdw>
                </a:effectLst>
              </a:rPr>
              <a:t>construction and operations </a:t>
            </a:r>
            <a:r>
              <a:rPr lang="en-US" b="1" dirty="0" smtClean="0">
                <a:effectLst>
                  <a:outerShdw blurRad="38100" dist="38100" dir="2700000" algn="tl">
                    <a:srgbClr val="000000">
                      <a:alpha val="43137"/>
                    </a:srgbClr>
                  </a:outerShdw>
                </a:effectLst>
              </a:rPr>
              <a:t>plan</a:t>
            </a:r>
            <a:r>
              <a:rPr lang="en-US" dirty="0" smtClean="0"/>
              <a:t> (COP), </a:t>
            </a:r>
            <a:r>
              <a:rPr lang="en-US" dirty="0"/>
              <a:t>BOEM would conduct a project specific environmental </a:t>
            </a:r>
            <a:r>
              <a:rPr lang="en-US" dirty="0" smtClean="0"/>
              <a:t>analysis, likely </a:t>
            </a:r>
            <a:r>
              <a:rPr lang="en-US" dirty="0"/>
              <a:t>an </a:t>
            </a:r>
            <a:r>
              <a:rPr lang="en-US" dirty="0" smtClean="0"/>
              <a:t>EIS</a:t>
            </a:r>
            <a:endParaRPr lang="en-US" dirty="0"/>
          </a:p>
          <a:p>
            <a:endParaRPr lang="en-US" dirty="0"/>
          </a:p>
        </p:txBody>
      </p:sp>
    </p:spTree>
    <p:extLst>
      <p:ext uri="{BB962C8B-B14F-4D97-AF65-F5344CB8AC3E}">
        <p14:creationId xmlns:p14="http://schemas.microsoft.com/office/powerpoint/2010/main" val="44344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686800" cy="1143000"/>
          </a:xfrm>
        </p:spPr>
        <p:txBody>
          <a:bodyPr>
            <a:noAutofit/>
          </a:bodyPr>
          <a:lstStyle/>
          <a:p>
            <a:pPr algn="ctr"/>
            <a:r>
              <a:rPr lang="en-US" sz="4800" dirty="0" smtClean="0">
                <a:effectLst>
                  <a:outerShdw blurRad="38100" dist="38100" dir="2700000" algn="tl">
                    <a:srgbClr val="000000">
                      <a:alpha val="43137"/>
                    </a:srgbClr>
                  </a:outerShdw>
                </a:effectLst>
              </a:rPr>
              <a:t>Impact Producing Factors</a:t>
            </a:r>
            <a:endParaRPr lang="en-US" sz="48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362200"/>
            <a:ext cx="8229600" cy="3962400"/>
          </a:xfrm>
        </p:spPr>
        <p:txBody>
          <a:bodyPr/>
          <a:lstStyle/>
          <a:p>
            <a:r>
              <a:rPr lang="en-US" dirty="0" smtClean="0"/>
              <a:t>Vessel Traffic</a:t>
            </a:r>
          </a:p>
          <a:p>
            <a:r>
              <a:rPr lang="en-US" dirty="0" smtClean="0"/>
              <a:t>Noise (Pile Driving, Surveys)</a:t>
            </a:r>
          </a:p>
          <a:p>
            <a:r>
              <a:rPr lang="en-US" dirty="0" smtClean="0"/>
              <a:t>Vessel Collisions/</a:t>
            </a:r>
            <a:r>
              <a:rPr lang="en-US" dirty="0" err="1" smtClean="0"/>
              <a:t>Allisions</a:t>
            </a:r>
            <a:endParaRPr lang="en-US" dirty="0" smtClean="0"/>
          </a:p>
          <a:p>
            <a:r>
              <a:rPr lang="en-US" dirty="0" smtClean="0"/>
              <a:t>Bottom Disturbance</a:t>
            </a:r>
          </a:p>
          <a:p>
            <a:r>
              <a:rPr lang="en-US" dirty="0" smtClean="0"/>
              <a:t>Emissions and Discharges</a:t>
            </a:r>
          </a:p>
          <a:p>
            <a:r>
              <a:rPr lang="en-US" dirty="0" smtClean="0"/>
              <a:t>Lighting</a:t>
            </a:r>
          </a:p>
          <a:p>
            <a:r>
              <a:rPr lang="en-US" dirty="0" smtClean="0"/>
              <a:t>Visual Impacts</a:t>
            </a:r>
          </a:p>
          <a:p>
            <a:endParaRPr lang="en-US" dirty="0" smtClean="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4586" y="1981201"/>
            <a:ext cx="3048000" cy="2209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9800" y="4495800"/>
            <a:ext cx="2775602" cy="18403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085706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rrowheads="1"/>
          </p:cNvSpPr>
          <p:nvPr>
            <p:ph type="title"/>
          </p:nvPr>
        </p:nvSpPr>
        <p:spPr>
          <a:xfrm>
            <a:off x="381000" y="914400"/>
            <a:ext cx="8382000" cy="962025"/>
          </a:xfrm>
        </p:spPr>
        <p:txBody>
          <a:bodyPr>
            <a:noAutofit/>
          </a:bodyPr>
          <a:lstStyle/>
          <a:p>
            <a:pPr algn="ctr" eaLnBrk="1" hangingPunct="1">
              <a:defRPr/>
            </a:pPr>
            <a:r>
              <a:rPr lang="en-US" sz="4000" dirty="0" smtClean="0">
                <a:effectLst>
                  <a:outerShdw blurRad="38100" dist="38100" dir="2700000" algn="tl">
                    <a:srgbClr val="000000">
                      <a:alpha val="43137"/>
                    </a:srgbClr>
                  </a:outerShdw>
                </a:effectLst>
              </a:rPr>
              <a:t>Environmental and Socioeconomic Resources Considered</a:t>
            </a:r>
          </a:p>
        </p:txBody>
      </p:sp>
      <p:sp>
        <p:nvSpPr>
          <p:cNvPr id="108547" name="Rectangle 3"/>
          <p:cNvSpPr>
            <a:spLocks noGrp="1" noChangeArrowheads="1"/>
          </p:cNvSpPr>
          <p:nvPr>
            <p:ph sz="half" idx="1"/>
          </p:nvPr>
        </p:nvSpPr>
        <p:spPr/>
        <p:txBody>
          <a:bodyPr/>
          <a:lstStyle/>
          <a:p>
            <a:pPr eaLnBrk="1" hangingPunct="1">
              <a:lnSpc>
                <a:spcPct val="80000"/>
              </a:lnSpc>
              <a:buClr>
                <a:srgbClr val="FFCC00"/>
              </a:buClr>
              <a:defRPr/>
            </a:pPr>
            <a:endParaRPr lang="en-US" sz="2400" b="1" dirty="0" smtClean="0">
              <a:solidFill>
                <a:srgbClr val="FFFFFF"/>
              </a:solidFill>
              <a:effectLst/>
            </a:endParaRPr>
          </a:p>
          <a:p>
            <a:pPr>
              <a:lnSpc>
                <a:spcPct val="80000"/>
              </a:lnSpc>
              <a:defRPr/>
            </a:pPr>
            <a:r>
              <a:rPr lang="en-US" sz="2400" b="1" dirty="0" smtClean="0"/>
              <a:t>Physical </a:t>
            </a:r>
            <a:endParaRPr lang="en-US" sz="2400" b="1" dirty="0"/>
          </a:p>
          <a:p>
            <a:pPr lvl="1" eaLnBrk="1" hangingPunct="1">
              <a:lnSpc>
                <a:spcPct val="80000"/>
              </a:lnSpc>
              <a:buSzPct val="100000"/>
              <a:buFont typeface="Arial" panose="020B0604020202020204" pitchFamily="34" charset="0"/>
              <a:buChar char="•"/>
              <a:defRPr/>
            </a:pPr>
            <a:r>
              <a:rPr lang="en-US" sz="1800" dirty="0">
                <a:effectLst/>
              </a:rPr>
              <a:t>Air Quality</a:t>
            </a:r>
          </a:p>
          <a:p>
            <a:pPr lvl="1" eaLnBrk="1" hangingPunct="1">
              <a:lnSpc>
                <a:spcPct val="80000"/>
              </a:lnSpc>
              <a:buSzPct val="100000"/>
              <a:buFont typeface="Arial" panose="020B0604020202020204" pitchFamily="34" charset="0"/>
              <a:buChar char="•"/>
              <a:defRPr/>
            </a:pPr>
            <a:r>
              <a:rPr lang="en-US" sz="1800" dirty="0">
                <a:effectLst/>
              </a:rPr>
              <a:t>Water </a:t>
            </a:r>
            <a:r>
              <a:rPr lang="en-US" sz="1800" dirty="0" smtClean="0">
                <a:effectLst/>
              </a:rPr>
              <a:t>Quality</a:t>
            </a:r>
            <a:br>
              <a:rPr lang="en-US" sz="1800" dirty="0" smtClean="0">
                <a:effectLst/>
              </a:rPr>
            </a:br>
            <a:endParaRPr lang="en-US" sz="1800" dirty="0" smtClean="0">
              <a:effectLst/>
            </a:endParaRPr>
          </a:p>
          <a:p>
            <a:pPr lvl="1" eaLnBrk="1" hangingPunct="1">
              <a:lnSpc>
                <a:spcPct val="80000"/>
              </a:lnSpc>
              <a:buClr>
                <a:schemeClr val="accent2">
                  <a:lumMod val="60000"/>
                  <a:lumOff val="40000"/>
                </a:schemeClr>
              </a:buClr>
              <a:buSzPct val="100000"/>
              <a:buFont typeface="Wingdings" pitchFamily="2" charset="2"/>
              <a:buChar char="§"/>
              <a:defRPr/>
            </a:pPr>
            <a:endParaRPr lang="en-US" sz="1800" dirty="0" smtClean="0">
              <a:effectLst/>
            </a:endParaRPr>
          </a:p>
          <a:p>
            <a:pPr eaLnBrk="1" hangingPunct="1">
              <a:lnSpc>
                <a:spcPct val="80000"/>
              </a:lnSpc>
              <a:defRPr/>
            </a:pPr>
            <a:r>
              <a:rPr lang="en-US" sz="2400" b="1" dirty="0"/>
              <a:t>Biological </a:t>
            </a:r>
          </a:p>
          <a:p>
            <a:pPr lvl="1" eaLnBrk="1" hangingPunct="1">
              <a:lnSpc>
                <a:spcPct val="80000"/>
              </a:lnSpc>
              <a:buSzPct val="100000"/>
              <a:buFont typeface="Arial" panose="020B0604020202020204" pitchFamily="34" charset="0"/>
              <a:buChar char="•"/>
              <a:defRPr/>
            </a:pPr>
            <a:r>
              <a:rPr lang="en-US" sz="1800" dirty="0" smtClean="0">
                <a:effectLst/>
              </a:rPr>
              <a:t>Marine </a:t>
            </a:r>
            <a:r>
              <a:rPr lang="en-US" sz="1800" dirty="0">
                <a:effectLst/>
              </a:rPr>
              <a:t>Mammals</a:t>
            </a:r>
          </a:p>
          <a:p>
            <a:pPr lvl="1" eaLnBrk="1" hangingPunct="1">
              <a:lnSpc>
                <a:spcPct val="80000"/>
              </a:lnSpc>
              <a:buSzPct val="100000"/>
              <a:buFont typeface="Arial" panose="020B0604020202020204" pitchFamily="34" charset="0"/>
              <a:buChar char="•"/>
              <a:defRPr/>
            </a:pPr>
            <a:r>
              <a:rPr lang="en-US" sz="1800" dirty="0">
                <a:effectLst/>
              </a:rPr>
              <a:t>Sea Turtles</a:t>
            </a:r>
          </a:p>
          <a:p>
            <a:pPr lvl="1" eaLnBrk="1" hangingPunct="1">
              <a:lnSpc>
                <a:spcPct val="80000"/>
              </a:lnSpc>
              <a:buSzPct val="100000"/>
              <a:buFont typeface="Arial" panose="020B0604020202020204" pitchFamily="34" charset="0"/>
              <a:buChar char="•"/>
              <a:defRPr/>
            </a:pPr>
            <a:r>
              <a:rPr lang="en-US" sz="1800" dirty="0">
                <a:effectLst/>
              </a:rPr>
              <a:t>Fish and Essential Fish Habitat (EFH)</a:t>
            </a:r>
          </a:p>
          <a:p>
            <a:pPr lvl="1" eaLnBrk="1" hangingPunct="1">
              <a:lnSpc>
                <a:spcPct val="80000"/>
              </a:lnSpc>
              <a:buSzPct val="100000"/>
              <a:buFont typeface="Arial" panose="020B0604020202020204" pitchFamily="34" charset="0"/>
              <a:buChar char="•"/>
              <a:defRPr/>
            </a:pPr>
            <a:r>
              <a:rPr lang="en-US" sz="1800" dirty="0">
                <a:effectLst/>
              </a:rPr>
              <a:t>Coastal Habitats</a:t>
            </a:r>
          </a:p>
          <a:p>
            <a:pPr lvl="1" eaLnBrk="1" hangingPunct="1">
              <a:lnSpc>
                <a:spcPct val="80000"/>
              </a:lnSpc>
              <a:buSzPct val="100000"/>
              <a:buFont typeface="Arial" panose="020B0604020202020204" pitchFamily="34" charset="0"/>
              <a:buChar char="•"/>
              <a:defRPr/>
            </a:pPr>
            <a:r>
              <a:rPr lang="en-US" sz="1800" dirty="0">
                <a:effectLst/>
              </a:rPr>
              <a:t>Benthic Resources</a:t>
            </a:r>
          </a:p>
          <a:p>
            <a:pPr lvl="1" eaLnBrk="1" hangingPunct="1">
              <a:lnSpc>
                <a:spcPct val="80000"/>
              </a:lnSpc>
              <a:buSzPct val="100000"/>
              <a:buFont typeface="Arial" panose="020B0604020202020204" pitchFamily="34" charset="0"/>
              <a:buChar char="•"/>
              <a:defRPr/>
            </a:pPr>
            <a:r>
              <a:rPr lang="en-US" sz="1800" dirty="0">
                <a:effectLst/>
              </a:rPr>
              <a:t>Avian and Bat Species</a:t>
            </a:r>
          </a:p>
          <a:p>
            <a:pPr eaLnBrk="1" hangingPunct="1">
              <a:lnSpc>
                <a:spcPct val="90000"/>
              </a:lnSpc>
              <a:defRPr/>
            </a:pPr>
            <a:endParaRPr lang="en-US" sz="2400" dirty="0"/>
          </a:p>
        </p:txBody>
      </p:sp>
      <p:sp>
        <p:nvSpPr>
          <p:cNvPr id="2" name="Content Placeholder 1"/>
          <p:cNvSpPr>
            <a:spLocks noGrp="1"/>
          </p:cNvSpPr>
          <p:nvPr>
            <p:ph sz="half" idx="2"/>
          </p:nvPr>
        </p:nvSpPr>
        <p:spPr>
          <a:xfrm>
            <a:off x="4533900" y="1905000"/>
            <a:ext cx="4038600" cy="4525963"/>
          </a:xfrm>
        </p:spPr>
        <p:txBody>
          <a:bodyPr/>
          <a:lstStyle/>
          <a:p>
            <a:pPr>
              <a:lnSpc>
                <a:spcPct val="150000"/>
              </a:lnSpc>
              <a:defRPr/>
            </a:pPr>
            <a:r>
              <a:rPr lang="en-US" sz="2400" b="1" dirty="0"/>
              <a:t>Socioeconomic </a:t>
            </a:r>
          </a:p>
          <a:p>
            <a:pPr lvl="1" eaLnBrk="1" hangingPunct="1">
              <a:lnSpc>
                <a:spcPct val="80000"/>
              </a:lnSpc>
              <a:buSzPct val="100000"/>
              <a:buFont typeface="Arial" panose="020B0604020202020204" pitchFamily="34" charset="0"/>
              <a:buChar char="•"/>
              <a:defRPr/>
            </a:pPr>
            <a:r>
              <a:rPr lang="en-US" sz="1800" dirty="0">
                <a:effectLst/>
              </a:rPr>
              <a:t>Commercial and </a:t>
            </a:r>
            <a:r>
              <a:rPr lang="en-US" sz="1800" dirty="0" smtClean="0">
                <a:effectLst/>
              </a:rPr>
              <a:t>Recreational </a:t>
            </a:r>
            <a:r>
              <a:rPr lang="en-US" sz="1800" dirty="0">
                <a:effectLst/>
              </a:rPr>
              <a:t>Fishing Activities</a:t>
            </a:r>
          </a:p>
          <a:p>
            <a:pPr lvl="1" eaLnBrk="1" hangingPunct="1">
              <a:lnSpc>
                <a:spcPct val="80000"/>
              </a:lnSpc>
              <a:buSzPct val="100000"/>
              <a:buFont typeface="Arial" panose="020B0604020202020204" pitchFamily="34" charset="0"/>
              <a:buChar char="•"/>
              <a:defRPr/>
            </a:pPr>
            <a:r>
              <a:rPr lang="en-US" sz="1800" dirty="0">
                <a:effectLst/>
              </a:rPr>
              <a:t>Aesthetics and Visual Impacts</a:t>
            </a:r>
          </a:p>
          <a:p>
            <a:pPr lvl="1" eaLnBrk="1" hangingPunct="1">
              <a:lnSpc>
                <a:spcPct val="80000"/>
              </a:lnSpc>
              <a:buSzPct val="100000"/>
              <a:buFont typeface="Arial" panose="020B0604020202020204" pitchFamily="34" charset="0"/>
              <a:buChar char="•"/>
              <a:defRPr/>
            </a:pPr>
            <a:r>
              <a:rPr lang="en-US" sz="1800" dirty="0">
                <a:effectLst/>
              </a:rPr>
              <a:t>Cultural Resources</a:t>
            </a:r>
          </a:p>
          <a:p>
            <a:pPr lvl="1" eaLnBrk="1" hangingPunct="1">
              <a:lnSpc>
                <a:spcPct val="80000"/>
              </a:lnSpc>
              <a:buSzPct val="100000"/>
              <a:buFont typeface="Arial" panose="020B0604020202020204" pitchFamily="34" charset="0"/>
              <a:buChar char="•"/>
              <a:defRPr/>
            </a:pPr>
            <a:r>
              <a:rPr lang="en-US" sz="1800" dirty="0">
                <a:effectLst/>
              </a:rPr>
              <a:t>Military Uses</a:t>
            </a:r>
          </a:p>
          <a:p>
            <a:pPr lvl="1" eaLnBrk="1" hangingPunct="1">
              <a:lnSpc>
                <a:spcPct val="80000"/>
              </a:lnSpc>
              <a:buSzPct val="100000"/>
              <a:buFont typeface="Arial" panose="020B0604020202020204" pitchFamily="34" charset="0"/>
              <a:buChar char="•"/>
              <a:defRPr/>
            </a:pPr>
            <a:r>
              <a:rPr lang="en-US" sz="1800" dirty="0">
                <a:effectLst/>
              </a:rPr>
              <a:t>Environmental Justice</a:t>
            </a:r>
          </a:p>
          <a:p>
            <a:pPr lvl="1" eaLnBrk="1" hangingPunct="1">
              <a:lnSpc>
                <a:spcPct val="80000"/>
              </a:lnSpc>
              <a:buSzPct val="100000"/>
              <a:buFont typeface="Arial" panose="020B0604020202020204" pitchFamily="34" charset="0"/>
              <a:buChar char="•"/>
              <a:defRPr/>
            </a:pPr>
            <a:r>
              <a:rPr lang="en-US" sz="1800" dirty="0">
                <a:effectLst/>
              </a:rPr>
              <a:t>Land Use and Coastal Infrastructure</a:t>
            </a:r>
          </a:p>
          <a:p>
            <a:pPr lvl="1" eaLnBrk="1" hangingPunct="1">
              <a:lnSpc>
                <a:spcPct val="80000"/>
              </a:lnSpc>
              <a:buSzPct val="100000"/>
              <a:buFont typeface="Arial" panose="020B0604020202020204" pitchFamily="34" charset="0"/>
              <a:buChar char="•"/>
              <a:defRPr/>
            </a:pPr>
            <a:r>
              <a:rPr lang="en-US" sz="1800" dirty="0">
                <a:effectLst/>
              </a:rPr>
              <a:t>Tourism and Recreation</a:t>
            </a:r>
          </a:p>
          <a:p>
            <a:pPr lvl="1" eaLnBrk="1" hangingPunct="1">
              <a:lnSpc>
                <a:spcPct val="80000"/>
              </a:lnSpc>
              <a:buSzPct val="100000"/>
              <a:buFont typeface="Arial" panose="020B0604020202020204" pitchFamily="34" charset="0"/>
              <a:buChar char="•"/>
              <a:defRPr/>
            </a:pPr>
            <a:r>
              <a:rPr lang="en-US" sz="1800" dirty="0">
                <a:effectLst/>
              </a:rPr>
              <a:t>Demographics and </a:t>
            </a:r>
            <a:r>
              <a:rPr lang="en-US" sz="1800" dirty="0" smtClean="0">
                <a:effectLst/>
              </a:rPr>
              <a:t>Employment</a:t>
            </a:r>
            <a:endParaRPr lang="en-US" sz="1800" dirty="0">
              <a:effectLst/>
            </a:endParaRPr>
          </a:p>
        </p:txBody>
      </p:sp>
      <p:pic>
        <p:nvPicPr>
          <p:cNvPr id="8199" name="Picture 9" descr="C:\Users\johnsois\AppData\Local\Microsoft\Windows\Temporary Internet Files\Content.IE5\LJ0299A6\MC90039135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5257798"/>
            <a:ext cx="2057400"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21" descr="C:\Users\johnsois\AppData\Local\Microsoft\Windows\Temporary Internet Files\Content.IE5\MSUD0NTI\MC90009785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77721" y="2100943"/>
            <a:ext cx="858838"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94498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p:cNvSpPr>
            <a:spLocks noGrp="1"/>
          </p:cNvSpPr>
          <p:nvPr>
            <p:ph type="sldNum"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spcBef>
                <a:spcPct val="0"/>
              </a:spcBef>
              <a:buClrTx/>
              <a:buSzTx/>
              <a:buFontTx/>
              <a:buNone/>
              <a:defRPr/>
            </a:pPr>
            <a:fld id="{981C1AE1-146E-4B1C-B987-E82F5D445FA0}" type="slidenum">
              <a:rPr lang="en-US" altLang="en-US" sz="1200" smtClean="0">
                <a:latin typeface="Arial Unicode MS" pitchFamily="34" charset="-128"/>
              </a:rPr>
              <a:pPr eaLnBrk="1" hangingPunct="1">
                <a:spcBef>
                  <a:spcPct val="0"/>
                </a:spcBef>
                <a:buClrTx/>
                <a:buSzTx/>
                <a:buFontTx/>
                <a:buNone/>
                <a:defRPr/>
              </a:pPr>
              <a:t>9</a:t>
            </a:fld>
            <a:endParaRPr lang="en-US" altLang="en-US" sz="1200" dirty="0" smtClean="0">
              <a:latin typeface="Arial Unicode MS" pitchFamily="34" charset="-128"/>
            </a:endParaRPr>
          </a:p>
        </p:txBody>
      </p:sp>
      <p:sp>
        <p:nvSpPr>
          <p:cNvPr id="119810" name="Rectangle 2"/>
          <p:cNvSpPr>
            <a:spLocks noGrp="1" noRot="1" noChangeArrowheads="1"/>
          </p:cNvSpPr>
          <p:nvPr>
            <p:ph type="title"/>
          </p:nvPr>
        </p:nvSpPr>
        <p:spPr>
          <a:xfrm>
            <a:off x="228600" y="762000"/>
            <a:ext cx="8686800" cy="1143000"/>
          </a:xfrm>
        </p:spPr>
        <p:txBody>
          <a:bodyPr>
            <a:normAutofit fontScale="90000"/>
          </a:bodyPr>
          <a:lstStyle/>
          <a:p>
            <a:pPr algn="ctr" eaLnBrk="1" hangingPunct="1">
              <a:defRPr/>
            </a:pPr>
            <a:r>
              <a:rPr lang="en-US" sz="4400" dirty="0" smtClean="0">
                <a:effectLst>
                  <a:outerShdw blurRad="38100" dist="38100" dir="2700000" algn="tl">
                    <a:srgbClr val="000000">
                      <a:alpha val="43137"/>
                    </a:srgbClr>
                  </a:outerShdw>
                </a:effectLst>
              </a:rPr>
              <a:t>Environmental Consultations</a:t>
            </a:r>
            <a:r>
              <a:rPr lang="en-US" sz="3200" dirty="0" smtClean="0">
                <a:effectLst>
                  <a:outerShdw blurRad="38100" dist="38100" dir="2700000" algn="tl">
                    <a:srgbClr val="000000">
                      <a:alpha val="43137"/>
                    </a:srgbClr>
                  </a:outerShdw>
                </a:effectLst>
              </a:rPr>
              <a:t/>
            </a:r>
            <a:br>
              <a:rPr lang="en-US" sz="3200" dirty="0" smtClean="0">
                <a:effectLst>
                  <a:outerShdw blurRad="38100" dist="38100" dir="2700000" algn="tl">
                    <a:srgbClr val="000000">
                      <a:alpha val="43137"/>
                    </a:srgbClr>
                  </a:outerShdw>
                </a:effectLst>
              </a:rPr>
            </a:br>
            <a:endParaRPr lang="en-US" sz="3200" dirty="0" smtClean="0">
              <a:effectLst>
                <a:outerShdw blurRad="38100" dist="38100" dir="2700000" algn="tl">
                  <a:srgbClr val="000000">
                    <a:alpha val="43137"/>
                  </a:srgbClr>
                </a:outerShdw>
              </a:effectLst>
            </a:endParaRPr>
          </a:p>
        </p:txBody>
      </p:sp>
      <p:sp>
        <p:nvSpPr>
          <p:cNvPr id="119811" name="Rectangle 3"/>
          <p:cNvSpPr>
            <a:spLocks noGrp="1" noChangeArrowheads="1"/>
          </p:cNvSpPr>
          <p:nvPr>
            <p:ph type="body" idx="1"/>
          </p:nvPr>
        </p:nvSpPr>
        <p:spPr/>
        <p:txBody>
          <a:bodyPr/>
          <a:lstStyle/>
          <a:p>
            <a:pPr eaLnBrk="1" hangingPunct="1">
              <a:lnSpc>
                <a:spcPct val="90000"/>
              </a:lnSpc>
              <a:defRPr/>
            </a:pPr>
            <a:r>
              <a:rPr lang="en-US" sz="2400" b="1" dirty="0" smtClean="0"/>
              <a:t>National Historic Preservation Act (</a:t>
            </a:r>
            <a:r>
              <a:rPr lang="en-US" sz="2400" b="1" dirty="0" smtClean="0">
                <a:effectLst>
                  <a:outerShdw blurRad="38100" dist="38100" dir="2700000" algn="tl">
                    <a:srgbClr val="000000">
                      <a:alpha val="43137"/>
                    </a:srgbClr>
                  </a:outerShdw>
                </a:effectLst>
              </a:rPr>
              <a:t>NHPA</a:t>
            </a:r>
            <a:r>
              <a:rPr lang="en-US" sz="2400" b="1" dirty="0" smtClean="0"/>
              <a:t>)</a:t>
            </a:r>
          </a:p>
          <a:p>
            <a:pPr lvl="1" eaLnBrk="1" hangingPunct="1">
              <a:lnSpc>
                <a:spcPct val="90000"/>
              </a:lnSpc>
              <a:defRPr/>
            </a:pPr>
            <a:r>
              <a:rPr lang="en-US" sz="2000" dirty="0" smtClean="0">
                <a:effectLst/>
              </a:rPr>
              <a:t>Section 106 requires Federal agencies to take in to account the effects of their undertakings on cultural resources</a:t>
            </a:r>
          </a:p>
          <a:p>
            <a:pPr lvl="1" eaLnBrk="1" hangingPunct="1">
              <a:lnSpc>
                <a:spcPct val="90000"/>
              </a:lnSpc>
              <a:defRPr/>
            </a:pPr>
            <a:r>
              <a:rPr lang="en-US" sz="2000" dirty="0" smtClean="0">
                <a:effectLst/>
              </a:rPr>
              <a:t>Requires BOEM to identify the appropriate consulting parties, identify cultural resources, assess impacts and mitigate potential adverse effects</a:t>
            </a:r>
          </a:p>
          <a:p>
            <a:pPr eaLnBrk="1" hangingPunct="1">
              <a:lnSpc>
                <a:spcPct val="90000"/>
              </a:lnSpc>
              <a:defRPr/>
            </a:pPr>
            <a:endParaRPr lang="en-US" sz="2400" dirty="0">
              <a:effectLst>
                <a:outerShdw blurRad="38100" dist="38100" dir="2700000" algn="tl">
                  <a:srgbClr val="000000">
                    <a:alpha val="43137"/>
                  </a:srgbClr>
                </a:outerShdw>
              </a:effectLst>
            </a:endParaRPr>
          </a:p>
          <a:p>
            <a:pPr eaLnBrk="1" hangingPunct="1">
              <a:lnSpc>
                <a:spcPct val="90000"/>
              </a:lnSpc>
              <a:defRPr/>
            </a:pPr>
            <a:r>
              <a:rPr lang="en-US" sz="2400" b="1" dirty="0" smtClean="0"/>
              <a:t>Endangered Species Act (</a:t>
            </a:r>
            <a:r>
              <a:rPr lang="en-US" sz="2400" b="1" dirty="0" smtClean="0">
                <a:effectLst>
                  <a:outerShdw blurRad="38100" dist="38100" dir="2700000" algn="tl">
                    <a:srgbClr val="000000">
                      <a:alpha val="43137"/>
                    </a:srgbClr>
                  </a:outerShdw>
                </a:effectLst>
              </a:rPr>
              <a:t>ESA</a:t>
            </a:r>
            <a:r>
              <a:rPr lang="en-US" sz="2400" b="1" dirty="0" smtClean="0"/>
              <a:t>)</a:t>
            </a:r>
          </a:p>
          <a:p>
            <a:pPr lvl="1" eaLnBrk="1" hangingPunct="1">
              <a:lnSpc>
                <a:spcPct val="90000"/>
              </a:lnSpc>
              <a:defRPr/>
            </a:pPr>
            <a:r>
              <a:rPr lang="en-US" sz="2000" dirty="0" smtClean="0">
                <a:effectLst/>
              </a:rPr>
              <a:t>Section 7 requires consultation when BOEM believes a proposed action may affect ESA-listed species or adversely modify designated critical habitat</a:t>
            </a:r>
          </a:p>
          <a:p>
            <a:pPr lvl="1" eaLnBrk="1" hangingPunct="1">
              <a:lnSpc>
                <a:spcPct val="90000"/>
              </a:lnSpc>
              <a:defRPr/>
            </a:pPr>
            <a:r>
              <a:rPr lang="en-US" sz="2000" dirty="0" smtClean="0">
                <a:effectLst/>
              </a:rPr>
              <a:t>BOEM will coordinate with the National Marine Fisheries Service (NMFS) and U.S Fish and Wildlife Service (FWS)</a:t>
            </a:r>
          </a:p>
        </p:txBody>
      </p:sp>
    </p:spTree>
    <p:extLst>
      <p:ext uri="{BB962C8B-B14F-4D97-AF65-F5344CB8AC3E}">
        <p14:creationId xmlns:p14="http://schemas.microsoft.com/office/powerpoint/2010/main" val="21868363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981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981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98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5261</TotalTime>
  <Words>2667</Words>
  <Application>Microsoft Office PowerPoint</Application>
  <PresentationFormat>On-screen Show (4:3)</PresentationFormat>
  <Paragraphs>314</Paragraphs>
  <Slides>25</Slides>
  <Notes>24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Flow</vt:lpstr>
      <vt:lpstr>Overview of BOEM Environmental Review and Next Steps for Potential Projects Offshore New York</vt:lpstr>
      <vt:lpstr>Presentation Overview</vt:lpstr>
      <vt:lpstr>National Environmental Policy Act (NEPA)</vt:lpstr>
      <vt:lpstr>Scoping and Notice of Intent (NOI) </vt:lpstr>
      <vt:lpstr>PowerPoint Presentation</vt:lpstr>
      <vt:lpstr>Proposed Action:  What is NOT Considered at this Stage?</vt:lpstr>
      <vt:lpstr>Impact Producing Factors</vt:lpstr>
      <vt:lpstr>Environmental and Socioeconomic Resources Considered</vt:lpstr>
      <vt:lpstr>Environmental Consultations </vt:lpstr>
      <vt:lpstr>Environmental Consultations</vt:lpstr>
      <vt:lpstr>Addendum C :  Environmental Lease Stipulations</vt:lpstr>
      <vt:lpstr>Addendum C :  Environmental Lease Stipulations</vt:lpstr>
      <vt:lpstr>Overview: Standard  NEPA Process </vt:lpstr>
      <vt:lpstr> Site Assessment Plans (SAPs)</vt:lpstr>
      <vt:lpstr>Construction and Operations Plans (COPs)</vt:lpstr>
      <vt:lpstr>Environmental Studies Program</vt:lpstr>
      <vt:lpstr>New York Studies of Interest</vt:lpstr>
      <vt:lpstr>New York Studies of Interest</vt:lpstr>
      <vt:lpstr>New York Studies of Interest</vt:lpstr>
      <vt:lpstr>New York Studies of Interest</vt:lpstr>
      <vt:lpstr> New York Studies of Interest</vt:lpstr>
      <vt:lpstr> New York Studies of Interest</vt:lpstr>
      <vt:lpstr>Other Data Sources</vt:lpstr>
      <vt:lpstr>PowerPoint Presentation</vt:lpstr>
      <vt:lpstr>Questions?</vt:lpstr>
    </vt:vector>
  </TitlesOfParts>
  <Company>DOI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Krevor, Brian</dc:creator>
  <cp:lastModifiedBy>Liu, Jules T</cp:lastModifiedBy>
  <cp:revision>204</cp:revision>
  <cp:lastPrinted>2015-04-23T10:15:31Z</cp:lastPrinted>
  <dcterms:created xsi:type="dcterms:W3CDTF">2014-01-13T17:57:56Z</dcterms:created>
  <dcterms:modified xsi:type="dcterms:W3CDTF">2016-05-06T17:27:58Z</dcterms:modified>
</cp:coreProperties>
</file>