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 id="2147483662" r:id="rId3"/>
  </p:sldMasterIdLst>
  <p:notesMasterIdLst>
    <p:notesMasterId r:id="rId14"/>
  </p:notesMasterIdLst>
  <p:sldIdLst>
    <p:sldId id="256" r:id="rId4"/>
    <p:sldId id="257" r:id="rId5"/>
    <p:sldId id="258" r:id="rId6"/>
    <p:sldId id="259" r:id="rId7"/>
    <p:sldId id="267" r:id="rId8"/>
    <p:sldId id="269" r:id="rId9"/>
    <p:sldId id="262" r:id="rId10"/>
    <p:sldId id="263" r:id="rId11"/>
    <p:sldId id="265" r:id="rId12"/>
    <p:sldId id="264" r:id="rId13"/>
  </p:sldIdLst>
  <p:sldSz cx="9144000" cy="6858000" type="screen4x3"/>
  <p:notesSz cx="6934200" cy="9232900"/>
  <p:embeddedFontLst>
    <p:embeddedFont>
      <p:font typeface="Garamond" panose="02020404030301010803" pitchFamily="18" charset="0"/>
      <p:regular r:id="rId15"/>
      <p:bold r:id="rId16"/>
      <p:italic r:id="rId17"/>
    </p:embeddedFon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Wingdings 2" panose="05020102010507070707"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64" autoAdjust="0"/>
  </p:normalViewPr>
  <p:slideViewPr>
    <p:cSldViewPr>
      <p:cViewPr varScale="1">
        <p:scale>
          <a:sx n="68" d="100"/>
          <a:sy n="68" d="100"/>
        </p:scale>
        <p:origin x="-18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04819" cy="461645"/>
          </a:xfrm>
          <a:prstGeom prst="rect">
            <a:avLst/>
          </a:prstGeom>
          <a:noFill/>
          <a:ln>
            <a:noFill/>
          </a:ln>
        </p:spPr>
        <p:txBody>
          <a:bodyPr lIns="92367" tIns="92367" rIns="92367" bIns="92367"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1909" marR="0" lvl="1" indent="0" algn="l" rtl="0">
              <a:spcBef>
                <a:spcPts val="0"/>
              </a:spcBef>
              <a:buNone/>
              <a:defRPr sz="1800" b="0" i="0" u="none" strike="noStrike" cap="none">
                <a:solidFill>
                  <a:schemeClr val="dk1"/>
                </a:solidFill>
                <a:latin typeface="Calibri"/>
                <a:ea typeface="Calibri"/>
                <a:cs typeface="Calibri"/>
                <a:sym typeface="Calibri"/>
              </a:defRPr>
            </a:lvl2pPr>
            <a:lvl3pPr marL="923818" marR="0" lvl="2" indent="0" algn="l" rtl="0">
              <a:spcBef>
                <a:spcPts val="0"/>
              </a:spcBef>
              <a:buNone/>
              <a:defRPr sz="1800" b="0" i="0" u="none" strike="noStrike" cap="none">
                <a:solidFill>
                  <a:schemeClr val="dk1"/>
                </a:solidFill>
                <a:latin typeface="Calibri"/>
                <a:ea typeface="Calibri"/>
                <a:cs typeface="Calibri"/>
                <a:sym typeface="Calibri"/>
              </a:defRPr>
            </a:lvl3pPr>
            <a:lvl4pPr marL="1385727" marR="0" lvl="3" indent="0" algn="l" rtl="0">
              <a:spcBef>
                <a:spcPts val="0"/>
              </a:spcBef>
              <a:buNone/>
              <a:defRPr sz="1800" b="0" i="0" u="none" strike="noStrike" cap="none">
                <a:solidFill>
                  <a:schemeClr val="dk1"/>
                </a:solidFill>
                <a:latin typeface="Calibri"/>
                <a:ea typeface="Calibri"/>
                <a:cs typeface="Calibri"/>
                <a:sym typeface="Calibri"/>
              </a:defRPr>
            </a:lvl4pPr>
            <a:lvl5pPr marL="1847637" marR="0" lvl="4" indent="0" algn="l" rtl="0">
              <a:spcBef>
                <a:spcPts val="0"/>
              </a:spcBef>
              <a:buNone/>
              <a:defRPr sz="1800" b="0" i="0" u="none" strike="noStrike" cap="none">
                <a:solidFill>
                  <a:schemeClr val="dk1"/>
                </a:solidFill>
                <a:latin typeface="Calibri"/>
                <a:ea typeface="Calibri"/>
                <a:cs typeface="Calibri"/>
                <a:sym typeface="Calibri"/>
              </a:defRPr>
            </a:lvl5pPr>
            <a:lvl6pPr marL="2309546" marR="0" lvl="5" indent="0" algn="l" rtl="0">
              <a:spcBef>
                <a:spcPts val="0"/>
              </a:spcBef>
              <a:buNone/>
              <a:defRPr sz="1800" b="0" i="0" u="none" strike="noStrike" cap="none">
                <a:solidFill>
                  <a:schemeClr val="dk1"/>
                </a:solidFill>
                <a:latin typeface="Calibri"/>
                <a:ea typeface="Calibri"/>
                <a:cs typeface="Calibri"/>
                <a:sym typeface="Calibri"/>
              </a:defRPr>
            </a:lvl6pPr>
            <a:lvl7pPr marL="2771455" marR="0" lvl="6" indent="0" algn="l" rtl="0">
              <a:spcBef>
                <a:spcPts val="0"/>
              </a:spcBef>
              <a:buNone/>
              <a:defRPr sz="1800" b="0" i="0" u="none" strike="noStrike" cap="none">
                <a:solidFill>
                  <a:schemeClr val="dk1"/>
                </a:solidFill>
                <a:latin typeface="Calibri"/>
                <a:ea typeface="Calibri"/>
                <a:cs typeface="Calibri"/>
                <a:sym typeface="Calibri"/>
              </a:defRPr>
            </a:lvl7pPr>
            <a:lvl8pPr marL="3233364" marR="0" lvl="7" indent="0" algn="l" rtl="0">
              <a:spcBef>
                <a:spcPts val="0"/>
              </a:spcBef>
              <a:buNone/>
              <a:defRPr sz="1800" b="0" i="0" u="none" strike="noStrike" cap="none">
                <a:solidFill>
                  <a:schemeClr val="dk1"/>
                </a:solidFill>
                <a:latin typeface="Calibri"/>
                <a:ea typeface="Calibri"/>
                <a:cs typeface="Calibri"/>
                <a:sym typeface="Calibri"/>
              </a:defRPr>
            </a:lvl8pPr>
            <a:lvl9pPr marL="369527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27775" y="0"/>
            <a:ext cx="3004819" cy="461645"/>
          </a:xfrm>
          <a:prstGeom prst="rect">
            <a:avLst/>
          </a:prstGeom>
          <a:noFill/>
          <a:ln>
            <a:noFill/>
          </a:ln>
        </p:spPr>
        <p:txBody>
          <a:bodyPr lIns="92367" tIns="92367" rIns="92367" bIns="92367"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1909" marR="0" lvl="1" indent="0" algn="l" rtl="0">
              <a:spcBef>
                <a:spcPts val="0"/>
              </a:spcBef>
              <a:buNone/>
              <a:defRPr sz="1800" b="0" i="0" u="none" strike="noStrike" cap="none">
                <a:solidFill>
                  <a:schemeClr val="dk1"/>
                </a:solidFill>
                <a:latin typeface="Calibri"/>
                <a:ea typeface="Calibri"/>
                <a:cs typeface="Calibri"/>
                <a:sym typeface="Calibri"/>
              </a:defRPr>
            </a:lvl2pPr>
            <a:lvl3pPr marL="923818" marR="0" lvl="2" indent="0" algn="l" rtl="0">
              <a:spcBef>
                <a:spcPts val="0"/>
              </a:spcBef>
              <a:buNone/>
              <a:defRPr sz="1800" b="0" i="0" u="none" strike="noStrike" cap="none">
                <a:solidFill>
                  <a:schemeClr val="dk1"/>
                </a:solidFill>
                <a:latin typeface="Calibri"/>
                <a:ea typeface="Calibri"/>
                <a:cs typeface="Calibri"/>
                <a:sym typeface="Calibri"/>
              </a:defRPr>
            </a:lvl3pPr>
            <a:lvl4pPr marL="1385727" marR="0" lvl="3" indent="0" algn="l" rtl="0">
              <a:spcBef>
                <a:spcPts val="0"/>
              </a:spcBef>
              <a:buNone/>
              <a:defRPr sz="1800" b="0" i="0" u="none" strike="noStrike" cap="none">
                <a:solidFill>
                  <a:schemeClr val="dk1"/>
                </a:solidFill>
                <a:latin typeface="Calibri"/>
                <a:ea typeface="Calibri"/>
                <a:cs typeface="Calibri"/>
                <a:sym typeface="Calibri"/>
              </a:defRPr>
            </a:lvl4pPr>
            <a:lvl5pPr marL="1847637" marR="0" lvl="4" indent="0" algn="l" rtl="0">
              <a:spcBef>
                <a:spcPts val="0"/>
              </a:spcBef>
              <a:buNone/>
              <a:defRPr sz="1800" b="0" i="0" u="none" strike="noStrike" cap="none">
                <a:solidFill>
                  <a:schemeClr val="dk1"/>
                </a:solidFill>
                <a:latin typeface="Calibri"/>
                <a:ea typeface="Calibri"/>
                <a:cs typeface="Calibri"/>
                <a:sym typeface="Calibri"/>
              </a:defRPr>
            </a:lvl5pPr>
            <a:lvl6pPr marL="2309546" marR="0" lvl="5" indent="0" algn="l" rtl="0">
              <a:spcBef>
                <a:spcPts val="0"/>
              </a:spcBef>
              <a:buNone/>
              <a:defRPr sz="1800" b="0" i="0" u="none" strike="noStrike" cap="none">
                <a:solidFill>
                  <a:schemeClr val="dk1"/>
                </a:solidFill>
                <a:latin typeface="Calibri"/>
                <a:ea typeface="Calibri"/>
                <a:cs typeface="Calibri"/>
                <a:sym typeface="Calibri"/>
              </a:defRPr>
            </a:lvl6pPr>
            <a:lvl7pPr marL="2771455" marR="0" lvl="6" indent="0" algn="l" rtl="0">
              <a:spcBef>
                <a:spcPts val="0"/>
              </a:spcBef>
              <a:buNone/>
              <a:defRPr sz="1800" b="0" i="0" u="none" strike="noStrike" cap="none">
                <a:solidFill>
                  <a:schemeClr val="dk1"/>
                </a:solidFill>
                <a:latin typeface="Calibri"/>
                <a:ea typeface="Calibri"/>
                <a:cs typeface="Calibri"/>
                <a:sym typeface="Calibri"/>
              </a:defRPr>
            </a:lvl7pPr>
            <a:lvl8pPr marL="3233364" marR="0" lvl="7" indent="0" algn="l" rtl="0">
              <a:spcBef>
                <a:spcPts val="0"/>
              </a:spcBef>
              <a:buNone/>
              <a:defRPr sz="1800" b="0" i="0" u="none" strike="noStrike" cap="none">
                <a:solidFill>
                  <a:schemeClr val="dk1"/>
                </a:solidFill>
                <a:latin typeface="Calibri"/>
                <a:ea typeface="Calibri"/>
                <a:cs typeface="Calibri"/>
                <a:sym typeface="Calibri"/>
              </a:defRPr>
            </a:lvl8pPr>
            <a:lvl9pPr marL="369527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3421" y="4385628"/>
            <a:ext cx="5547359" cy="4154805"/>
          </a:xfrm>
          <a:prstGeom prst="rect">
            <a:avLst/>
          </a:prstGeom>
          <a:noFill/>
          <a:ln>
            <a:noFill/>
          </a:ln>
        </p:spPr>
        <p:txBody>
          <a:bodyPr lIns="92367" tIns="92367" rIns="92367" bIns="92367"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69653"/>
            <a:ext cx="3004819" cy="461645"/>
          </a:xfrm>
          <a:prstGeom prst="rect">
            <a:avLst/>
          </a:prstGeom>
          <a:noFill/>
          <a:ln>
            <a:noFill/>
          </a:ln>
        </p:spPr>
        <p:txBody>
          <a:bodyPr lIns="92367" tIns="92367" rIns="92367" bIns="92367"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1909" marR="0" lvl="1" indent="0" algn="l" rtl="0">
              <a:spcBef>
                <a:spcPts val="0"/>
              </a:spcBef>
              <a:buNone/>
              <a:defRPr sz="1800" b="0" i="0" u="none" strike="noStrike" cap="none">
                <a:solidFill>
                  <a:schemeClr val="dk1"/>
                </a:solidFill>
                <a:latin typeface="Calibri"/>
                <a:ea typeface="Calibri"/>
                <a:cs typeface="Calibri"/>
                <a:sym typeface="Calibri"/>
              </a:defRPr>
            </a:lvl2pPr>
            <a:lvl3pPr marL="923818" marR="0" lvl="2" indent="0" algn="l" rtl="0">
              <a:spcBef>
                <a:spcPts val="0"/>
              </a:spcBef>
              <a:buNone/>
              <a:defRPr sz="1800" b="0" i="0" u="none" strike="noStrike" cap="none">
                <a:solidFill>
                  <a:schemeClr val="dk1"/>
                </a:solidFill>
                <a:latin typeface="Calibri"/>
                <a:ea typeface="Calibri"/>
                <a:cs typeface="Calibri"/>
                <a:sym typeface="Calibri"/>
              </a:defRPr>
            </a:lvl3pPr>
            <a:lvl4pPr marL="1385727" marR="0" lvl="3" indent="0" algn="l" rtl="0">
              <a:spcBef>
                <a:spcPts val="0"/>
              </a:spcBef>
              <a:buNone/>
              <a:defRPr sz="1800" b="0" i="0" u="none" strike="noStrike" cap="none">
                <a:solidFill>
                  <a:schemeClr val="dk1"/>
                </a:solidFill>
                <a:latin typeface="Calibri"/>
                <a:ea typeface="Calibri"/>
                <a:cs typeface="Calibri"/>
                <a:sym typeface="Calibri"/>
              </a:defRPr>
            </a:lvl4pPr>
            <a:lvl5pPr marL="1847637" marR="0" lvl="4" indent="0" algn="l" rtl="0">
              <a:spcBef>
                <a:spcPts val="0"/>
              </a:spcBef>
              <a:buNone/>
              <a:defRPr sz="1800" b="0" i="0" u="none" strike="noStrike" cap="none">
                <a:solidFill>
                  <a:schemeClr val="dk1"/>
                </a:solidFill>
                <a:latin typeface="Calibri"/>
                <a:ea typeface="Calibri"/>
                <a:cs typeface="Calibri"/>
                <a:sym typeface="Calibri"/>
              </a:defRPr>
            </a:lvl5pPr>
            <a:lvl6pPr marL="2309546" marR="0" lvl="5" indent="0" algn="l" rtl="0">
              <a:spcBef>
                <a:spcPts val="0"/>
              </a:spcBef>
              <a:buNone/>
              <a:defRPr sz="1800" b="0" i="0" u="none" strike="noStrike" cap="none">
                <a:solidFill>
                  <a:schemeClr val="dk1"/>
                </a:solidFill>
                <a:latin typeface="Calibri"/>
                <a:ea typeface="Calibri"/>
                <a:cs typeface="Calibri"/>
                <a:sym typeface="Calibri"/>
              </a:defRPr>
            </a:lvl6pPr>
            <a:lvl7pPr marL="2771455" marR="0" lvl="6" indent="0" algn="l" rtl="0">
              <a:spcBef>
                <a:spcPts val="0"/>
              </a:spcBef>
              <a:buNone/>
              <a:defRPr sz="1800" b="0" i="0" u="none" strike="noStrike" cap="none">
                <a:solidFill>
                  <a:schemeClr val="dk1"/>
                </a:solidFill>
                <a:latin typeface="Calibri"/>
                <a:ea typeface="Calibri"/>
                <a:cs typeface="Calibri"/>
                <a:sym typeface="Calibri"/>
              </a:defRPr>
            </a:lvl7pPr>
            <a:lvl8pPr marL="3233364" marR="0" lvl="7" indent="0" algn="l" rtl="0">
              <a:spcBef>
                <a:spcPts val="0"/>
              </a:spcBef>
              <a:buNone/>
              <a:defRPr sz="1800" b="0" i="0" u="none" strike="noStrike" cap="none">
                <a:solidFill>
                  <a:schemeClr val="dk1"/>
                </a:solidFill>
                <a:latin typeface="Calibri"/>
                <a:ea typeface="Calibri"/>
                <a:cs typeface="Calibri"/>
                <a:sym typeface="Calibri"/>
              </a:defRPr>
            </a:lvl8pPr>
            <a:lvl9pPr marL="3695273"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27775" y="8769653"/>
            <a:ext cx="3004819" cy="461645"/>
          </a:xfrm>
          <a:prstGeom prst="rect">
            <a:avLst/>
          </a:prstGeom>
          <a:noFill/>
          <a:ln>
            <a:noFill/>
          </a:ln>
        </p:spPr>
        <p:txBody>
          <a:bodyPr lIns="92367" tIns="46171" rIns="92367" bIns="4617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6501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93421" y="4385628"/>
            <a:ext cx="5547359" cy="4154805"/>
          </a:xfrm>
          <a:prstGeom prst="rect">
            <a:avLst/>
          </a:prstGeom>
          <a:noFill/>
          <a:ln>
            <a:noFill/>
          </a:ln>
        </p:spPr>
        <p:txBody>
          <a:bodyPr lIns="92367" tIns="46171" rIns="92367" bIns="46171" anchor="t" anchorCtr="0">
            <a:noAutofit/>
          </a:bodyPr>
          <a:lstStyle/>
          <a:p>
            <a:pPr>
              <a:buSzPct val="25000"/>
            </a:pPr>
            <a:r>
              <a:rPr lang="en-US" dirty="0">
                <a:solidFill>
                  <a:schemeClr val="lt1"/>
                </a:solidFill>
              </a:rPr>
              <a:t>Background slide for ASLM and DIR.</a:t>
            </a:r>
          </a:p>
        </p:txBody>
      </p:sp>
      <p:sp>
        <p:nvSpPr>
          <p:cNvPr id="113" name="Shape 113"/>
          <p:cNvSpPr txBox="1">
            <a:spLocks noGrp="1"/>
          </p:cNvSpPr>
          <p:nvPr>
            <p:ph type="sldNum" idx="12"/>
          </p:nvPr>
        </p:nvSpPr>
        <p:spPr>
          <a:xfrm>
            <a:off x="3927775" y="8769653"/>
            <a:ext cx="3004819" cy="461645"/>
          </a:xfrm>
          <a:prstGeom prst="rect">
            <a:avLst/>
          </a:prstGeom>
          <a:noFill/>
          <a:ln>
            <a:noFill/>
          </a:ln>
        </p:spPr>
        <p:txBody>
          <a:bodyPr lIns="92367" tIns="46171" rIns="92367" bIns="46171" anchor="b" anchorCtr="0">
            <a:noAutofit/>
          </a:bodyPr>
          <a:lstStyle/>
          <a:p>
            <a:pPr algn="r">
              <a:buSzPct val="25000"/>
            </a:pPr>
            <a:fld id="{00000000-1234-1234-1234-123412341234}" type="slidenum">
              <a:rPr lang="en-US" sz="1200">
                <a:solidFill>
                  <a:schemeClr val="lt1"/>
                </a:solidFill>
                <a:latin typeface="Calibri"/>
                <a:ea typeface="Calibri"/>
                <a:cs typeface="Calibri"/>
                <a:sym typeface="Calibri"/>
              </a:rPr>
              <a:pPr algn="r">
                <a:buSzPct val="25000"/>
              </a:pPr>
              <a:t>1</a:t>
            </a:fld>
            <a:endParaRPr lang="en-US" sz="120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93421" y="4385628"/>
            <a:ext cx="5547359" cy="4154805"/>
          </a:xfrm>
          <a:prstGeom prst="rect">
            <a:avLst/>
          </a:prstGeom>
          <a:noFill/>
          <a:ln>
            <a:noFill/>
          </a:ln>
        </p:spPr>
        <p:txBody>
          <a:bodyPr lIns="92367" tIns="46171" rIns="92367" bIns="46171" anchor="t" anchorCtr="0">
            <a:noAutofit/>
          </a:bodyPr>
          <a:lstStyle/>
          <a:p>
            <a:pPr>
              <a:buSzPct val="25000"/>
            </a:pPr>
            <a:endParaRPr dirty="0"/>
          </a:p>
        </p:txBody>
      </p:sp>
      <p:sp>
        <p:nvSpPr>
          <p:cNvPr id="231" name="Shape 231"/>
          <p:cNvSpPr txBox="1">
            <a:spLocks noGrp="1"/>
          </p:cNvSpPr>
          <p:nvPr>
            <p:ph type="sldNum" idx="12"/>
          </p:nvPr>
        </p:nvSpPr>
        <p:spPr>
          <a:xfrm>
            <a:off x="3927775" y="8769653"/>
            <a:ext cx="3004819" cy="461645"/>
          </a:xfrm>
          <a:prstGeom prst="rect">
            <a:avLst/>
          </a:prstGeom>
          <a:noFill/>
          <a:ln>
            <a:noFill/>
          </a:ln>
        </p:spPr>
        <p:txBody>
          <a:bodyPr lIns="92367" tIns="46171" rIns="92367" bIns="4617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389063" y="1154113"/>
            <a:ext cx="4156075" cy="31162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93421" y="4385628"/>
            <a:ext cx="5547359" cy="4154805"/>
          </a:xfrm>
          <a:prstGeom prst="rect">
            <a:avLst/>
          </a:prstGeom>
          <a:noFill/>
          <a:ln>
            <a:noFill/>
          </a:ln>
        </p:spPr>
        <p:txBody>
          <a:bodyPr lIns="92367" tIns="46171" rIns="92367" bIns="46171" anchor="t" anchorCtr="0">
            <a:noAutofit/>
          </a:bodyPr>
          <a:lstStyle/>
          <a:p>
            <a:pPr>
              <a:buClr>
                <a:schemeClr val="dk1"/>
              </a:buClr>
              <a:buSzPct val="25000"/>
            </a:pPr>
            <a:r>
              <a:rPr lang="en-US" b="0" i="0" u="none" strike="noStrike" cap="none" dirty="0">
                <a:solidFill>
                  <a:schemeClr val="dk1"/>
                </a:solidFill>
                <a:latin typeface="Calibri"/>
                <a:ea typeface="Calibri"/>
                <a:cs typeface="Calibri"/>
                <a:sym typeface="Calibri"/>
              </a:rPr>
              <a:t>Jim Bennett slides</a:t>
            </a:r>
            <a:r>
              <a:rPr lang="en-US" dirty="0"/>
              <a:t> begin </a:t>
            </a:r>
            <a:r>
              <a:rPr lang="en-US" u="sng" dirty="0"/>
              <a:t>here</a:t>
            </a:r>
            <a:r>
              <a:rPr lang="en-US" dirty="0"/>
              <a:t>.</a:t>
            </a:r>
          </a:p>
          <a:p>
            <a:pPr>
              <a:buClr>
                <a:schemeClr val="dk1"/>
              </a:buClr>
              <a:buSzPct val="25000"/>
            </a:pPr>
            <a:endParaRPr dirty="0"/>
          </a:p>
          <a:p>
            <a:pPr>
              <a:buClr>
                <a:schemeClr val="dk1"/>
              </a:buClr>
              <a:buSzPct val="25000"/>
            </a:pPr>
            <a:r>
              <a:rPr lang="en-US" b="1" dirty="0" smtClean="0"/>
              <a:t>Slides Outline</a:t>
            </a:r>
            <a:r>
              <a:rPr lang="en-US" b="1" dirty="0"/>
              <a:t>: </a:t>
            </a:r>
          </a:p>
          <a:p>
            <a:pPr marL="173216" indent="-173216">
              <a:buClr>
                <a:schemeClr val="dk1"/>
              </a:buClr>
              <a:buSzPct val="25000"/>
              <a:buFont typeface="Arial" panose="020B0604020202020204" pitchFamily="34" charset="0"/>
              <a:buChar char="•"/>
            </a:pPr>
            <a:r>
              <a:rPr lang="en-US" dirty="0" smtClean="0"/>
              <a:t>Meeting Objectives</a:t>
            </a:r>
          </a:p>
          <a:p>
            <a:pPr marL="173216" indent="-173216">
              <a:buClr>
                <a:schemeClr val="dk1"/>
              </a:buClr>
              <a:buSzPct val="25000"/>
              <a:buFont typeface="Arial" panose="020B0604020202020204" pitchFamily="34" charset="0"/>
              <a:buChar char="•"/>
            </a:pPr>
            <a:r>
              <a:rPr lang="en-US" dirty="0" smtClean="0"/>
              <a:t>Leasing Process: Four Phases</a:t>
            </a:r>
            <a:endParaRPr lang="en-US" dirty="0"/>
          </a:p>
          <a:p>
            <a:pPr marL="173216" indent="-173216">
              <a:buClr>
                <a:schemeClr val="dk1"/>
              </a:buClr>
              <a:buSzPct val="25000"/>
              <a:buFont typeface="Arial" panose="020B0604020202020204" pitchFamily="34" charset="0"/>
              <a:buChar char="•"/>
            </a:pPr>
            <a:r>
              <a:rPr lang="en-US" dirty="0"/>
              <a:t>Atlantic </a:t>
            </a:r>
            <a:r>
              <a:rPr lang="en-US" dirty="0" smtClean="0"/>
              <a:t>Activities</a:t>
            </a:r>
          </a:p>
          <a:p>
            <a:pPr marL="173216" indent="-173216">
              <a:buClr>
                <a:schemeClr val="dk1"/>
              </a:buClr>
              <a:buSzPct val="25000"/>
              <a:buFont typeface="Arial" panose="020B0604020202020204" pitchFamily="34" charset="0"/>
              <a:buChar char="•"/>
            </a:pPr>
            <a:r>
              <a:rPr lang="en-US" dirty="0" smtClean="0"/>
              <a:t>New York, New York</a:t>
            </a:r>
            <a:endParaRPr lang="en-US" dirty="0"/>
          </a:p>
          <a:p>
            <a:pPr marL="173216" indent="-173216">
              <a:buClr>
                <a:schemeClr val="dk1"/>
              </a:buClr>
              <a:buSzPct val="25000"/>
              <a:buFont typeface="Arial" panose="020B0604020202020204" pitchFamily="34" charset="0"/>
              <a:buChar char="•"/>
            </a:pPr>
            <a:r>
              <a:rPr lang="en-US" dirty="0" smtClean="0"/>
              <a:t>Program Update: Call </a:t>
            </a:r>
          </a:p>
          <a:p>
            <a:pPr marL="173216" indent="-173216">
              <a:buClr>
                <a:schemeClr val="dk1"/>
              </a:buClr>
              <a:buSzPct val="25000"/>
              <a:buFont typeface="Arial" panose="020B0604020202020204" pitchFamily="34" charset="0"/>
              <a:buChar char="•"/>
            </a:pPr>
            <a:r>
              <a:rPr lang="en-US" dirty="0" smtClean="0"/>
              <a:t>Program Update: Area ID</a:t>
            </a:r>
          </a:p>
          <a:p>
            <a:pPr marL="173216" indent="-173216">
              <a:buClr>
                <a:schemeClr val="dk1"/>
              </a:buClr>
              <a:buSzPct val="25000"/>
              <a:buFont typeface="Arial" panose="020B0604020202020204" pitchFamily="34" charset="0"/>
              <a:buChar char="•"/>
            </a:pPr>
            <a:r>
              <a:rPr lang="en-US" dirty="0" smtClean="0"/>
              <a:t>Wind Energy Area</a:t>
            </a:r>
            <a:endParaRPr lang="en-US" dirty="0"/>
          </a:p>
          <a:p>
            <a:pPr marL="173216" indent="-173216">
              <a:buClr>
                <a:schemeClr val="dk1"/>
              </a:buClr>
              <a:buSzPct val="25000"/>
              <a:buFont typeface="Arial" panose="020B0604020202020204" pitchFamily="34" charset="0"/>
              <a:buChar char="•"/>
            </a:pPr>
            <a:r>
              <a:rPr lang="en-US" dirty="0" smtClean="0"/>
              <a:t>Questions</a:t>
            </a:r>
            <a:endParaRPr sz="1000" dirty="0"/>
          </a:p>
        </p:txBody>
      </p:sp>
      <p:sp>
        <p:nvSpPr>
          <p:cNvPr id="121" name="Shape 121"/>
          <p:cNvSpPr txBox="1">
            <a:spLocks noGrp="1"/>
          </p:cNvSpPr>
          <p:nvPr>
            <p:ph type="sldNum" idx="12"/>
          </p:nvPr>
        </p:nvSpPr>
        <p:spPr>
          <a:xfrm>
            <a:off x="3927775" y="8769653"/>
            <a:ext cx="3004819" cy="461645"/>
          </a:xfrm>
          <a:prstGeom prst="rect">
            <a:avLst/>
          </a:prstGeom>
          <a:noFill/>
          <a:ln>
            <a:noFill/>
          </a:ln>
        </p:spPr>
        <p:txBody>
          <a:bodyPr lIns="92367" tIns="46171" rIns="92367" bIns="46171"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93420" y="4385628"/>
            <a:ext cx="5547360" cy="4154805"/>
          </a:xfrm>
          <a:prstGeom prst="rect">
            <a:avLst/>
          </a:prstGeom>
        </p:spPr>
        <p:txBody>
          <a:bodyPr lIns="92367" tIns="92367" rIns="92367" bIns="92367" anchor="t" anchorCtr="0">
            <a:noAutofit/>
          </a:bodyPr>
          <a:lstStyle/>
          <a:p>
            <a:r>
              <a:rPr lang="en-US" dirty="0" smtClean="0"/>
              <a:t>The last</a:t>
            </a:r>
            <a:r>
              <a:rPr lang="en-US" baseline="0" dirty="0" smtClean="0"/>
              <a:t> Task Force meeting here in New York was on September 26, 2013.</a:t>
            </a:r>
            <a:endParaRPr lang="en-US" baseline="0" dirty="0"/>
          </a:p>
          <a:p>
            <a:r>
              <a:rPr lang="en-US" baseline="0" dirty="0" smtClean="0"/>
              <a:t>We’ve made a lot of progress since then.</a:t>
            </a:r>
          </a:p>
        </p:txBody>
      </p:sp>
      <p:sp>
        <p:nvSpPr>
          <p:cNvPr id="134" name="Shape 134"/>
          <p:cNvSpPr txBox="1">
            <a:spLocks noGrp="1"/>
          </p:cNvSpPr>
          <p:nvPr>
            <p:ph type="sldNum" idx="12"/>
          </p:nvPr>
        </p:nvSpPr>
        <p:spPr>
          <a:xfrm>
            <a:off x="3927774" y="8769653"/>
            <a:ext cx="3004820" cy="461645"/>
          </a:xfrm>
          <a:prstGeom prst="rect">
            <a:avLst/>
          </a:prstGeom>
        </p:spPr>
        <p:txBody>
          <a:bodyPr lIns="92367" tIns="46171" rIns="92367" bIns="46171" anchor="b" anchorCtr="0">
            <a:noAutofit/>
          </a:bodyPr>
          <a:lstStyle/>
          <a:p>
            <a:pPr>
              <a:buClr>
                <a:srgbClr val="000000"/>
              </a:buClr>
              <a:buSzPct val="25000"/>
            </a:pPr>
            <a:fld id="{00000000-1234-1234-1234-123412341234}" type="slidenum">
              <a:rPr lang="en-US"/>
              <a:pPr>
                <a:buClr>
                  <a:srgbClr val="000000"/>
                </a:buClr>
                <a:buSzPct val="2500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93421" y="4385628"/>
            <a:ext cx="5547359" cy="4154805"/>
          </a:xfrm>
          <a:prstGeom prst="rect">
            <a:avLst/>
          </a:prstGeom>
          <a:noFill/>
          <a:ln>
            <a:noFill/>
          </a:ln>
        </p:spPr>
        <p:txBody>
          <a:bodyPr lIns="92367" tIns="46171" rIns="92367" bIns="46171" anchor="t" anchorCtr="0">
            <a:noAutofit/>
          </a:bodyPr>
          <a:lstStyle/>
          <a:p>
            <a:pPr marL="171414" indent="-171414">
              <a:buClr>
                <a:schemeClr val="dk1"/>
              </a:buClr>
              <a:buSzPct val="100000"/>
              <a:buFont typeface="Arial"/>
              <a:buChar char="•"/>
            </a:pPr>
            <a:r>
              <a:rPr lang="en-US" sz="900" b="1" dirty="0"/>
              <a:t>Planning and Analysis</a:t>
            </a:r>
            <a:r>
              <a:rPr lang="en-US" sz="900" dirty="0"/>
              <a:t> (~ 2 years)</a:t>
            </a:r>
          </a:p>
          <a:p>
            <a:pPr>
              <a:buSzPct val="25000"/>
            </a:pPr>
            <a:r>
              <a:rPr lang="en-US" sz="900" dirty="0"/>
              <a:t>The Planning and Analysis phase seeks to identify suitable areas for wind energy leasing consideration through collaborative, consultative, and analytical processes that engage stakeholders, tribes, and State and Federal government agencies. This is the phase when BOEM conducts environmental compliance reviews and consultations with Tribes, States, and natural resource agencies.  </a:t>
            </a:r>
            <a:r>
              <a:rPr lang="en-US" sz="900" b="1" dirty="0"/>
              <a:t>THIS is the stage we’re in now with our New York Wind Energy Area.  We’re about to enter the next phase…</a:t>
            </a:r>
          </a:p>
          <a:p>
            <a:pPr marL="171414" indent="-171414" defTabSz="923818">
              <a:buClr>
                <a:schemeClr val="dk1"/>
              </a:buClr>
              <a:buSzPct val="100000"/>
              <a:buFont typeface="Arial"/>
              <a:buChar char="•"/>
            </a:pPr>
            <a:r>
              <a:rPr lang="en-US" sz="900" b="1" dirty="0"/>
              <a:t>Leasing </a:t>
            </a:r>
            <a:r>
              <a:rPr lang="en-US" sz="900" dirty="0"/>
              <a:t>(~ 2 years)</a:t>
            </a:r>
            <a:endParaRPr lang="en-US" sz="900" b="1" dirty="0"/>
          </a:p>
          <a:p>
            <a:pPr>
              <a:buSzPct val="25000"/>
            </a:pPr>
            <a:r>
              <a:rPr lang="en-US" sz="900" dirty="0"/>
              <a:t>The Leasing phase results in the issuance of a commercial wind energy lease. Leases may be issued either through a competitive or noncompetitive process. A commercial lease gives the lessee the exclusive right to subsequently seek BOEM approval for the development of the leasehold. The lease does not grant the lessee the right to construct any facilities; rather, the lease grants the right to use the lease area to develop its plans, which must be approved by BOEM before the lessee can move on to the next stage of the process. </a:t>
            </a:r>
          </a:p>
          <a:p>
            <a:pPr marL="171414" indent="-171414" defTabSz="923818">
              <a:buClr>
                <a:schemeClr val="dk1"/>
              </a:buClr>
              <a:buSzPct val="100000"/>
              <a:buFont typeface="Arial"/>
              <a:buChar char="•"/>
            </a:pPr>
            <a:r>
              <a:rPr lang="en-US" sz="900" b="1" dirty="0"/>
              <a:t>Site Assessment </a:t>
            </a:r>
            <a:r>
              <a:rPr lang="en-US" sz="900" dirty="0"/>
              <a:t>(~ 5 years)</a:t>
            </a:r>
            <a:endParaRPr lang="en-US" sz="900" b="1" dirty="0"/>
          </a:p>
          <a:p>
            <a:pPr>
              <a:buSzPct val="25000"/>
            </a:pPr>
            <a:r>
              <a:rPr lang="en-US" sz="900" dirty="0"/>
              <a:t>The Site Assessment phase includes the submission of a site assessment plan (SAP), which contains the lessee's detailed proposal for the construction of a meteorological tower and/or the installation of meteorological buoys on the leasehold. The lessee’s SAP must be approved by BOEM before it conducts these "site assessment" activities on the leasehold. BOEM may approve, approve with modification, or disapprove a lessee's SAP. It is also during this phase that the lessee would conduct site characterization surveys and studies (e.g. , avian, marine mammal, archeological). </a:t>
            </a:r>
            <a:r>
              <a:rPr lang="en-US" sz="900" dirty="0">
                <a:latin typeface="Garamond"/>
                <a:ea typeface="Garamond"/>
                <a:cs typeface="Garamond"/>
                <a:sym typeface="Garamond"/>
              </a:rPr>
              <a:t>Lessee has up to 5 years to conduct these activities.</a:t>
            </a:r>
          </a:p>
          <a:p>
            <a:pPr marL="171414" indent="-171414" defTabSz="923818">
              <a:buClr>
                <a:schemeClr val="dk1"/>
              </a:buClr>
              <a:buSzPct val="100000"/>
              <a:buFont typeface="Arial"/>
              <a:buChar char="•"/>
            </a:pPr>
            <a:r>
              <a:rPr lang="en-US" sz="900" b="1" dirty="0"/>
              <a:t>Construction and Operations </a:t>
            </a:r>
            <a:r>
              <a:rPr lang="en-US" sz="900" dirty="0"/>
              <a:t>(~ 25 years)</a:t>
            </a:r>
            <a:endParaRPr lang="en-US" sz="900" b="1" dirty="0"/>
          </a:p>
          <a:p>
            <a:pPr>
              <a:buSzPct val="25000"/>
            </a:pPr>
            <a:r>
              <a:rPr lang="en-US" sz="900" dirty="0"/>
              <a:t>The Construction and Operations phase consists of the submission of a Construction and Operations Plan (COP), which is a detailed plan for the construction and operation of a wind energy project on the lease. BOEM conducts environmental and technical reviews of the COP and decides whether to approve, approve with modification, or disapprove the COP. Prior to the end of the lease term, the developer must submit a plan to decommission facilities. </a:t>
            </a:r>
            <a:r>
              <a:rPr lang="en-US" sz="900" dirty="0">
                <a:latin typeface="Garamond"/>
                <a:ea typeface="Garamond"/>
                <a:cs typeface="Garamond"/>
                <a:sym typeface="Garamond"/>
              </a:rPr>
              <a:t>Operations term is typically 25 years.</a:t>
            </a:r>
          </a:p>
          <a:p>
            <a:pPr>
              <a:buSzPct val="25000"/>
            </a:pPr>
            <a:endParaRPr sz="1000" dirty="0"/>
          </a:p>
          <a:p>
            <a:pPr marL="171414" indent="-171414">
              <a:buClr>
                <a:schemeClr val="dk1"/>
              </a:buClr>
              <a:buSzPct val="100000"/>
            </a:pPr>
            <a:endParaRPr sz="1000" dirty="0"/>
          </a:p>
          <a:p>
            <a:pPr>
              <a:buSzPct val="25000"/>
            </a:pPr>
            <a:endParaRPr sz="1000" dirty="0"/>
          </a:p>
        </p:txBody>
      </p:sp>
      <p:sp>
        <p:nvSpPr>
          <p:cNvPr id="141" name="Shape 141"/>
          <p:cNvSpPr txBox="1">
            <a:spLocks noGrp="1"/>
          </p:cNvSpPr>
          <p:nvPr>
            <p:ph type="sldNum" idx="12"/>
          </p:nvPr>
        </p:nvSpPr>
        <p:spPr>
          <a:xfrm>
            <a:off x="3927775" y="8769653"/>
            <a:ext cx="3004819" cy="461645"/>
          </a:xfrm>
          <a:prstGeom prst="rect">
            <a:avLst/>
          </a:prstGeom>
          <a:noFill/>
          <a:ln>
            <a:noFill/>
          </a:ln>
        </p:spPr>
        <p:txBody>
          <a:bodyPr lIns="92367" tIns="46171" rIns="92367" bIns="46171"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a:t>
            </a:fld>
            <a:endParaRPr lang="en-US"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3">
              <a:buFont typeface="Arial" panose="020B0604020202020204" pitchFamily="34" charset="0"/>
              <a:buNone/>
              <a:defRPr/>
            </a:pPr>
            <a:r>
              <a:rPr lang="en-US" sz="800" b="1" i="0" u="none" strike="noStrike" kern="1200" cap="none" dirty="0" smtClean="0">
                <a:solidFill>
                  <a:srgbClr val="000000"/>
                </a:solidFill>
                <a:latin typeface="Calibri"/>
                <a:ea typeface="Calibri"/>
                <a:cs typeface="Calibri"/>
                <a:sym typeface="Calibri"/>
              </a:rPr>
              <a:t>Climate Change</a:t>
            </a:r>
          </a:p>
          <a:p>
            <a:pPr marL="0" indent="0" defTabSz="914303">
              <a:buFont typeface="Arial" panose="020B0604020202020204" pitchFamily="34" charset="0"/>
              <a:buNone/>
              <a:defRPr/>
            </a:pPr>
            <a:endParaRPr lang="en-US" sz="800" b="1" i="0" u="none" strike="noStrike" kern="1200" cap="none" dirty="0" smtClean="0">
              <a:solidFill>
                <a:srgbClr val="000000"/>
              </a:solidFill>
              <a:latin typeface="Calibri"/>
              <a:ea typeface="Calibri"/>
              <a:cs typeface="Calibri"/>
              <a:sym typeface="Calibri"/>
            </a:endParaRPr>
          </a:p>
          <a:p>
            <a:pPr marL="0" indent="0" defTabSz="914303">
              <a:buFont typeface="Arial" panose="020B0604020202020204" pitchFamily="34" charset="0"/>
              <a:buNone/>
              <a:defRPr/>
            </a:pPr>
            <a:r>
              <a:rPr lang="en-US" sz="800" b="1" i="0" u="none" strike="noStrike" kern="1200" cap="none" dirty="0" smtClean="0">
                <a:solidFill>
                  <a:srgbClr val="000000"/>
                </a:solidFill>
                <a:latin typeface="Calibri"/>
                <a:ea typeface="Calibri"/>
                <a:cs typeface="Calibri"/>
                <a:sym typeface="Calibri"/>
              </a:rPr>
              <a:t>Program-wide</a:t>
            </a:r>
            <a:r>
              <a:rPr lang="en-US" sz="800" b="1" i="0" u="none" strike="noStrike" kern="1200" cap="none" baseline="0" dirty="0" smtClean="0">
                <a:solidFill>
                  <a:srgbClr val="000000"/>
                </a:solidFill>
                <a:latin typeface="Calibri"/>
                <a:ea typeface="Calibri"/>
                <a:cs typeface="Calibri"/>
                <a:sym typeface="Calibri"/>
              </a:rPr>
              <a:t> Activity:   RFF – </a:t>
            </a:r>
          </a:p>
          <a:p>
            <a:pPr marL="171450" indent="-171450" defTabSz="914303">
              <a:buFont typeface="Arial" panose="020B0604020202020204" pitchFamily="34" charset="0"/>
              <a:buChar char="•"/>
              <a:defRPr/>
            </a:pPr>
            <a:r>
              <a:rPr lang="en-US" sz="800" b="0" i="0" u="none" strike="noStrike" kern="1200" cap="none" baseline="0" dirty="0" smtClean="0">
                <a:solidFill>
                  <a:srgbClr val="000000"/>
                </a:solidFill>
                <a:latin typeface="Calibri"/>
                <a:ea typeface="Calibri"/>
                <a:cs typeface="Calibri"/>
                <a:sym typeface="Calibri"/>
              </a:rPr>
              <a:t>As you can see, we are making significant progress off many Atlantic states. </a:t>
            </a:r>
          </a:p>
          <a:p>
            <a:pPr marL="171450" indent="-171450" defTabSz="914303">
              <a:buFont typeface="Arial" panose="020B0604020202020204" pitchFamily="34" charset="0"/>
              <a:buChar char="•"/>
              <a:defRPr/>
            </a:pPr>
            <a:r>
              <a:rPr lang="en-US" sz="800" b="0" i="0" u="none" strike="noStrike" kern="1200" cap="none" baseline="0" dirty="0" smtClean="0">
                <a:solidFill>
                  <a:srgbClr val="000000"/>
                </a:solidFill>
                <a:latin typeface="Calibri"/>
                <a:ea typeface="Calibri"/>
                <a:cs typeface="Calibri"/>
                <a:sym typeface="Calibri"/>
              </a:rPr>
              <a:t>As we are moving beyond the early stages of our program, we decided that now would be a good time to assess the strengths and weaknesses of our existing processes, and stakeholder feedback is critical to that effort. </a:t>
            </a:r>
          </a:p>
          <a:p>
            <a:pPr marL="171450" indent="-171450" defTabSz="914303">
              <a:buFont typeface="Arial" panose="020B0604020202020204" pitchFamily="34" charset="0"/>
              <a:buChar char="•"/>
              <a:defRPr/>
            </a:pPr>
            <a:r>
              <a:rPr lang="en-US" sz="800" b="0" i="0" u="none" strike="noStrike" kern="1200" cap="none" baseline="0" dirty="0" smtClean="0">
                <a:solidFill>
                  <a:srgbClr val="000000"/>
                </a:solidFill>
                <a:latin typeface="Calibri"/>
                <a:ea typeface="Calibri"/>
                <a:cs typeface="Calibri"/>
                <a:sym typeface="Calibri"/>
              </a:rPr>
              <a:t>To that end, we published a Request for Feedback in September 2015 for a 90-day comment period.</a:t>
            </a:r>
          </a:p>
          <a:p>
            <a:pPr marL="171450" indent="-171450" defTabSz="914303">
              <a:buFont typeface="Arial" panose="020B0604020202020204" pitchFamily="34" charset="0"/>
              <a:buChar char="•"/>
              <a:defRPr/>
            </a:pPr>
            <a:r>
              <a:rPr lang="en-US" sz="800" b="0" i="0" u="none" strike="noStrike" kern="1200" cap="none" baseline="0" dirty="0" smtClean="0">
                <a:solidFill>
                  <a:srgbClr val="000000"/>
                </a:solidFill>
                <a:latin typeface="Calibri"/>
                <a:ea typeface="Calibri"/>
                <a:cs typeface="Calibri"/>
                <a:sym typeface="Calibri"/>
              </a:rPr>
              <a:t>We received 57 comments in response to the RFF that cover many aspects of our program that could potentially be improved, from consideration of stakeholder information during area delineation, to increasing transparency during our plan reviews, to aligning our processes with state incentive programs. </a:t>
            </a:r>
          </a:p>
          <a:p>
            <a:pPr marL="0" indent="0" defTabSz="914303">
              <a:buFont typeface="Arial" panose="020B0604020202020204" pitchFamily="34" charset="0"/>
              <a:buNone/>
              <a:defRPr/>
            </a:pPr>
            <a:endParaRPr lang="en-US" sz="800" b="0" i="0" u="none" strike="noStrike" kern="1200" cap="none" baseline="0" dirty="0" smtClean="0">
              <a:solidFill>
                <a:srgbClr val="000000"/>
              </a:solidFill>
              <a:latin typeface="Calibri"/>
              <a:ea typeface="Calibri"/>
              <a:cs typeface="Calibri"/>
              <a:sym typeface="Calibri"/>
            </a:endParaRPr>
          </a:p>
          <a:p>
            <a:pPr marL="171450" indent="-171450" defTabSz="914303">
              <a:buFont typeface="Arial" panose="020B0604020202020204" pitchFamily="34" charset="0"/>
              <a:buChar char="•"/>
              <a:defRPr/>
            </a:pPr>
            <a:r>
              <a:rPr lang="en-US" sz="800" b="0" i="0" u="none" strike="noStrike" kern="1200" cap="none" baseline="0" dirty="0" smtClean="0">
                <a:solidFill>
                  <a:srgbClr val="000000"/>
                </a:solidFill>
                <a:latin typeface="Calibri"/>
                <a:ea typeface="Calibri"/>
                <a:cs typeface="Calibri"/>
                <a:sym typeface="Calibri"/>
              </a:rPr>
              <a:t>We are closely considering all comments received (including those submitted by the City of New York!) and are planning on announcing some BOEM initiatives informed by the RFF comments in the </a:t>
            </a:r>
            <a:r>
              <a:rPr lang="en-US" sz="800" b="1" i="0" u="none" strike="noStrike" kern="1200" cap="none" baseline="0" dirty="0" smtClean="0">
                <a:solidFill>
                  <a:srgbClr val="000000"/>
                </a:solidFill>
                <a:latin typeface="Calibri"/>
                <a:ea typeface="Calibri"/>
                <a:cs typeface="Calibri"/>
                <a:sym typeface="Calibri"/>
              </a:rPr>
              <a:t>DOE/DOI National Offshore Wind Strategy </a:t>
            </a:r>
            <a:r>
              <a:rPr lang="en-US" sz="800" b="0" i="0" u="none" strike="noStrike" kern="1200" cap="none" baseline="0" dirty="0" smtClean="0">
                <a:solidFill>
                  <a:srgbClr val="000000"/>
                </a:solidFill>
                <a:latin typeface="Calibri"/>
                <a:ea typeface="Calibri"/>
                <a:cs typeface="Calibri"/>
                <a:sym typeface="Calibri"/>
              </a:rPr>
              <a:t>that we’re planning on announcing later this year. </a:t>
            </a:r>
          </a:p>
          <a:p>
            <a:pPr marL="0" indent="0" defTabSz="914303">
              <a:buFont typeface="Arial" panose="020B0604020202020204" pitchFamily="34" charset="0"/>
              <a:buNone/>
              <a:defRPr/>
            </a:pPr>
            <a:endParaRPr lang="en-US" sz="800" b="0" i="0" u="none" strike="noStrike" kern="1200" cap="none" dirty="0" smtClean="0">
              <a:solidFill>
                <a:srgbClr val="000000"/>
              </a:solidFill>
              <a:latin typeface="Calibri"/>
              <a:ea typeface="Calibri"/>
              <a:cs typeface="Calibri"/>
              <a:sym typeface="Calibri"/>
            </a:endParaRPr>
          </a:p>
          <a:p>
            <a:pPr marL="0" indent="0" defTabSz="914303">
              <a:buFont typeface="Arial" panose="020B0604020202020204" pitchFamily="34" charset="0"/>
              <a:buNone/>
              <a:defRPr/>
            </a:pPr>
            <a:r>
              <a:rPr lang="en-US" sz="800" b="1" i="0" u="none" strike="noStrike" kern="1200" cap="none" dirty="0" smtClean="0">
                <a:solidFill>
                  <a:srgbClr val="000000"/>
                </a:solidFill>
                <a:latin typeface="Calibri"/>
                <a:ea typeface="Calibri"/>
                <a:cs typeface="Calibri"/>
                <a:sym typeface="Calibri"/>
              </a:rPr>
              <a:t>RPBs – (This</a:t>
            </a:r>
            <a:r>
              <a:rPr lang="en-US" sz="800" b="1" i="0" u="none" strike="noStrike" kern="1200" cap="none" baseline="0" dirty="0" smtClean="0">
                <a:solidFill>
                  <a:srgbClr val="000000"/>
                </a:solidFill>
                <a:latin typeface="Calibri"/>
                <a:ea typeface="Calibri"/>
                <a:cs typeface="Calibri"/>
                <a:sym typeface="Calibri"/>
              </a:rPr>
              <a:t> is a brief summary of the TPs Leann provided separately)</a:t>
            </a:r>
            <a:endParaRPr lang="en-US" sz="800" b="1" i="0" u="none" strike="noStrike" kern="1200" cap="none" dirty="0" smtClean="0">
              <a:solidFill>
                <a:srgbClr val="000000"/>
              </a:solidFill>
              <a:latin typeface="Calibri"/>
              <a:ea typeface="Calibri"/>
              <a:cs typeface="Calibri"/>
              <a:sym typeface="Calibri"/>
            </a:endParaRPr>
          </a:p>
          <a:p>
            <a:pPr lvl="0"/>
            <a:endParaRPr lang="en-US" sz="1200" b="0" i="0" u="none" strike="noStrike" kern="1200" cap="none" dirty="0" smtClean="0">
              <a:solidFill>
                <a:schemeClr val="dk1"/>
              </a:solidFill>
              <a:effectLst/>
              <a:latin typeface="Calibri"/>
              <a:ea typeface="Calibri"/>
              <a:cs typeface="Calibri"/>
              <a:sym typeface="Calibri"/>
            </a:endParaRPr>
          </a:p>
          <a:p>
            <a:pPr lvl="0"/>
            <a:r>
              <a:rPr lang="en-US" sz="1200" b="0" i="0" u="none" strike="noStrike" kern="1200" cap="none" dirty="0" smtClean="0">
                <a:solidFill>
                  <a:schemeClr val="dk1"/>
                </a:solidFill>
                <a:effectLst/>
                <a:latin typeface="Calibri"/>
                <a:ea typeface="Calibri"/>
                <a:cs typeface="Calibri"/>
                <a:sym typeface="Calibri"/>
              </a:rPr>
              <a:t>BOEM is very involved in the activities of the Regional Planning Bodies (RPBs). The Northeast and Mid-Atlantic RPBs are each in the process of developing an Ocean Action Plan (OAP), and both RPBs are incorporating action items that are directly in support of offshore ocean energy.</a:t>
            </a:r>
            <a:r>
              <a:rPr lang="en-US" sz="1200" b="0" i="0" u="none" strike="noStrike" kern="1200" cap="none" baseline="0" dirty="0" smtClean="0">
                <a:solidFill>
                  <a:schemeClr val="dk1"/>
                </a:solidFill>
                <a:effectLst/>
                <a:latin typeface="Calibri"/>
                <a:ea typeface="Calibri"/>
                <a:cs typeface="Calibri"/>
                <a:sym typeface="Calibri"/>
              </a:rPr>
              <a:t> These actions include: i</a:t>
            </a:r>
            <a:r>
              <a:rPr lang="en-US" sz="1200" b="0" i="0" u="none" strike="noStrike" kern="1200" cap="none" dirty="0" smtClean="0">
                <a:solidFill>
                  <a:schemeClr val="dk1"/>
                </a:solidFill>
                <a:effectLst/>
                <a:latin typeface="Calibri"/>
                <a:ea typeface="Calibri"/>
                <a:cs typeface="Calibri"/>
                <a:sym typeface="Calibri"/>
              </a:rPr>
              <a:t>dentifying, gathering, and using the best available data through the regional Portals, for example; and</a:t>
            </a:r>
            <a:r>
              <a:rPr lang="en-US" sz="1200" b="0" i="0" u="none" strike="noStrike" kern="1200" cap="none" baseline="0" dirty="0" smtClean="0">
                <a:solidFill>
                  <a:schemeClr val="dk1"/>
                </a:solidFill>
                <a:effectLst/>
                <a:latin typeface="Calibri"/>
                <a:ea typeface="Calibri"/>
                <a:cs typeface="Calibri"/>
                <a:sym typeface="Calibri"/>
              </a:rPr>
              <a:t> w</a:t>
            </a:r>
            <a:r>
              <a:rPr lang="en-US" sz="1200" b="0" i="0" u="none" strike="noStrike" kern="1200" cap="none" dirty="0" smtClean="0">
                <a:solidFill>
                  <a:schemeClr val="dk1"/>
                </a:solidFill>
                <a:effectLst/>
                <a:latin typeface="Calibri"/>
                <a:ea typeface="Calibri"/>
                <a:cs typeface="Calibri"/>
                <a:sym typeface="Calibri"/>
              </a:rPr>
              <a:t>orking earlier with developers, states, federal agencies, and tribes to identify and resolve areas of concern about project location and activities. BOEM</a:t>
            </a:r>
            <a:r>
              <a:rPr lang="en-US" sz="1200" b="0" i="0" u="none" strike="noStrike" kern="1200" cap="none" baseline="0" dirty="0" smtClean="0">
                <a:solidFill>
                  <a:schemeClr val="dk1"/>
                </a:solidFill>
                <a:effectLst/>
                <a:latin typeface="Calibri"/>
                <a:ea typeface="Calibri"/>
                <a:cs typeface="Calibri"/>
                <a:sym typeface="Calibri"/>
              </a:rPr>
              <a:t> is committed to informing, and being informed by, the activities and actions of these and other RPBs. </a:t>
            </a:r>
            <a:endParaRPr lang="en-US" sz="1200" b="0" i="0" u="none" strike="noStrike" kern="1200" cap="none" dirty="0" smtClean="0">
              <a:solidFill>
                <a:schemeClr val="dk1"/>
              </a:solidFill>
              <a:effectLst/>
              <a:latin typeface="Calibri"/>
              <a:ea typeface="Calibri"/>
              <a:cs typeface="Calibri"/>
              <a:sym typeface="Calibri"/>
            </a:endParaRPr>
          </a:p>
          <a:p>
            <a:pPr marL="0" indent="0" defTabSz="914303">
              <a:buFont typeface="Arial" panose="020B0604020202020204" pitchFamily="34" charset="0"/>
              <a:buNone/>
              <a:defRPr/>
            </a:pPr>
            <a:endParaRPr lang="en-US" sz="800" b="1" i="0" u="none" strike="noStrike" kern="1200" cap="none" dirty="0" smtClean="0">
              <a:solidFill>
                <a:srgbClr val="000000"/>
              </a:solidFill>
              <a:latin typeface="Calibri"/>
              <a:ea typeface="Calibri"/>
              <a:cs typeface="Calibri"/>
              <a:sym typeface="Calibri"/>
            </a:endParaRPr>
          </a:p>
          <a:p>
            <a:pPr marL="0" indent="0" defTabSz="914303">
              <a:buFont typeface="Arial" panose="020B0604020202020204" pitchFamily="34" charset="0"/>
              <a:buNone/>
              <a:defRPr/>
            </a:pPr>
            <a:r>
              <a:rPr lang="en-US" sz="800" b="1" i="0" u="none" strike="noStrike" kern="1200" cap="none" dirty="0" smtClean="0">
                <a:solidFill>
                  <a:srgbClr val="000000"/>
                </a:solidFill>
                <a:latin typeface="Calibri"/>
                <a:ea typeface="Calibri"/>
                <a:cs typeface="Calibri"/>
                <a:sym typeface="Calibri"/>
              </a:rPr>
              <a:t>State</a:t>
            </a:r>
            <a:r>
              <a:rPr lang="en-US" sz="800" b="1" i="0" u="none" strike="noStrike" kern="1200" cap="none" baseline="0" dirty="0" smtClean="0">
                <a:solidFill>
                  <a:srgbClr val="000000"/>
                </a:solidFill>
                <a:latin typeface="Calibri"/>
                <a:ea typeface="Calibri"/>
                <a:cs typeface="Calibri"/>
                <a:sym typeface="Calibri"/>
              </a:rPr>
              <a:t> Highlights (Janice will cover most of these) </a:t>
            </a:r>
            <a:endParaRPr lang="en-US" sz="800" b="1" i="0" u="none" strike="noStrike" kern="1200" cap="none" dirty="0" smtClean="0">
              <a:solidFill>
                <a:srgbClr val="000000"/>
              </a:solidFill>
              <a:latin typeface="Calibri"/>
              <a:ea typeface="Calibri"/>
              <a:cs typeface="Calibri"/>
              <a:sym typeface="Calibri"/>
            </a:endParaRPr>
          </a:p>
          <a:p>
            <a:pPr marL="171450" indent="-171450" defTabSz="914303">
              <a:buFont typeface="Arial" panose="020B0604020202020204" pitchFamily="34" charset="0"/>
              <a:buChar char="•"/>
              <a:defRPr/>
            </a:pPr>
            <a:endParaRPr lang="en-US" sz="800" b="1" i="0" u="none" strike="noStrike" kern="1200" cap="none" dirty="0" smtClean="0">
              <a:solidFill>
                <a:srgbClr val="000000"/>
              </a:solidFill>
              <a:latin typeface="Calibri"/>
              <a:ea typeface="Calibri"/>
              <a:cs typeface="Calibri"/>
              <a:sym typeface="Calibri"/>
            </a:endParaRPr>
          </a:p>
          <a:p>
            <a:pPr marL="171450" indent="-171450" defTabSz="914303">
              <a:buFont typeface="Arial" panose="020B0604020202020204" pitchFamily="34" charset="0"/>
              <a:buChar char="•"/>
              <a:defRPr/>
            </a:pPr>
            <a:r>
              <a:rPr lang="en-US" sz="800" b="1" i="0" u="none" strike="noStrike" kern="1200" cap="none" dirty="0" smtClean="0">
                <a:solidFill>
                  <a:srgbClr val="000000"/>
                </a:solidFill>
                <a:latin typeface="Calibri"/>
                <a:ea typeface="Calibri"/>
                <a:cs typeface="Calibri"/>
                <a:sym typeface="Calibri"/>
              </a:rPr>
              <a:t>Maine: </a:t>
            </a:r>
            <a:r>
              <a:rPr lang="en-US" sz="800" b="0" i="0" u="none" strike="noStrike" kern="1200" cap="none" dirty="0" smtClean="0">
                <a:solidFill>
                  <a:prstClr val="black"/>
                </a:solidFill>
                <a:latin typeface="Calibri"/>
                <a:ea typeface="Arial"/>
                <a:cs typeface="Arial"/>
                <a:sym typeface="Calibri"/>
              </a:rPr>
              <a:t>Statoil (Norway) withdrew its lease request.</a:t>
            </a:r>
          </a:p>
          <a:p>
            <a:pPr marL="171432" indent="-171432" defTabSz="914303">
              <a:buFont typeface="Arial" panose="020B0604020202020204" pitchFamily="34" charset="0"/>
              <a:buChar char="•"/>
              <a:defRPr/>
            </a:pPr>
            <a:r>
              <a:rPr lang="en-US" sz="800" b="1" i="0" u="none" strike="noStrike" kern="1200" cap="none" dirty="0" smtClean="0">
                <a:solidFill>
                  <a:prstClr val="black"/>
                </a:solidFill>
                <a:latin typeface="Calibri"/>
                <a:ea typeface="Calibri"/>
                <a:cs typeface="Arial"/>
                <a:sym typeface="Calibri"/>
              </a:rPr>
              <a:t>New Hampshire: </a:t>
            </a:r>
            <a:r>
              <a:rPr lang="en-US" sz="800" b="0" i="0" u="none" strike="noStrike" kern="1200" cap="none" dirty="0" smtClean="0">
                <a:solidFill>
                  <a:prstClr val="black"/>
                </a:solidFill>
                <a:latin typeface="Calibri"/>
                <a:ea typeface="Calibri"/>
                <a:cs typeface="Arial"/>
                <a:sym typeface="Calibri"/>
              </a:rPr>
              <a:t>State asked for example task force letter; no formal request for task force to date.</a:t>
            </a:r>
            <a:endParaRPr lang="en-US" sz="800" b="1" i="0" u="none" strike="noStrike" kern="1200" cap="none" dirty="0" smtClean="0">
              <a:solidFill>
                <a:srgbClr val="000000"/>
              </a:solidFill>
              <a:latin typeface="Calibri"/>
              <a:ea typeface="Calibri"/>
              <a:cs typeface="Calibri"/>
              <a:sym typeface="Calibri"/>
            </a:endParaRPr>
          </a:p>
          <a:p>
            <a:pPr marL="171432" indent="-171432" defTabSz="914303">
              <a:buFont typeface="Arial" panose="020B0604020202020204" pitchFamily="34" charset="0"/>
              <a:buChar char="•"/>
              <a:defRPr/>
            </a:pPr>
            <a:r>
              <a:rPr lang="en-US" sz="800" b="1" i="0" u="none" strike="noStrike" kern="1200" cap="none" dirty="0" smtClean="0">
                <a:solidFill>
                  <a:srgbClr val="000000"/>
                </a:solidFill>
                <a:latin typeface="Calibri"/>
                <a:ea typeface="Calibri"/>
                <a:cs typeface="Calibri"/>
                <a:sym typeface="Calibri"/>
              </a:rPr>
              <a:t>Massachusetts: </a:t>
            </a:r>
            <a:r>
              <a:rPr lang="en-US" sz="800" b="0" i="0" u="none" strike="noStrike" kern="1200" cap="none" dirty="0" smtClean="0">
                <a:solidFill>
                  <a:schemeClr val="tx1"/>
                </a:solidFill>
                <a:latin typeface="Calibri"/>
                <a:ea typeface="Arial"/>
                <a:cs typeface="Arial"/>
                <a:sym typeface="Calibri"/>
              </a:rPr>
              <a:t>In January 2015, BOEM held a competitive lease sale (its fourth) for wind energy development in Federal waters offshore Massachusetts. RES America Developments, Inc. (later assigned to DONG) and Offshore MW LLC as winners. SAPs are due for the lease areas on April 1, 2016 – both lessees</a:t>
            </a:r>
            <a:r>
              <a:rPr lang="en-US" sz="800" b="0" i="0" u="none" strike="noStrike" kern="1200" cap="none" baseline="0" dirty="0" smtClean="0">
                <a:solidFill>
                  <a:schemeClr val="tx1"/>
                </a:solidFill>
                <a:latin typeface="Calibri"/>
                <a:ea typeface="Arial"/>
                <a:cs typeface="Arial"/>
                <a:sym typeface="Calibri"/>
              </a:rPr>
              <a:t> have requested a 1-year extension of the preliminary term and OREP is evaluating those requests. Next step for Cape Wind is to receive a response to information request regarding decommissioning and process COP revision #2.</a:t>
            </a:r>
            <a:endParaRPr lang="en-US" sz="800" b="0" i="0" u="none" strike="noStrike" kern="1200" cap="none" dirty="0" smtClean="0">
              <a:solidFill>
                <a:srgbClr val="000000"/>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rgbClr val="000000"/>
                </a:solidFill>
                <a:latin typeface="Calibri"/>
                <a:ea typeface="Calibri"/>
                <a:cs typeface="Calibri"/>
                <a:sym typeface="Calibri"/>
              </a:rPr>
              <a:t>Rhode Island/Massachusetts: </a:t>
            </a:r>
            <a:r>
              <a:rPr lang="en-US" sz="800" b="0" i="0" u="none" strike="noStrike" kern="1200" cap="none" dirty="0" smtClean="0">
                <a:solidFill>
                  <a:schemeClr val="tx1"/>
                </a:solidFill>
                <a:latin typeface="Calibri"/>
                <a:ea typeface="Arial"/>
                <a:cs typeface="Arial"/>
                <a:sym typeface="Calibri"/>
              </a:rPr>
              <a:t>July 2013 - Deepwater Wind New England, LLC was the winner of both lease areas. The auction received $3,838,288 in high bids. Received SAP for North Lease Area on April 1</a:t>
            </a:r>
            <a:r>
              <a:rPr lang="en-US" sz="800" b="0" i="0" u="none" strike="noStrike" kern="1200" cap="none" baseline="0" dirty="0" smtClean="0">
                <a:solidFill>
                  <a:schemeClr val="tx1"/>
                </a:solidFill>
                <a:latin typeface="Calibri"/>
                <a:ea typeface="Arial"/>
                <a:cs typeface="Arial"/>
                <a:sym typeface="Calibri"/>
              </a:rPr>
              <a:t>.  </a:t>
            </a:r>
            <a:r>
              <a:rPr lang="en-US" sz="800" b="0" i="0" u="none" strike="noStrike" kern="1200" cap="none" dirty="0" smtClean="0">
                <a:solidFill>
                  <a:schemeClr val="tx1"/>
                </a:solidFill>
                <a:latin typeface="Calibri"/>
                <a:ea typeface="Arial"/>
                <a:cs typeface="Arial"/>
                <a:sym typeface="Calibri"/>
              </a:rPr>
              <a:t>In December 2014, ROW grant was executed</a:t>
            </a:r>
            <a:r>
              <a:rPr lang="en-US" sz="800" b="0" i="0" u="none" strike="noStrike" kern="1200" cap="none" baseline="0" dirty="0" smtClean="0">
                <a:solidFill>
                  <a:schemeClr val="tx1"/>
                </a:solidFill>
                <a:latin typeface="Calibri"/>
                <a:ea typeface="Arial"/>
                <a:cs typeface="Arial"/>
                <a:sym typeface="Calibri"/>
              </a:rPr>
              <a:t>.</a:t>
            </a:r>
            <a:r>
              <a:rPr lang="en-US" sz="800" b="0" i="0" u="none" strike="noStrike" kern="1200" cap="none" dirty="0" smtClean="0">
                <a:solidFill>
                  <a:schemeClr val="tx1"/>
                </a:solidFill>
                <a:latin typeface="Calibri"/>
                <a:ea typeface="Arial"/>
                <a:cs typeface="Arial"/>
                <a:sym typeface="Calibri"/>
              </a:rPr>
              <a:t> </a:t>
            </a:r>
            <a:r>
              <a:rPr lang="en-US" sz="800" b="0" i="0" u="none" strike="noStrike" kern="1200" cap="none" baseline="0" dirty="0" smtClean="0">
                <a:solidFill>
                  <a:schemeClr val="tx1"/>
                </a:solidFill>
                <a:latin typeface="Calibri"/>
                <a:ea typeface="Arial"/>
                <a:cs typeface="Arial"/>
                <a:sym typeface="Calibri"/>
              </a:rPr>
              <a:t>Next step Sea2Shore (previously BITS) is to review FDR, FIR, and SMS. </a:t>
            </a: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New York: </a:t>
            </a:r>
            <a:r>
              <a:rPr lang="en-US" sz="800" b="0" i="0" u="none" strike="noStrike" kern="1200" cap="none" dirty="0" smtClean="0">
                <a:solidFill>
                  <a:schemeClr val="tx1"/>
                </a:solidFill>
                <a:effectLst/>
                <a:latin typeface="Calibri"/>
                <a:ea typeface="Calibri"/>
                <a:cs typeface="Calibri"/>
                <a:sym typeface="Calibri"/>
              </a:rPr>
              <a:t>On Mar. 16, 2016, Area ID was completed and the NY WEA was established.</a:t>
            </a:r>
            <a:r>
              <a:rPr lang="en-US" sz="800" b="0" i="0" u="none" strike="noStrike" kern="1200" cap="none" baseline="0" dirty="0" smtClean="0">
                <a:solidFill>
                  <a:schemeClr val="tx1"/>
                </a:solidFill>
                <a:effectLst/>
                <a:latin typeface="Calibri"/>
                <a:ea typeface="Calibri"/>
                <a:cs typeface="Calibri"/>
                <a:sym typeface="Calibri"/>
              </a:rPr>
              <a:t> </a:t>
            </a: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New Jersey: </a:t>
            </a:r>
            <a:r>
              <a:rPr lang="en-US" sz="800" b="0" i="0" u="none" strike="noStrike" kern="1200" cap="none" dirty="0" smtClean="0">
                <a:solidFill>
                  <a:schemeClr val="tx1"/>
                </a:solidFill>
                <a:latin typeface="Calibri"/>
                <a:ea typeface="Arial"/>
                <a:cs typeface="Arial"/>
                <a:sym typeface="Calibri"/>
              </a:rPr>
              <a:t>November</a:t>
            </a:r>
            <a:r>
              <a:rPr lang="en-US" sz="800" b="0" i="0" u="none" strike="noStrike" kern="1200" cap="none" baseline="0" dirty="0" smtClean="0">
                <a:solidFill>
                  <a:schemeClr val="tx1"/>
                </a:solidFill>
                <a:latin typeface="Calibri"/>
                <a:ea typeface="Arial"/>
                <a:cs typeface="Arial"/>
                <a:sym typeface="Calibri"/>
              </a:rPr>
              <a:t> 2015 –</a:t>
            </a:r>
            <a:r>
              <a:rPr lang="en-US" sz="800" b="0" i="0" u="none" strike="noStrike" kern="1200" cap="none" dirty="0" smtClean="0">
                <a:solidFill>
                  <a:schemeClr val="tx1"/>
                </a:solidFill>
                <a:effectLst/>
                <a:latin typeface="Calibri"/>
                <a:ea typeface="Calibri"/>
                <a:cs typeface="Calibri"/>
                <a:sym typeface="Calibri"/>
              </a:rPr>
              <a:t>RES America Developments Inc., bid $880,715 for lease area OCS-A 0498 (</a:t>
            </a:r>
            <a:r>
              <a:rPr lang="en-US" sz="800" b="0" i="0" u="none" strike="noStrike" kern="1200" cap="none" baseline="0" dirty="0" smtClean="0">
                <a:solidFill>
                  <a:schemeClr val="tx1"/>
                </a:solidFill>
                <a:effectLst/>
                <a:latin typeface="Calibri"/>
                <a:ea typeface="Calibri"/>
                <a:cs typeface="Calibri"/>
                <a:sym typeface="Calibri"/>
              </a:rPr>
              <a:t>transfer to DONG)</a:t>
            </a:r>
            <a:r>
              <a:rPr lang="en-US" sz="800" b="0" i="0" u="none" strike="noStrike" kern="1200" cap="none" dirty="0" smtClean="0">
                <a:solidFill>
                  <a:schemeClr val="tx1"/>
                </a:solidFill>
                <a:effectLst/>
                <a:latin typeface="Calibri"/>
                <a:ea typeface="Calibri"/>
                <a:cs typeface="Calibri"/>
                <a:sym typeface="Calibri"/>
              </a:rPr>
              <a:t>, and US Wind Inc., bid $1,006,240 for OCS-A 0499.  </a:t>
            </a: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Delaware: </a:t>
            </a:r>
            <a:r>
              <a:rPr lang="en-US" sz="800" b="0" i="0" u="none" strike="noStrike" kern="1200" cap="none" dirty="0" smtClean="0">
                <a:solidFill>
                  <a:schemeClr val="tx1"/>
                </a:solidFill>
                <a:latin typeface="Calibri"/>
                <a:ea typeface="Arial"/>
                <a:cs typeface="Arial"/>
                <a:sym typeface="Calibri"/>
              </a:rPr>
              <a:t>December 2012 – Bluewater Wind. </a:t>
            </a:r>
            <a:r>
              <a:rPr lang="en-US" sz="800" b="0" i="0" u="none" strike="noStrike" kern="1200" cap="none" dirty="0" smtClean="0">
                <a:solidFill>
                  <a:schemeClr val="tx1"/>
                </a:solidFill>
                <a:effectLst/>
                <a:latin typeface="Calibri"/>
                <a:ea typeface="Calibri"/>
                <a:cs typeface="Calibri"/>
                <a:sym typeface="Calibri"/>
              </a:rPr>
              <a:t>OREP is coordinating with BWW on next steps for processing the SAP in light of a potential lease assignment.</a:t>
            </a: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Maryland: </a:t>
            </a:r>
            <a:r>
              <a:rPr lang="en-US" sz="800" b="0" i="0" u="none" strike="noStrike" kern="1200" cap="none" dirty="0" smtClean="0">
                <a:solidFill>
                  <a:schemeClr val="tx1"/>
                </a:solidFill>
                <a:latin typeface="Calibri"/>
                <a:ea typeface="Arial"/>
                <a:cs typeface="Arial"/>
                <a:sym typeface="Calibri"/>
              </a:rPr>
              <a:t>August 2014 – U.S. Wind winner of both leases, for a total bid of $8,701,098 for about 80,000 acres. Next step is to process</a:t>
            </a:r>
            <a:r>
              <a:rPr lang="en-US" sz="800" b="0" i="0" u="none" strike="noStrike" kern="1200" cap="none" baseline="0" dirty="0" smtClean="0">
                <a:solidFill>
                  <a:schemeClr val="tx1"/>
                </a:solidFill>
                <a:latin typeface="Calibri"/>
                <a:ea typeface="Arial"/>
                <a:cs typeface="Arial"/>
                <a:sym typeface="Calibri"/>
              </a:rPr>
              <a:t> COP survey plan</a:t>
            </a:r>
            <a:r>
              <a:rPr lang="en-US" sz="800" b="0" i="0" u="none" strike="noStrike" kern="1200" cap="none" dirty="0" smtClean="0">
                <a:solidFill>
                  <a:schemeClr val="tx1"/>
                </a:solidFill>
                <a:latin typeface="Calibri"/>
                <a:ea typeface="Arial"/>
                <a:cs typeface="Arial"/>
                <a:sym typeface="Calibri"/>
              </a:rPr>
              <a:t>.</a:t>
            </a:r>
            <a:endParaRPr lang="en-US" sz="800" b="1"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Virginia: </a:t>
            </a:r>
            <a:r>
              <a:rPr lang="en-US" sz="800" b="0" i="0" u="none" strike="noStrike" kern="1200" cap="none" dirty="0" smtClean="0">
                <a:solidFill>
                  <a:schemeClr val="tx1"/>
                </a:solidFill>
                <a:latin typeface="Calibri"/>
                <a:ea typeface="Arial"/>
                <a:cs typeface="Arial"/>
                <a:sym typeface="Calibri"/>
              </a:rPr>
              <a:t>September 2013 – Dominion Power winner of the nation’s second competitive lease sale, garnering $1.6M in high bids for 112,799 acres. Next step is to receive updated</a:t>
            </a:r>
            <a:r>
              <a:rPr lang="en-US" sz="800" b="0" i="0" u="none" strike="noStrike" kern="1200" cap="none" baseline="0" dirty="0" smtClean="0">
                <a:solidFill>
                  <a:schemeClr val="tx1"/>
                </a:solidFill>
                <a:latin typeface="Calibri"/>
                <a:ea typeface="Arial"/>
                <a:cs typeface="Arial"/>
                <a:sym typeface="Calibri"/>
              </a:rPr>
              <a:t> COP survey plan and process SAP.</a:t>
            </a: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0" i="0" u="none" strike="noStrike" kern="1200" cap="none" dirty="0" smtClean="0">
                <a:solidFill>
                  <a:schemeClr val="tx1"/>
                </a:solidFill>
                <a:latin typeface="Calibri"/>
                <a:ea typeface="Arial"/>
                <a:cs typeface="Arial"/>
                <a:sym typeface="Calibri"/>
              </a:rPr>
              <a:t>               March 2015- Executed the first wind energy research with DMME (VOWTAP). </a:t>
            </a:r>
            <a:r>
              <a:rPr lang="en-US" sz="800" b="0" i="0" u="none" strike="noStrike" kern="1200" cap="none" baseline="0" dirty="0" smtClean="0">
                <a:solidFill>
                  <a:schemeClr val="tx1"/>
                </a:solidFill>
                <a:latin typeface="Calibri"/>
                <a:ea typeface="Arial"/>
                <a:cs typeface="Arial"/>
                <a:sym typeface="Calibri"/>
              </a:rPr>
              <a:t> </a:t>
            </a:r>
            <a:r>
              <a:rPr lang="en-US" sz="800" b="0" i="0" u="none" strike="noStrike" kern="1200" cap="none" dirty="0" smtClean="0">
                <a:solidFill>
                  <a:schemeClr val="tx1"/>
                </a:solidFill>
                <a:latin typeface="Calibri"/>
                <a:ea typeface="Arial"/>
                <a:cs typeface="Arial"/>
                <a:sym typeface="Calibri"/>
              </a:rPr>
              <a:t>Finalized RAP decision</a:t>
            </a:r>
            <a:r>
              <a:rPr lang="en-US" sz="800" b="0" i="0" u="none" strike="noStrike" kern="1200" cap="none" baseline="0" dirty="0" smtClean="0">
                <a:solidFill>
                  <a:schemeClr val="tx1"/>
                </a:solidFill>
                <a:latin typeface="Calibri"/>
                <a:ea typeface="Arial"/>
                <a:cs typeface="Arial"/>
                <a:sym typeface="Calibri"/>
              </a:rPr>
              <a:t> March 2016. </a:t>
            </a: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North Carolina: </a:t>
            </a:r>
            <a:r>
              <a:rPr lang="en-US" sz="800" b="0" i="0" u="none" strike="noStrike" kern="1200" cap="none" dirty="0" smtClean="0">
                <a:solidFill>
                  <a:schemeClr val="tx1"/>
                </a:solidFill>
                <a:latin typeface="Calibri"/>
                <a:ea typeface="Arial"/>
                <a:cs typeface="Arial"/>
                <a:sym typeface="Calibri"/>
              </a:rPr>
              <a:t>August 2014 – identified 3 WEAs. A Task</a:t>
            </a:r>
            <a:r>
              <a:rPr lang="en-US" sz="800" b="0" i="0" u="none" strike="noStrike" kern="1200" cap="none" baseline="0" dirty="0" smtClean="0">
                <a:solidFill>
                  <a:schemeClr val="tx1"/>
                </a:solidFill>
                <a:latin typeface="Calibri"/>
                <a:ea typeface="Arial"/>
                <a:cs typeface="Arial"/>
                <a:sym typeface="Calibri"/>
              </a:rPr>
              <a:t> Force meeting was held in April to discuss the draft PSN. </a:t>
            </a: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South Carolina: </a:t>
            </a:r>
            <a:r>
              <a:rPr lang="en-US" sz="800" b="0" i="0" u="none" strike="noStrike" kern="1200" cap="none" dirty="0" smtClean="0">
                <a:solidFill>
                  <a:schemeClr val="tx1"/>
                </a:solidFill>
                <a:latin typeface="Calibri"/>
                <a:ea typeface="Arial"/>
                <a:cs typeface="Arial"/>
                <a:sym typeface="Calibri"/>
              </a:rPr>
              <a:t>Published Call &amp; NOI in late November.</a:t>
            </a:r>
            <a:r>
              <a:rPr lang="en-US" sz="800" b="0" i="0" u="none" strike="noStrike" kern="1200" cap="none" baseline="0" dirty="0" smtClean="0">
                <a:solidFill>
                  <a:schemeClr val="tx1"/>
                </a:solidFill>
                <a:latin typeface="Calibri"/>
                <a:ea typeface="Arial"/>
                <a:cs typeface="Arial"/>
                <a:sym typeface="Calibri"/>
              </a:rPr>
              <a:t>  </a:t>
            </a:r>
            <a:r>
              <a:rPr lang="en-US" sz="800" b="0" i="0" u="none" strike="noStrike" kern="1200" cap="none" dirty="0" smtClean="0">
                <a:solidFill>
                  <a:schemeClr val="tx1"/>
                </a:solidFill>
                <a:latin typeface="Calibri"/>
                <a:ea typeface="Arial"/>
                <a:cs typeface="Arial"/>
                <a:sym typeface="Calibri"/>
              </a:rPr>
              <a:t>Scoping meetings</a:t>
            </a:r>
            <a:r>
              <a:rPr lang="en-US" sz="800" b="0" i="0" u="none" strike="noStrike" kern="1200" cap="none" baseline="0" dirty="0" smtClean="0">
                <a:solidFill>
                  <a:schemeClr val="tx1"/>
                </a:solidFill>
                <a:latin typeface="Calibri"/>
                <a:ea typeface="Arial"/>
                <a:cs typeface="Arial"/>
                <a:sym typeface="Calibri"/>
              </a:rPr>
              <a:t> held in January 2016. Comment period for Call closed January 25, 2016 – two nominations received.  OREP is currently processing the Call and next step is area identification. Task Force webinar scheduled for May 17. </a:t>
            </a: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Georgia: </a:t>
            </a:r>
            <a:r>
              <a:rPr lang="en-US" sz="800" b="0" i="0" u="none" strike="noStrike" kern="1200" cap="none" dirty="0" smtClean="0">
                <a:solidFill>
                  <a:schemeClr val="tx1"/>
                </a:solidFill>
                <a:latin typeface="Calibri"/>
                <a:ea typeface="Arial"/>
                <a:cs typeface="Arial"/>
                <a:sym typeface="Calibri"/>
              </a:rPr>
              <a:t>Next steps</a:t>
            </a:r>
            <a:r>
              <a:rPr lang="en-US" sz="800" b="0" i="0" u="none" strike="noStrike" kern="1200" cap="none" baseline="0" dirty="0" smtClean="0">
                <a:solidFill>
                  <a:schemeClr val="tx1"/>
                </a:solidFill>
                <a:latin typeface="Calibri"/>
                <a:ea typeface="Arial"/>
                <a:cs typeface="Arial"/>
                <a:sym typeface="Calibri"/>
              </a:rPr>
              <a:t> are to finalize revised EA and offer lease. </a:t>
            </a:r>
            <a:endParaRPr lang="en-US" sz="800" b="1"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r>
              <a:rPr lang="en-US" sz="800" b="1" i="0" u="none" strike="noStrike" kern="1200" cap="none" dirty="0" smtClean="0">
                <a:solidFill>
                  <a:schemeClr val="tx1"/>
                </a:solidFill>
                <a:latin typeface="Calibri"/>
                <a:ea typeface="Arial"/>
                <a:cs typeface="Arial"/>
                <a:sym typeface="Calibri"/>
              </a:rPr>
              <a:t>Florida: </a:t>
            </a:r>
            <a:r>
              <a:rPr lang="en-US" sz="800" b="0" i="0" u="none" strike="noStrike" kern="1200" cap="none" dirty="0" smtClean="0">
                <a:solidFill>
                  <a:schemeClr val="tx1"/>
                </a:solidFill>
                <a:latin typeface="Calibri"/>
                <a:ea typeface="Arial"/>
                <a:cs typeface="Arial"/>
                <a:sym typeface="Calibri"/>
              </a:rPr>
              <a:t>June 2014- 5 year IP lease FAU for MHK testing (next step is submittal of project</a:t>
            </a:r>
            <a:r>
              <a:rPr lang="en-US" sz="800" b="0" i="0" u="none" strike="noStrike" kern="1200" cap="none" baseline="0" dirty="0" smtClean="0">
                <a:solidFill>
                  <a:schemeClr val="tx1"/>
                </a:solidFill>
                <a:latin typeface="Calibri"/>
                <a:ea typeface="Arial"/>
                <a:cs typeface="Arial"/>
                <a:sym typeface="Calibri"/>
              </a:rPr>
              <a:t> plan)</a:t>
            </a:r>
            <a:r>
              <a:rPr lang="en-US" sz="800" b="0" i="0" u="none" strike="noStrike" kern="1200" cap="none" dirty="0" smtClean="0">
                <a:solidFill>
                  <a:schemeClr val="tx1"/>
                </a:solidFill>
                <a:latin typeface="Calibri"/>
                <a:ea typeface="Arial"/>
                <a:cs typeface="Arial"/>
                <a:sym typeface="Calibri"/>
              </a:rPr>
              <a:t>. This is the first time a lease has been issued to test ocean current energy equipment in Federal waters. </a:t>
            </a:r>
            <a:endParaRPr lang="en-US" sz="800" b="1"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1" i="0" u="none" strike="noStrike" kern="1200" cap="none" dirty="0" smtClean="0">
              <a:solidFill>
                <a:schemeClr val="tx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smtClean="0">
              <a:solidFill>
                <a:schemeClr val="tx1"/>
              </a:solidFill>
              <a:latin typeface="Calibri"/>
              <a:ea typeface="Calibri"/>
              <a:cs typeface="Calibri"/>
              <a:sym typeface="Calibri"/>
            </a:endParaRPr>
          </a:p>
          <a:p>
            <a:pPr marL="0" indent="0" defTabSz="904886">
              <a:buFont typeface="Arial" panose="020B0604020202020204" pitchFamily="34" charset="0"/>
              <a:buNone/>
              <a:defRPr/>
            </a:pPr>
            <a:endParaRPr lang="en-US" sz="800" b="1" i="0" u="none" strike="noStrike" kern="1200" cap="none" dirty="0" smtClean="0">
              <a:solidFill>
                <a:srgbClr val="000000"/>
              </a:solidFill>
              <a:latin typeface="Calibri"/>
              <a:ea typeface="Calibri"/>
              <a:cs typeface="Calibri"/>
              <a:sym typeface="Calibri"/>
            </a:endParaRPr>
          </a:p>
          <a:p>
            <a:pPr defTabSz="904886">
              <a:defRPr/>
            </a:pPr>
            <a:endParaRPr lang="en-US" sz="800" b="0" i="0" u="none" strike="noStrike" kern="1200" cap="none" dirty="0" smtClean="0">
              <a:solidFill>
                <a:schemeClr val="tx1"/>
              </a:solidFill>
              <a:latin typeface="Calibri"/>
              <a:ea typeface="Arial"/>
              <a:cs typeface="Arial"/>
              <a:sym typeface="Calibri"/>
            </a:endParaRPr>
          </a:p>
          <a:p>
            <a:pPr marL="169666" indent="-169666" defTabSz="904886">
              <a:buFont typeface="Arial" panose="020B0604020202020204" pitchFamily="34" charset="0"/>
              <a:buChar char="•"/>
              <a:defRPr/>
            </a:pPr>
            <a:endParaRPr lang="en-US" sz="800" b="0" i="0" u="none" strike="noStrike" kern="1200" cap="none" dirty="0" smtClean="0">
              <a:solidFill>
                <a:schemeClr val="tx1"/>
              </a:solidFill>
              <a:latin typeface="Calibri"/>
              <a:ea typeface="Arial"/>
              <a:cs typeface="Arial"/>
              <a:sym typeface="Calibri"/>
            </a:endParaRPr>
          </a:p>
          <a:p>
            <a:pPr marL="169666" indent="-169666" defTabSz="904886">
              <a:buFont typeface="Arial" panose="020B0604020202020204" pitchFamily="34" charset="0"/>
              <a:buChar char="•"/>
              <a:defRPr/>
            </a:pPr>
            <a:endParaRPr lang="en-US" sz="800" b="0" i="0" u="none" strike="noStrike" kern="1200" cap="none" dirty="0" smtClean="0">
              <a:solidFill>
                <a:schemeClr val="tx1"/>
              </a:solidFill>
              <a:latin typeface="Calibri"/>
              <a:ea typeface="Arial"/>
              <a:cs typeface="Arial"/>
              <a:sym typeface="Calibri"/>
            </a:endParaRPr>
          </a:p>
          <a:p>
            <a:pPr marL="169666" indent="-169666" defTabSz="904886">
              <a:buFont typeface="Arial" panose="020B0604020202020204" pitchFamily="34" charset="0"/>
              <a:buChar char="•"/>
              <a:defRPr/>
            </a:pPr>
            <a:endParaRPr lang="en-US" sz="800" b="1" i="0" u="none" strike="noStrike" kern="1200" cap="none" dirty="0" smtClean="0">
              <a:solidFill>
                <a:schemeClr val="tx1"/>
              </a:solidFill>
              <a:latin typeface="Calibri"/>
              <a:ea typeface="Arial"/>
              <a:cs typeface="Arial"/>
              <a:sym typeface="Calibri"/>
            </a:endParaRPr>
          </a:p>
          <a:p>
            <a:pPr marL="169666" indent="-169666" defTabSz="904886">
              <a:buFont typeface="Arial" panose="020B0604020202020204" pitchFamily="34" charset="0"/>
              <a:buChar char="•"/>
              <a:defRPr/>
            </a:pPr>
            <a:endParaRPr lang="en-US" sz="800" b="0" i="0" u="none" strike="noStrike" kern="1200" cap="none" dirty="0" smtClean="0">
              <a:solidFill>
                <a:schemeClr val="tx1"/>
              </a:solidFill>
              <a:latin typeface="Calibri"/>
              <a:ea typeface="Calibri"/>
              <a:cs typeface="Calibri"/>
              <a:sym typeface="Calibri"/>
            </a:endParaRPr>
          </a:p>
          <a:p>
            <a:pPr marL="171432" indent="-171432" defTabSz="914303">
              <a:buFont typeface="Arial" panose="020B0604020202020204" pitchFamily="34" charset="0"/>
              <a:buChar char="•"/>
              <a:defRPr/>
            </a:pPr>
            <a:endParaRPr lang="en-US" sz="800" b="1" i="0" u="none" strike="noStrike" kern="1200" cap="none" dirty="0" smtClean="0">
              <a:solidFill>
                <a:srgbClr val="000000"/>
              </a:solidFill>
              <a:latin typeface="Calibri"/>
              <a:ea typeface="Calibri"/>
              <a:cs typeface="Calibri"/>
              <a:sym typeface="Calibri"/>
            </a:endParaRPr>
          </a:p>
          <a:p>
            <a:pPr marL="171432" indent="-171432" defTabSz="914303">
              <a:buFont typeface="Arial" panose="020B0604020202020204" pitchFamily="34" charset="0"/>
              <a:buChar char="•"/>
              <a:defRPr/>
            </a:pPr>
            <a:endParaRPr lang="en-US" sz="800" b="1" i="0" u="none" strike="noStrike" kern="1200" cap="none" dirty="0" smtClean="0">
              <a:solidFill>
                <a:srgbClr val="000000"/>
              </a:solidFill>
              <a:latin typeface="Calibri"/>
              <a:ea typeface="Calibri"/>
              <a:cs typeface="Calibri"/>
              <a:sym typeface="Calibri"/>
            </a:endParaRPr>
          </a:p>
          <a:p>
            <a:pPr marL="171432" indent="-171432" defTabSz="914303">
              <a:buFont typeface="Arial" panose="020B0604020202020204" pitchFamily="34" charset="0"/>
              <a:buChar char="•"/>
              <a:defRPr/>
            </a:pPr>
            <a:endParaRPr lang="en-US" sz="800" b="1" i="0" u="none" strike="noStrike" kern="1200" cap="none" dirty="0" smtClean="0">
              <a:solidFill>
                <a:srgbClr val="000000"/>
              </a:solidFill>
              <a:latin typeface="Calibri"/>
              <a:ea typeface="Calibri"/>
              <a:cs typeface="Calibri"/>
              <a:sym typeface="Calibri"/>
            </a:endParaRPr>
          </a:p>
          <a:p>
            <a:pPr marL="0" indent="0" defTabSz="914303">
              <a:buFont typeface="Arial" panose="020B0604020202020204" pitchFamily="34" charset="0"/>
              <a:buNone/>
              <a:defRPr/>
            </a:pPr>
            <a:endParaRPr lang="en-US" sz="800" b="0" i="0" u="none" strike="noStrike" kern="1200" cap="none" dirty="0" smtClean="0">
              <a:solidFill>
                <a:schemeClr val="dk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smtClean="0">
              <a:solidFill>
                <a:schemeClr val="dk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smtClean="0">
              <a:solidFill>
                <a:schemeClr val="dk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1" i="0" u="none" strike="noStrike" kern="1200" cap="none" dirty="0" smtClean="0">
              <a:solidFill>
                <a:schemeClr val="dk1"/>
              </a:solidFill>
              <a:latin typeface="Calibri"/>
              <a:ea typeface="Arial"/>
              <a:cs typeface="Arial"/>
              <a:sym typeface="Calibri"/>
            </a:endParaRPr>
          </a:p>
          <a:p>
            <a:pPr marL="171432" indent="-171432" defTabSz="914303">
              <a:buFont typeface="Arial" panose="020B0604020202020204" pitchFamily="34" charset="0"/>
              <a:buChar char="•"/>
              <a:defRPr/>
            </a:pPr>
            <a:endParaRPr lang="en-US" sz="800" b="0" i="0" u="none" strike="noStrike" kern="1200"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6820F5DF-50B3-4F64-9993-9F775D91591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8490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3421" y="4385628"/>
            <a:ext cx="5547359" cy="4154805"/>
          </a:xfrm>
          <a:prstGeom prst="rect">
            <a:avLst/>
          </a:prstGeom>
          <a:noFill/>
          <a:ln>
            <a:noFill/>
          </a:ln>
        </p:spPr>
        <p:txBody>
          <a:bodyPr lIns="92367" tIns="46171" rIns="92367" bIns="46171" anchor="t" anchorCtr="0">
            <a:noAutofit/>
          </a:bodyPr>
          <a:lstStyle/>
          <a:p>
            <a:pPr marL="342878" indent="-342878">
              <a:buClr>
                <a:srgbClr val="000000"/>
              </a:buClr>
              <a:buSzPct val="100000"/>
              <a:buFont typeface="Arial"/>
              <a:buChar char="●"/>
            </a:pPr>
            <a:r>
              <a:rPr lang="en-US" dirty="0">
                <a:solidFill>
                  <a:srgbClr val="000000"/>
                </a:solidFill>
                <a:latin typeface="Arial"/>
                <a:ea typeface="Arial"/>
                <a:cs typeface="Arial"/>
                <a:sym typeface="Arial"/>
              </a:rPr>
              <a:t>We are here today to discuss the New York WEA, shown here.</a:t>
            </a:r>
          </a:p>
          <a:p>
            <a:endParaRPr dirty="0">
              <a:solidFill>
                <a:srgbClr val="000000"/>
              </a:solidFill>
              <a:latin typeface="Arial"/>
              <a:ea typeface="Arial"/>
              <a:cs typeface="Arial"/>
              <a:sym typeface="Arial"/>
            </a:endParaRPr>
          </a:p>
          <a:p>
            <a:pPr>
              <a:buClr>
                <a:schemeClr val="dk1"/>
              </a:buClr>
              <a:buSzPct val="91666"/>
            </a:pPr>
            <a:r>
              <a:rPr lang="en-US" b="1" dirty="0">
                <a:latin typeface="Arial"/>
                <a:ea typeface="Arial"/>
                <a:cs typeface="Arial"/>
                <a:sym typeface="Arial"/>
              </a:rPr>
              <a:t>Background on New York WEA, which </a:t>
            </a:r>
            <a:r>
              <a:rPr lang="en-US" b="1" dirty="0" smtClean="0">
                <a:latin typeface="Arial"/>
                <a:ea typeface="Arial"/>
                <a:cs typeface="Arial"/>
                <a:sym typeface="Arial"/>
              </a:rPr>
              <a:t>DIR should</a:t>
            </a:r>
            <a:r>
              <a:rPr lang="en-US" b="1" baseline="0" dirty="0" smtClean="0">
                <a:latin typeface="Arial"/>
                <a:ea typeface="Arial"/>
                <a:cs typeface="Arial"/>
                <a:sym typeface="Arial"/>
              </a:rPr>
              <a:t> have</a:t>
            </a:r>
            <a:r>
              <a:rPr lang="en-US" b="1" dirty="0" smtClean="0">
                <a:latin typeface="Arial"/>
                <a:ea typeface="Arial"/>
                <a:cs typeface="Arial"/>
                <a:sym typeface="Arial"/>
              </a:rPr>
              <a:t> covered </a:t>
            </a:r>
            <a:r>
              <a:rPr lang="en-US" b="1" dirty="0">
                <a:latin typeface="Arial"/>
                <a:ea typeface="Arial"/>
                <a:cs typeface="Arial"/>
                <a:sym typeface="Arial"/>
              </a:rPr>
              <a:t>(included here just in case):</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As the Director mentioned, we’ve been engaged in New York planning for several years.  It began with BOEM’s receipt of an unsolicited commercial nomination in 2011.  That area was further refined and described in a Request for Interest on Jan. 4, 2013. </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On May 28, 2014, BOEM published the New York Call for Information and Nominations and a Notice of Intent to prepare an Environmental Assessment in the Federal Register for a 45-day public comment period.</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We gathered quite a bit of feedback and input in response to both the RFI and Call, which we considered carefully as we embarked on our next step of Area Identification.  </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Area Identification is the process by which BOEM establishes a Wind Energy Area (WEA).  It involves careful consideration and analysis, not to mention balancing, of other uses of an area under consideration.  Uses such as fishing, navigation, and recreation, to name a few. </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As the Director mentioned, the New York WEA was announced March 16, 2016.  We’re now proceeding with an Environmental Assessment and the leasing process.</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The EA will analyze the impacts of issuing renewable energy leases, including reasonably foreseeable consequences associated with activities such as deployment of meteorological buoys and site characterization activities, such as geophysical, geotechnical, archeological, and biological surveys.</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After the completion of the necessary environmental reviews and consultations, BOEM may publish a Proposed Sale Notice to describe the area offered for leasing and the proposed terms and conditions of a wind energy auction.</a:t>
            </a:r>
          </a:p>
          <a:p>
            <a:pPr marL="342878" indent="-342878">
              <a:buClr>
                <a:srgbClr val="000000"/>
              </a:buClr>
              <a:buSzPct val="100000"/>
              <a:buFont typeface="Arial"/>
              <a:buChar char="●"/>
            </a:pPr>
            <a:r>
              <a:rPr lang="en-US" dirty="0">
                <a:solidFill>
                  <a:srgbClr val="000000"/>
                </a:solidFill>
                <a:latin typeface="Arial"/>
                <a:ea typeface="Arial"/>
                <a:cs typeface="Arial"/>
                <a:sym typeface="Arial"/>
              </a:rPr>
              <a:t>We’ve developed a draft PSN for your consideration today and over the next week, which we’ll walk through later in this agenda. </a:t>
            </a:r>
          </a:p>
          <a:p>
            <a:pPr>
              <a:buSzPct val="25000"/>
            </a:pPr>
            <a:endParaRPr dirty="0">
              <a:solidFill>
                <a:srgbClr val="000000"/>
              </a:solidFill>
            </a:endParaRPr>
          </a:p>
          <a:p>
            <a:pPr>
              <a:buSzPct val="25000"/>
            </a:pPr>
            <a:endParaRPr dirty="0"/>
          </a:p>
        </p:txBody>
      </p:sp>
      <p:sp>
        <p:nvSpPr>
          <p:cNvPr id="205" name="Shape 205"/>
          <p:cNvSpPr txBox="1">
            <a:spLocks noGrp="1"/>
          </p:cNvSpPr>
          <p:nvPr>
            <p:ph type="sldNum" idx="12"/>
          </p:nvPr>
        </p:nvSpPr>
        <p:spPr>
          <a:xfrm>
            <a:off x="3927775" y="8769653"/>
            <a:ext cx="3004819" cy="461645"/>
          </a:xfrm>
          <a:prstGeom prst="rect">
            <a:avLst/>
          </a:prstGeom>
          <a:noFill/>
          <a:ln>
            <a:noFill/>
          </a:ln>
        </p:spPr>
        <p:txBody>
          <a:bodyPr lIns="92367" tIns="46171" rIns="92367" bIns="46171"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93420" y="4385628"/>
            <a:ext cx="5547360" cy="4154805"/>
          </a:xfrm>
          <a:prstGeom prst="rect">
            <a:avLst/>
          </a:prstGeom>
        </p:spPr>
        <p:txBody>
          <a:bodyPr lIns="92367" tIns="92367" rIns="92367" bIns="92367" anchor="t" anchorCtr="0">
            <a:noAutofit/>
          </a:bodyPr>
          <a:lstStyle/>
          <a:p>
            <a:pPr marL="173216" indent="-173216">
              <a:buFont typeface="Arial" panose="020B0604020202020204" pitchFamily="34" charset="0"/>
              <a:buChar char="•"/>
            </a:pPr>
            <a:r>
              <a:rPr lang="en-US" dirty="0" smtClean="0"/>
              <a:t>At the</a:t>
            </a:r>
            <a:r>
              <a:rPr lang="en-US" baseline="0" dirty="0" smtClean="0"/>
              <a:t> last Task Force meeting in 2013, we were discussing the path forward, specifically, whether we would publish a Call for Information and Nominations prior to proceeding with Area Identification.  </a:t>
            </a:r>
          </a:p>
          <a:p>
            <a:pPr marL="173216" indent="-173216">
              <a:buFont typeface="Arial" panose="020B0604020202020204" pitchFamily="34" charset="0"/>
              <a:buChar char="•"/>
            </a:pPr>
            <a:r>
              <a:rPr lang="en-US" baseline="0" dirty="0" smtClean="0"/>
              <a:t>We decided to publish a Call as the next step in the process in order to gather more information and feedback about the area.</a:t>
            </a:r>
          </a:p>
          <a:p>
            <a:pPr marL="171450" indent="-171450">
              <a:buClr>
                <a:srgbClr val="000000"/>
              </a:buClr>
              <a:buSzPct val="100000"/>
              <a:buFont typeface="Arial" panose="020B0604020202020204" pitchFamily="34" charset="0"/>
              <a:buChar char="•"/>
            </a:pPr>
            <a:r>
              <a:rPr lang="en-US" dirty="0" smtClean="0">
                <a:solidFill>
                  <a:srgbClr val="000000"/>
                </a:solidFill>
                <a:latin typeface="Arial"/>
                <a:ea typeface="Arial"/>
                <a:cs typeface="Arial"/>
                <a:sym typeface="Arial"/>
              </a:rPr>
              <a:t>The New York Call for Information and Nominations and a Notice of Intent to prepare an Environmental Assessment were published in the Federal Register for a 45-day public comment period on May 28, 2014.</a:t>
            </a:r>
          </a:p>
          <a:p>
            <a:pPr marL="171450" indent="-171450">
              <a:buClr>
                <a:srgbClr val="000000"/>
              </a:buClr>
              <a:buSzPct val="100000"/>
              <a:buFont typeface="Arial" panose="020B0604020202020204" pitchFamily="34" charset="0"/>
              <a:buChar char="•"/>
            </a:pPr>
            <a:r>
              <a:rPr lang="en-US" dirty="0" smtClean="0">
                <a:solidFill>
                  <a:srgbClr val="000000"/>
                </a:solidFill>
                <a:latin typeface="Arial"/>
                <a:ea typeface="Arial"/>
                <a:cs typeface="Arial"/>
                <a:sym typeface="Arial"/>
              </a:rPr>
              <a:t>We gathered quite a bit of feedback and input in response to the RFI, Call, and NOI. Comments</a:t>
            </a:r>
            <a:r>
              <a:rPr lang="en-US" baseline="0" dirty="0" smtClean="0">
                <a:solidFill>
                  <a:srgbClr val="000000"/>
                </a:solidFill>
                <a:latin typeface="Arial"/>
                <a:ea typeface="Arial"/>
                <a:cs typeface="Arial"/>
                <a:sym typeface="Arial"/>
              </a:rPr>
              <a:t> covered topic areas such as: </a:t>
            </a:r>
            <a:r>
              <a:rPr lang="en-US" dirty="0" smtClean="0"/>
              <a:t>wildlife and socioeconomic impacts;</a:t>
            </a:r>
            <a:r>
              <a:rPr lang="en-US" baseline="0" dirty="0" smtClean="0"/>
              <a:t> </a:t>
            </a:r>
            <a:r>
              <a:rPr lang="en-US" dirty="0" smtClean="0"/>
              <a:t>support for offshore wind due to job creation and climate change;</a:t>
            </a:r>
            <a:r>
              <a:rPr lang="en-US" baseline="0" dirty="0" smtClean="0"/>
              <a:t> </a:t>
            </a:r>
            <a:r>
              <a:rPr lang="en-US" dirty="0" smtClean="0"/>
              <a:t>phased environmental review process;</a:t>
            </a:r>
            <a:r>
              <a:rPr lang="en-US" baseline="0" dirty="0" smtClean="0"/>
              <a:t> </a:t>
            </a:r>
            <a:r>
              <a:rPr lang="en-US" dirty="0" smtClean="0"/>
              <a:t>multiple-use impacts, specifically, regional fisheries and navigation</a:t>
            </a:r>
          </a:p>
          <a:p>
            <a:pPr marL="171450" indent="-171450">
              <a:buClr>
                <a:srgbClr val="000000"/>
              </a:buClr>
              <a:buSzPct val="100000"/>
              <a:buFont typeface="Arial" panose="020B0604020202020204" pitchFamily="34" charset="0"/>
              <a:buChar char="•"/>
            </a:pPr>
            <a:endParaRPr lang="en-US" dirty="0" smtClean="0">
              <a:solidFill>
                <a:srgbClr val="000000"/>
              </a:solidFill>
              <a:latin typeface="Arial"/>
              <a:ea typeface="Arial"/>
              <a:cs typeface="Arial"/>
              <a:sym typeface="Arial"/>
            </a:endParaRPr>
          </a:p>
          <a:p>
            <a:pPr marL="173216" indent="-173216">
              <a:buFont typeface="Arial" panose="020B0604020202020204" pitchFamily="34" charset="0"/>
              <a:buChar char="•"/>
            </a:pPr>
            <a:endParaRPr lang="en-US" baseline="0" dirty="0" smtClean="0"/>
          </a:p>
          <a:p>
            <a:endParaRPr dirty="0"/>
          </a:p>
          <a:p>
            <a:pPr>
              <a:buClr>
                <a:schemeClr val="dk1"/>
              </a:buClr>
              <a:buSzPct val="110000"/>
            </a:pPr>
            <a:endParaRPr lang="en-US" dirty="0">
              <a:solidFill>
                <a:srgbClr val="333333"/>
              </a:solidFill>
              <a:highlight>
                <a:srgbClr val="FFFFFF"/>
              </a:highlight>
              <a:latin typeface="Arial"/>
              <a:ea typeface="Arial"/>
              <a:cs typeface="Arial"/>
              <a:sym typeface="Arial"/>
            </a:endParaRPr>
          </a:p>
        </p:txBody>
      </p:sp>
      <p:sp>
        <p:nvSpPr>
          <p:cNvPr id="217" name="Shape 217"/>
          <p:cNvSpPr txBox="1">
            <a:spLocks noGrp="1"/>
          </p:cNvSpPr>
          <p:nvPr>
            <p:ph type="sldNum" idx="12"/>
          </p:nvPr>
        </p:nvSpPr>
        <p:spPr>
          <a:xfrm>
            <a:off x="3927774" y="8769653"/>
            <a:ext cx="3004820" cy="461645"/>
          </a:xfrm>
          <a:prstGeom prst="rect">
            <a:avLst/>
          </a:prstGeom>
        </p:spPr>
        <p:txBody>
          <a:bodyPr lIns="92367" tIns="46171" rIns="92367" bIns="46171" anchor="b" anchorCtr="0">
            <a:noAutofit/>
          </a:bodyPr>
          <a:lstStyle/>
          <a:p>
            <a:pPr>
              <a:buClr>
                <a:srgbClr val="000000"/>
              </a:buClr>
              <a:buSzPct val="25000"/>
            </a:pPr>
            <a:fld id="{00000000-1234-1234-1234-123412341234}" type="slidenum">
              <a:rPr lang="en-US"/>
              <a:pPr>
                <a:buClr>
                  <a:srgbClr val="000000"/>
                </a:buClr>
                <a:buSzPct val="2500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58875" y="692150"/>
            <a:ext cx="4616450" cy="34623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93420" y="4385628"/>
            <a:ext cx="5547360" cy="4154805"/>
          </a:xfrm>
          <a:prstGeom prst="rect">
            <a:avLst/>
          </a:prstGeom>
        </p:spPr>
        <p:txBody>
          <a:bodyPr lIns="92367" tIns="92367" rIns="92367" bIns="92367" anchor="t" anchorCtr="0">
            <a:no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After the close of the comment</a:t>
            </a:r>
            <a:r>
              <a:rPr lang="en-US" baseline="0" dirty="0" smtClean="0"/>
              <a:t> period for the Call and NOI</a:t>
            </a:r>
            <a:r>
              <a:rPr lang="en-US" dirty="0" smtClean="0"/>
              <a:t>,</a:t>
            </a:r>
            <a:r>
              <a:rPr lang="en-US" baseline="0" dirty="0" smtClean="0"/>
              <a:t> we began Area Identification to identify an area for leasing, which was </a:t>
            </a:r>
            <a:r>
              <a:rPr lang="en-US" dirty="0" smtClean="0"/>
              <a:t>informed by all relevant</a:t>
            </a:r>
            <a:r>
              <a:rPr lang="en-US" baseline="0" dirty="0" smtClean="0"/>
              <a:t> </a:t>
            </a:r>
            <a:r>
              <a:rPr lang="en-US" dirty="0" smtClean="0"/>
              <a:t>information received to date. </a:t>
            </a: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latin typeface="Arial"/>
                <a:ea typeface="Arial"/>
                <a:cs typeface="Arial"/>
                <a:sym typeface="Arial"/>
              </a:rPr>
              <a:t>Area Identification is the process by which BOEM establishes a Wind Energy Area (WEA).  It involves careful consideration and analysis, not to mention balancing, of other uses of an area under consideration.  The three primary</a:t>
            </a:r>
            <a:r>
              <a:rPr lang="en-US" baseline="0" dirty="0" smtClean="0">
                <a:solidFill>
                  <a:srgbClr val="000000"/>
                </a:solidFill>
                <a:latin typeface="Arial"/>
                <a:ea typeface="Arial"/>
                <a:cs typeface="Arial"/>
                <a:sym typeface="Arial"/>
              </a:rPr>
              <a:t> issues analyzed during this Area ID were potential impacts from commercial wind development on navigational safety, commercial fishing, and the </a:t>
            </a:r>
            <a:r>
              <a:rPr lang="en-US" baseline="0" dirty="0" err="1" smtClean="0">
                <a:solidFill>
                  <a:srgbClr val="000000"/>
                </a:solidFill>
                <a:latin typeface="Arial"/>
                <a:ea typeface="Arial"/>
                <a:cs typeface="Arial"/>
                <a:sym typeface="Arial"/>
              </a:rPr>
              <a:t>viewshed</a:t>
            </a:r>
            <a:r>
              <a:rPr lang="en-US" dirty="0" smtClean="0">
                <a:solidFill>
                  <a:srgbClr val="000000"/>
                </a:solidFill>
                <a:latin typeface="Arial"/>
                <a:ea typeface="Arial"/>
                <a:cs typeface="Arial"/>
                <a:sym typeface="Arial"/>
              </a:rPr>
              <a: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process involved extensive stakeholder outreach - most recently, fisheries outreach meetings in November 2015.  </a:t>
            </a:r>
            <a:endParaRPr lang="en-US" dirty="0" smtClean="0">
              <a:solidFill>
                <a:srgbClr val="000000"/>
              </a:solidFill>
              <a:latin typeface="Arial"/>
              <a:ea typeface="Arial"/>
              <a:cs typeface="Arial"/>
              <a:sym typeface="Arial"/>
            </a:endParaRPr>
          </a:p>
          <a:p>
            <a:pPr marL="173216" indent="-173216">
              <a:buFont typeface="Arial" panose="020B0604020202020204" pitchFamily="34" charset="0"/>
              <a:buChar char="•"/>
            </a:pPr>
            <a:endParaRPr dirty="0"/>
          </a:p>
        </p:txBody>
      </p:sp>
      <p:sp>
        <p:nvSpPr>
          <p:cNvPr id="224" name="Shape 224"/>
          <p:cNvSpPr txBox="1">
            <a:spLocks noGrp="1"/>
          </p:cNvSpPr>
          <p:nvPr>
            <p:ph type="sldNum" idx="12"/>
          </p:nvPr>
        </p:nvSpPr>
        <p:spPr>
          <a:xfrm>
            <a:off x="3927774" y="8769653"/>
            <a:ext cx="3004820" cy="461645"/>
          </a:xfrm>
          <a:prstGeom prst="rect">
            <a:avLst/>
          </a:prstGeom>
        </p:spPr>
        <p:txBody>
          <a:bodyPr lIns="92367" tIns="46171" rIns="92367" bIns="46171" anchor="b" anchorCtr="0">
            <a:noAutofit/>
          </a:bodyPr>
          <a:lstStyle/>
          <a:p>
            <a:pPr>
              <a:buClr>
                <a:srgbClr val="000000"/>
              </a:buClr>
              <a:buSzPct val="25000"/>
            </a:pPr>
            <a:fld id="{00000000-1234-1234-1234-123412341234}" type="slidenum">
              <a:rPr lang="en-US"/>
              <a:pPr>
                <a:buClr>
                  <a:srgbClr val="000000"/>
                </a:buClr>
                <a:buSzPct val="2500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78" indent="-342878">
              <a:buClr>
                <a:srgbClr val="000000"/>
              </a:buClr>
              <a:buSzPct val="100000"/>
              <a:buFont typeface="Arial"/>
              <a:buChar char="●"/>
            </a:pPr>
            <a:r>
              <a:rPr lang="en-US" dirty="0" smtClean="0">
                <a:solidFill>
                  <a:srgbClr val="000000"/>
                </a:solidFill>
                <a:latin typeface="Arial"/>
                <a:ea typeface="Arial"/>
                <a:cs typeface="Arial"/>
                <a:sym typeface="Arial"/>
              </a:rPr>
              <a:t>As the Director mentioned, the New York WEA was announced March 16, 2016.  The area remained</a:t>
            </a:r>
            <a:r>
              <a:rPr lang="en-US" baseline="0" dirty="0" smtClean="0">
                <a:solidFill>
                  <a:srgbClr val="000000"/>
                </a:solidFill>
                <a:latin typeface="Arial"/>
                <a:ea typeface="Arial"/>
                <a:cs typeface="Arial"/>
                <a:sym typeface="Arial"/>
              </a:rPr>
              <a:t> identical to the area included in the Call, and retains the 1nmi setback from the TSSs. </a:t>
            </a:r>
            <a:r>
              <a:rPr lang="en-US" dirty="0" smtClean="0">
                <a:solidFill>
                  <a:srgbClr val="000000"/>
                </a:solidFill>
                <a:latin typeface="Arial"/>
                <a:ea typeface="Arial"/>
                <a:cs typeface="Arial"/>
                <a:sym typeface="Arial"/>
              </a:rPr>
              <a:t>We’re now proceeding with an Environmental Assessment and the leasing process.</a:t>
            </a:r>
          </a:p>
          <a:p>
            <a:pPr marL="342878" indent="-342878">
              <a:buClr>
                <a:srgbClr val="000000"/>
              </a:buClr>
              <a:buSzPct val="100000"/>
              <a:buFont typeface="Arial"/>
              <a:buChar char="●"/>
            </a:pPr>
            <a:r>
              <a:rPr lang="en-US" dirty="0" smtClean="0">
                <a:solidFill>
                  <a:srgbClr val="000000"/>
                </a:solidFill>
                <a:latin typeface="Arial"/>
                <a:ea typeface="Arial"/>
                <a:cs typeface="Arial"/>
                <a:sym typeface="Arial"/>
              </a:rPr>
              <a:t>The EA will analyze the impacts of issuing renewable energy leases, including reasonably foreseeable consequences associated with activities such as deployment of meteorological buoys and site characterization activities, such as geophysical, geotechnical, archeological, and biological surveys.</a:t>
            </a:r>
          </a:p>
          <a:p>
            <a:pPr marL="342878" indent="-342878">
              <a:buClr>
                <a:srgbClr val="000000"/>
              </a:buClr>
              <a:buSzPct val="100000"/>
              <a:buFont typeface="Arial"/>
              <a:buChar char="●"/>
            </a:pPr>
            <a:r>
              <a:rPr lang="en-US" dirty="0" smtClean="0">
                <a:solidFill>
                  <a:srgbClr val="000000"/>
                </a:solidFill>
                <a:latin typeface="Arial"/>
                <a:ea typeface="Arial"/>
                <a:cs typeface="Arial"/>
                <a:sym typeface="Arial"/>
              </a:rPr>
              <a:t>BOEM intends</a:t>
            </a:r>
            <a:r>
              <a:rPr lang="en-US" baseline="0" dirty="0" smtClean="0">
                <a:solidFill>
                  <a:srgbClr val="000000"/>
                </a:solidFill>
                <a:latin typeface="Arial"/>
                <a:ea typeface="Arial"/>
                <a:cs typeface="Arial"/>
                <a:sym typeface="Arial"/>
              </a:rPr>
              <a:t> to </a:t>
            </a:r>
            <a:r>
              <a:rPr lang="en-US" dirty="0" smtClean="0">
                <a:solidFill>
                  <a:srgbClr val="000000"/>
                </a:solidFill>
                <a:latin typeface="Arial"/>
                <a:ea typeface="Arial"/>
                <a:cs typeface="Arial"/>
                <a:sym typeface="Arial"/>
              </a:rPr>
              <a:t>publish a Proposed Sale Notice (PSN) to describe the area we may offer</a:t>
            </a:r>
            <a:r>
              <a:rPr lang="en-US" baseline="0" dirty="0" smtClean="0">
                <a:solidFill>
                  <a:srgbClr val="000000"/>
                </a:solidFill>
                <a:latin typeface="Arial"/>
                <a:ea typeface="Arial"/>
                <a:cs typeface="Arial"/>
                <a:sym typeface="Arial"/>
              </a:rPr>
              <a:t> for </a:t>
            </a:r>
            <a:r>
              <a:rPr lang="en-US" dirty="0" smtClean="0">
                <a:solidFill>
                  <a:srgbClr val="000000"/>
                </a:solidFill>
                <a:latin typeface="Arial"/>
                <a:ea typeface="Arial"/>
                <a:cs typeface="Arial"/>
                <a:sym typeface="Arial"/>
              </a:rPr>
              <a:t>leasing and the proposed terms and conditions of a wind energy auction.</a:t>
            </a:r>
            <a:r>
              <a:rPr lang="en-US" baseline="0" dirty="0" smtClean="0">
                <a:solidFill>
                  <a:srgbClr val="000000"/>
                </a:solidFill>
                <a:latin typeface="Arial"/>
                <a:ea typeface="Arial"/>
                <a:cs typeface="Arial"/>
                <a:sym typeface="Arial"/>
              </a:rPr>
              <a:t> </a:t>
            </a:r>
            <a:r>
              <a:rPr lang="en-US" dirty="0" smtClean="0">
                <a:solidFill>
                  <a:srgbClr val="000000"/>
                </a:solidFill>
                <a:latin typeface="Arial"/>
                <a:ea typeface="Arial"/>
                <a:cs typeface="Arial"/>
                <a:sym typeface="Arial"/>
              </a:rPr>
              <a:t>We’ve developed a draft PSN for your consideration today and over the next week, which we’ll walk through later in this agenda. </a:t>
            </a:r>
          </a:p>
          <a:p>
            <a:pPr marL="173216" indent="-173216">
              <a:buFont typeface="Arial" panose="020B0604020202020204" pitchFamily="34" charset="0"/>
              <a:buChar char="•"/>
            </a:pPr>
            <a:endParaRPr lang="en-US" baseline="0" dirty="0" smtClean="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1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Garamond"/>
              <a:buNone/>
              <a:defRPr sz="5600" b="1" i="0" u="none" strike="noStrike" cap="none">
                <a:solidFill>
                  <a:srgbClr val="4CE0EA"/>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Garamond"/>
                <a:ea typeface="Garamond"/>
                <a:cs typeface="Garamond"/>
                <a:sym typeface="Garamond"/>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Garamond"/>
                <a:ea typeface="Garamond"/>
                <a:cs typeface="Garamond"/>
                <a:sym typeface="Garamond"/>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Garamond"/>
                <a:ea typeface="Garamond"/>
                <a:cs typeface="Garamond"/>
                <a:sym typeface="Garamond"/>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Garamond"/>
                <a:ea typeface="Garamond"/>
                <a:cs typeface="Garamond"/>
                <a:sym typeface="Garamond"/>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Garamond"/>
                <a:ea typeface="Garamond"/>
                <a:cs typeface="Garamond"/>
                <a:sym typeface="Garamond"/>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Garamond"/>
                <a:ea typeface="Garamond"/>
                <a:cs typeface="Garamond"/>
                <a:sym typeface="Garamond"/>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Garamond"/>
                <a:ea typeface="Garamond"/>
                <a:cs typeface="Garamond"/>
                <a:sym typeface="Garamond"/>
              </a:defRPr>
            </a:lvl7pPr>
            <a:lvl8pPr marL="3200400" marR="0" lvl="7" indent="0" algn="ctr" rtl="0">
              <a:spcBef>
                <a:spcPts val="320"/>
              </a:spcBef>
              <a:buClr>
                <a:schemeClr val="lt2"/>
              </a:buClr>
              <a:buFont typeface="Garamond"/>
              <a:buNone/>
              <a:defRPr sz="1600" b="0" i="0" u="none" strike="noStrike" cap="none">
                <a:solidFill>
                  <a:schemeClr val="lt1"/>
                </a:solidFill>
                <a:latin typeface="Garamond"/>
                <a:ea typeface="Garamond"/>
                <a:cs typeface="Garamond"/>
                <a:sym typeface="Garamond"/>
              </a:defRPr>
            </a:lvl8pPr>
            <a:lvl9pPr marL="3657600" marR="0" lvl="8" indent="0" algn="ctr" rtl="0">
              <a:spcBef>
                <a:spcPts val="280"/>
              </a:spcBef>
              <a:buClr>
                <a:schemeClr val="lt2"/>
              </a:buClr>
              <a:buFont typeface="Garamond"/>
              <a:buNone/>
              <a:defRPr sz="1400" b="0" i="0" u="none" strike="noStrike" cap="none">
                <a:solidFill>
                  <a:schemeClr val="lt1"/>
                </a:solidFill>
                <a:latin typeface="Garamond"/>
                <a:ea typeface="Garamond"/>
                <a:cs typeface="Garamond"/>
                <a:sym typeface="Garamond"/>
              </a:defRPr>
            </a:lvl9pPr>
          </a:lstStyle>
          <a:p>
            <a:endParaRPr/>
          </a:p>
        </p:txBody>
      </p:sp>
      <p:sp>
        <p:nvSpPr>
          <p:cNvPr id="23" name="Shape 23"/>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24" name="Shape 24"/>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25" name="Shape 25"/>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Garamond"/>
                <a:ea typeface="Garamond"/>
                <a:cs typeface="Garamond"/>
                <a:sym typeface="Garamond"/>
              </a:rPr>
              <a:t>‹#›</a:t>
            </a:fld>
            <a:endParaRPr lang="en-US" sz="1200">
              <a:solidFill>
                <a:srgbClr val="D0E9ED"/>
              </a:solidFill>
              <a:latin typeface="Garamond"/>
              <a:ea typeface="Garamond"/>
              <a:cs typeface="Garamond"/>
              <a:sym typeface="Garamo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7"/>
        <p:cNvGrpSpPr/>
        <p:nvPr/>
      </p:nvGrpSpPr>
      <p:grpSpPr>
        <a:xfrm>
          <a:off x="0" y="0"/>
          <a:ext cx="0" cy="0"/>
          <a:chOff x="0" y="0"/>
          <a:chExt cx="0" cy="0"/>
        </a:xfrm>
      </p:grpSpPr>
      <p:sp>
        <p:nvSpPr>
          <p:cNvPr id="88" name="Shape 88"/>
          <p:cNvSpPr/>
          <p:nvPr/>
        </p:nvSpPr>
        <p:spPr>
          <a:xfrm rot="-10380000" flipH="1">
            <a:off x="3165753" y="1108076"/>
            <a:ext cx="5257800" cy="4114799"/>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aramond"/>
              <a:ea typeface="Garamond"/>
              <a:cs typeface="Garamond"/>
              <a:sym typeface="Garamond"/>
            </a:endParaRPr>
          </a:p>
        </p:txBody>
      </p:sp>
      <p:sp>
        <p:nvSpPr>
          <p:cNvPr id="89" name="Shape 89"/>
          <p:cNvSpPr/>
          <p:nvPr/>
        </p:nvSpPr>
        <p:spPr>
          <a:xfrm rot="-10380000" flipH="1">
            <a:off x="8004134" y="5359769"/>
            <a:ext cx="155447" cy="155447"/>
          </a:xfrm>
          <a:prstGeom prst="rtTriangle">
            <a:avLst/>
          </a:prstGeom>
          <a:solidFill>
            <a:srgbClr val="FFFFFF"/>
          </a:solidFill>
          <a:ln w="12700" cap="flat" cmpd="sng">
            <a:solidFill>
              <a:srgbClr val="FFFFFF"/>
            </a:solidFill>
            <a:prstDash val="solid"/>
            <a:bevel/>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aramond"/>
              <a:ea typeface="Garamond"/>
              <a:cs typeface="Garamond"/>
              <a:sym typeface="Garamond"/>
            </a:endParaRPr>
          </a:p>
        </p:txBody>
      </p:sp>
      <p:sp>
        <p:nvSpPr>
          <p:cNvPr id="90" name="Shape 90"/>
          <p:cNvSpPr txBox="1">
            <a:spLocks noGrp="1"/>
          </p:cNvSpPr>
          <p:nvPr>
            <p:ph type="title"/>
          </p:nvPr>
        </p:nvSpPr>
        <p:spPr>
          <a:xfrm>
            <a:off x="609600" y="1176995"/>
            <a:ext cx="2212848" cy="158262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2000" b="1"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609600" y="2828784"/>
            <a:ext cx="2209799" cy="2179320"/>
          </a:xfrm>
          <a:prstGeom prst="rect">
            <a:avLst/>
          </a:prstGeom>
          <a:noFill/>
          <a:ln>
            <a:noFill/>
          </a:ln>
        </p:spPr>
        <p:txBody>
          <a:bodyPr lIns="91425" tIns="91425" rIns="91425" bIns="91425" anchor="t" anchorCtr="0"/>
          <a:lstStyle>
            <a:lvl1pPr marL="0" marR="0" lvl="0" indent="0" algn="l" rtl="0">
              <a:spcBef>
                <a:spcPts val="250"/>
              </a:spcBef>
              <a:buClr>
                <a:schemeClr val="accent3"/>
              </a:buClr>
              <a:buFont typeface="Noto Sans Symbols"/>
              <a:buNone/>
              <a:defRPr sz="1300" b="0" i="0" u="none" strike="noStrike" cap="none">
                <a:solidFill>
                  <a:schemeClr val="dk1"/>
                </a:solidFill>
                <a:latin typeface="Garamond"/>
                <a:ea typeface="Garamond"/>
                <a:cs typeface="Garamond"/>
                <a:sym typeface="Garamond"/>
              </a:defRPr>
            </a:lvl1pPr>
            <a:lvl2pPr marL="640080" marR="0" lvl="1" indent="-194310" algn="l" rtl="0">
              <a:spcBef>
                <a:spcPts val="240"/>
              </a:spcBef>
              <a:buClr>
                <a:schemeClr val="accent1"/>
              </a:buClr>
              <a:buSzPct val="85000"/>
              <a:buFont typeface="Noto Sans Symbols"/>
              <a:buChar char="●"/>
              <a:defRPr sz="1200" b="0" i="0" u="none" strike="noStrike" cap="none">
                <a:solidFill>
                  <a:schemeClr val="dk1"/>
                </a:solidFill>
                <a:latin typeface="Garamond"/>
                <a:ea typeface="Garamond"/>
                <a:cs typeface="Garamond"/>
                <a:sym typeface="Garamond"/>
              </a:defRPr>
            </a:lvl2pPr>
            <a:lvl3pPr marL="914400" marR="0" lvl="2" indent="-209550" algn="l" rtl="0">
              <a:spcBef>
                <a:spcPts val="200"/>
              </a:spcBef>
              <a:buClr>
                <a:schemeClr val="accent2"/>
              </a:buClr>
              <a:buSzPct val="70000"/>
              <a:buFont typeface="Noto Sans Symbols"/>
              <a:buChar char="●"/>
              <a:defRPr sz="1000" b="0" i="0" u="none" strike="noStrike" cap="none">
                <a:solidFill>
                  <a:schemeClr val="dk1"/>
                </a:solidFill>
                <a:latin typeface="Garamond"/>
                <a:ea typeface="Garamond"/>
                <a:cs typeface="Garamond"/>
                <a:sym typeface="Garamond"/>
              </a:defRPr>
            </a:lvl3pPr>
            <a:lvl4pPr marL="1188720" marR="0" lvl="3" indent="-173672" algn="l" rtl="0">
              <a:spcBef>
                <a:spcPts val="180"/>
              </a:spcBef>
              <a:buClr>
                <a:schemeClr val="accent3"/>
              </a:buClr>
              <a:buSzPct val="64999"/>
              <a:buFont typeface="Noto Sans Symbols"/>
              <a:buChar char="●"/>
              <a:defRPr sz="900" b="0" i="0" u="none" strike="noStrike" cap="none">
                <a:solidFill>
                  <a:schemeClr val="dk1"/>
                </a:solidFill>
                <a:latin typeface="Garamond"/>
                <a:ea typeface="Garamond"/>
                <a:cs typeface="Garamond"/>
                <a:sym typeface="Garamond"/>
              </a:defRPr>
            </a:lvl4pPr>
            <a:lvl5pPr marL="1463040" marR="0" lvl="4" indent="-181292" algn="l" rtl="0">
              <a:spcBef>
                <a:spcPts val="180"/>
              </a:spcBef>
              <a:buClr>
                <a:schemeClr val="accent4"/>
              </a:buClr>
              <a:buSzPct val="64999"/>
              <a:buFont typeface="Noto Sans Symbols"/>
              <a:buChar char="●"/>
              <a:defRPr sz="9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2" name="Shape 92"/>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3" name="Shape 93"/>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4" name="Shape 94"/>
          <p:cNvSpPr txBox="1">
            <a:spLocks noGrp="1"/>
          </p:cNvSpPr>
          <p:nvPr>
            <p:ph type="sldNum" idx="12"/>
          </p:nvPr>
        </p:nvSpPr>
        <p:spPr>
          <a:xfrm>
            <a:off x="8077200" y="6356351"/>
            <a:ext cx="609599"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
        <p:nvSpPr>
          <p:cNvPr id="95" name="Shape 95"/>
          <p:cNvSpPr>
            <a:spLocks noGrp="1"/>
          </p:cNvSpPr>
          <p:nvPr>
            <p:ph type="pic" idx="2"/>
          </p:nvPr>
        </p:nvSpPr>
        <p:spPr>
          <a:xfrm rot="420000">
            <a:off x="3485792" y="1199516"/>
            <a:ext cx="4617719" cy="3931919"/>
          </a:xfrm>
          <a:prstGeom prst="rect">
            <a:avLst/>
          </a:prstGeom>
          <a:solidFill>
            <a:schemeClr val="lt2"/>
          </a:solidFill>
          <a:ln w="9525" cap="rnd" cmpd="sng">
            <a:solidFill>
              <a:srgbClr val="C0C0C0"/>
            </a:solidFill>
            <a:prstDash val="solid"/>
            <a:round/>
            <a:headEnd type="none" w="med" len="med"/>
            <a:tailEnd type="none" w="med" len="med"/>
          </a:ln>
        </p:spPr>
        <p:txBody>
          <a:bodyPr lIns="91425" tIns="91425" rIns="91425" bIns="91425" anchor="t" anchorCtr="0"/>
          <a:lstStyle>
            <a:lvl1pPr marL="0" marR="0" lvl="0" indent="0" algn="l" rtl="0">
              <a:spcBef>
                <a:spcPts val="640"/>
              </a:spcBef>
              <a:buClr>
                <a:schemeClr val="accent3"/>
              </a:buClr>
              <a:buFont typeface="Noto Sans Symbols"/>
              <a:buNone/>
              <a:defRPr sz="32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Garamond"/>
                <a:ea typeface="Garamond"/>
                <a:cs typeface="Garamond"/>
                <a:sym typeface="Garamond"/>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96" name="Shape 96"/>
          <p:cNvSpPr/>
          <p:nvPr/>
        </p:nvSpPr>
        <p:spPr>
          <a:xfrm rot="10800000" flipH="1">
            <a:off x="-9525" y="5816599"/>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sp>
        <p:nvSpPr>
          <p:cNvPr id="97" name="Shape 97"/>
          <p:cNvSpPr/>
          <p:nvPr/>
        </p:nvSpPr>
        <p:spPr>
          <a:xfrm rot="10800000" flipH="1">
            <a:off x="4381500" y="6219825"/>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377439" y="15239"/>
            <a:ext cx="4389119" cy="82296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Garamond"/>
                <a:ea typeface="Garamond"/>
                <a:cs typeface="Garamond"/>
                <a:sym typeface="Garamond"/>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101" name="Shape 101"/>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2" name="Shape 102"/>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3" name="Shape 103"/>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Garamond"/>
                <a:ea typeface="Garamond"/>
                <a:cs typeface="Garamond"/>
                <a:sym typeface="Garamond"/>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107" name="Shape 107"/>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8" name="Shape 108"/>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9" name="Shape 109"/>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35688EF-91E7-407E-B4C0-3DFBEDB3F9C1}" type="datetimeFigureOut">
              <a:rPr lang="en-US" smtClean="0">
                <a:solidFill>
                  <a:srgbClr val="DBF5F9">
                    <a:shade val="90000"/>
                  </a:srgbClr>
                </a:solidFill>
              </a:rPr>
              <a:pPr/>
              <a:t>5/6/2016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623C3F0-5D81-4AB0-84C9-221A014BA0A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8308986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807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5688EF-91E7-407E-B4C0-3DFBEDB3F9C1}" type="datetimeFigureOut">
              <a:rPr lang="en-US" smtClean="0">
                <a:solidFill>
                  <a:srgbClr val="DBF5F9">
                    <a:shade val="90000"/>
                  </a:srgbClr>
                </a:solidFill>
              </a:rPr>
              <a:pPr/>
              <a:t>5/6/2016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623C3F0-5D81-4AB0-84C9-221A014BA0A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3467404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4799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76501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84208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135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50615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Constantia"/>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Constantia"/>
              <a:ea typeface="+mn-ea"/>
              <a:cs typeface="+mn-cs"/>
            </a:endParaRPr>
          </a:p>
        </p:txBody>
      </p:sp>
    </p:spTree>
    <p:extLst>
      <p:ext uri="{BB962C8B-B14F-4D97-AF65-F5344CB8AC3E}">
        <p14:creationId xmlns:p14="http://schemas.microsoft.com/office/powerpoint/2010/main" val="2041439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38771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5688EF-91E7-407E-B4C0-3DFBEDB3F9C1}" type="datetimeFigureOut">
              <a:rPr lang="en-US" smtClean="0">
                <a:solidFill>
                  <a:srgbClr val="04617B">
                    <a:shade val="90000"/>
                  </a:srgbClr>
                </a:solidFill>
              </a:rPr>
              <a:pPr/>
              <a:t>5/6/2016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23C3F0-5D81-4AB0-84C9-221A014BA0A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172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Garamond"/>
                <a:ea typeface="Garamond"/>
                <a:cs typeface="Garamond"/>
                <a:sym typeface="Garamond"/>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44" name="Shape 44"/>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45" name="Shape 45"/>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46" name="Shape 46"/>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Garamond"/>
              <a:buNone/>
              <a:defRPr sz="5600" b="1" i="0" u="none" strike="noStrike" cap="none">
                <a:solidFill>
                  <a:srgbClr val="4CE0EA"/>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Garamond"/>
                <a:ea typeface="Garamond"/>
                <a:cs typeface="Garamond"/>
                <a:sym typeface="Garamond"/>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Garamond"/>
                <a:ea typeface="Garamond"/>
                <a:cs typeface="Garamond"/>
                <a:sym typeface="Garamond"/>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Garamond"/>
                <a:ea typeface="Garamond"/>
                <a:cs typeface="Garamond"/>
                <a:sym typeface="Garamond"/>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Garamond"/>
                <a:ea typeface="Garamond"/>
                <a:cs typeface="Garamond"/>
                <a:sym typeface="Garamond"/>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Garamond"/>
                <a:ea typeface="Garamond"/>
                <a:cs typeface="Garamond"/>
                <a:sym typeface="Garamond"/>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Garamond"/>
                <a:ea typeface="Garamond"/>
                <a:cs typeface="Garamond"/>
                <a:sym typeface="Garamond"/>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Garamond"/>
                <a:ea typeface="Garamond"/>
                <a:cs typeface="Garamond"/>
                <a:sym typeface="Garamond"/>
              </a:defRPr>
            </a:lvl7pPr>
            <a:lvl8pPr marL="3200400" marR="0" lvl="7" indent="0" algn="ctr" rtl="0">
              <a:spcBef>
                <a:spcPts val="320"/>
              </a:spcBef>
              <a:buClr>
                <a:schemeClr val="lt2"/>
              </a:buClr>
              <a:buFont typeface="Garamond"/>
              <a:buNone/>
              <a:defRPr sz="1600" b="0" i="0" u="none" strike="noStrike" cap="none">
                <a:solidFill>
                  <a:schemeClr val="lt1"/>
                </a:solidFill>
                <a:latin typeface="Garamond"/>
                <a:ea typeface="Garamond"/>
                <a:cs typeface="Garamond"/>
                <a:sym typeface="Garamond"/>
              </a:defRPr>
            </a:lvl8pPr>
            <a:lvl9pPr marL="3657600" marR="0" lvl="8" indent="0" algn="ctr" rtl="0">
              <a:spcBef>
                <a:spcPts val="280"/>
              </a:spcBef>
              <a:buClr>
                <a:schemeClr val="lt2"/>
              </a:buClr>
              <a:buFont typeface="Garamond"/>
              <a:buNone/>
              <a:defRPr sz="1400" b="0" i="0" u="none" strike="noStrike" cap="none">
                <a:solidFill>
                  <a:schemeClr val="lt1"/>
                </a:solidFill>
                <a:latin typeface="Garamond"/>
                <a:ea typeface="Garamond"/>
                <a:cs typeface="Garamond"/>
                <a:sym typeface="Garamond"/>
              </a:defRPr>
            </a:lvl9pPr>
          </a:lstStyle>
          <a:p>
            <a:endParaRPr/>
          </a:p>
        </p:txBody>
      </p:sp>
      <p:sp>
        <p:nvSpPr>
          <p:cNvPr id="50" name="Shape 50"/>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51" name="Shape 51"/>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52" name="Shape 52"/>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Garamond"/>
                <a:ea typeface="Garamond"/>
                <a:cs typeface="Garamond"/>
                <a:sym typeface="Garamond"/>
              </a:rPr>
              <a:t>‹#›</a:t>
            </a:fld>
            <a:endParaRPr lang="en-US" sz="1200">
              <a:solidFill>
                <a:srgbClr val="D0E9ED"/>
              </a:solidFill>
              <a:latin typeface="Garamond"/>
              <a:ea typeface="Garamond"/>
              <a:cs typeface="Garamond"/>
              <a:sym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Garamond"/>
              <a:buNone/>
              <a:defRPr sz="5600" b="1" i="0" u="none" strike="noStrike" cap="none">
                <a:solidFill>
                  <a:srgbClr val="4AE3AC"/>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Garamond"/>
                <a:ea typeface="Garamond"/>
                <a:cs typeface="Garamond"/>
                <a:sym typeface="Garamond"/>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Garamond"/>
                <a:ea typeface="Garamond"/>
                <a:cs typeface="Garamond"/>
                <a:sym typeface="Garamond"/>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Garamond"/>
                <a:ea typeface="Garamond"/>
                <a:cs typeface="Garamond"/>
                <a:sym typeface="Garamond"/>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Garamond"/>
                <a:ea typeface="Garamond"/>
                <a:cs typeface="Garamond"/>
                <a:sym typeface="Garamond"/>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Garamond"/>
                <a:ea typeface="Garamond"/>
                <a:cs typeface="Garamond"/>
                <a:sym typeface="Garamond"/>
              </a:defRPr>
            </a:lvl7pPr>
            <a:lvl8pPr marL="2194560" marR="0" lvl="7" indent="-86360" algn="l" rtl="0">
              <a:spcBef>
                <a:spcPts val="320"/>
              </a:spcBef>
              <a:buClr>
                <a:schemeClr val="lt2"/>
              </a:buClr>
              <a:buSzPct val="100000"/>
              <a:buFont typeface="Garamond"/>
              <a:buChar char="•"/>
              <a:defRPr sz="1600" b="0" i="0" u="none" strike="noStrike" cap="none">
                <a:solidFill>
                  <a:schemeClr val="lt1"/>
                </a:solidFill>
                <a:latin typeface="Garamond"/>
                <a:ea typeface="Garamond"/>
                <a:cs typeface="Garamond"/>
                <a:sym typeface="Garamond"/>
              </a:defRPr>
            </a:lvl8pPr>
            <a:lvl9pPr marL="2468880" marR="0" lvl="8" indent="-93979" algn="l" rtl="0">
              <a:spcBef>
                <a:spcPts val="280"/>
              </a:spcBef>
              <a:buClr>
                <a:schemeClr val="lt2"/>
              </a:buClr>
              <a:buSzPct val="100000"/>
              <a:buFont typeface="Garamond"/>
              <a:buChar char="•"/>
              <a:defRPr sz="1400" b="0" i="0" u="none" strike="noStrike" cap="none">
                <a:solidFill>
                  <a:schemeClr val="lt1"/>
                </a:solidFill>
                <a:latin typeface="Garamond"/>
                <a:ea typeface="Garamond"/>
                <a:cs typeface="Garamond"/>
                <a:sym typeface="Garamond"/>
              </a:defRPr>
            </a:lvl9pPr>
          </a:lstStyle>
          <a:p>
            <a:endParaRPr/>
          </a:p>
        </p:txBody>
      </p:sp>
      <p:sp>
        <p:nvSpPr>
          <p:cNvPr id="56" name="Shape 56"/>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57" name="Shape 57"/>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58" name="Shape 58"/>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Garamond"/>
                <a:ea typeface="Garamond"/>
                <a:cs typeface="Garamond"/>
                <a:sym typeface="Garamond"/>
              </a:rPr>
              <a:t>‹#›</a:t>
            </a:fld>
            <a:endParaRPr lang="en-US" sz="1200">
              <a:solidFill>
                <a:srgbClr val="D0E9ED"/>
              </a:solidFill>
              <a:latin typeface="Garamond"/>
              <a:ea typeface="Garamond"/>
              <a:cs typeface="Garamond"/>
              <a:sym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5100" algn="l" rtl="0">
              <a:spcBef>
                <a:spcPts val="400"/>
              </a:spcBef>
              <a:buClr>
                <a:schemeClr val="accent2"/>
              </a:buClr>
              <a:buSzPct val="70000"/>
              <a:buFont typeface="Noto Sans Symbols"/>
              <a:buChar char="●"/>
              <a:defRPr sz="2000" b="0" i="0" u="none" strike="noStrike" cap="none">
                <a:solidFill>
                  <a:schemeClr val="dk1"/>
                </a:solidFill>
                <a:latin typeface="Garamond"/>
                <a:ea typeface="Garamond"/>
                <a:cs typeface="Garamond"/>
                <a:sym typeface="Garamond"/>
              </a:defRPr>
            </a:lvl3pPr>
            <a:lvl4pPr marL="1188720" marR="0" lvl="3" indent="-136525" algn="l" rtl="0">
              <a:spcBef>
                <a:spcPts val="360"/>
              </a:spcBef>
              <a:buClr>
                <a:schemeClr val="accent3"/>
              </a:buClr>
              <a:buSzPct val="64999"/>
              <a:buFont typeface="Noto Sans Symbols"/>
              <a:buChar char="●"/>
              <a:defRPr sz="1800" b="0" i="0" u="none" strike="noStrike" cap="none">
                <a:solidFill>
                  <a:schemeClr val="dk1"/>
                </a:solidFill>
                <a:latin typeface="Garamond"/>
                <a:ea typeface="Garamond"/>
                <a:cs typeface="Garamond"/>
                <a:sym typeface="Garamond"/>
              </a:defRPr>
            </a:lvl4pPr>
            <a:lvl5pPr marL="1463040" marR="0" lvl="4" indent="-144144" algn="l" rtl="0">
              <a:spcBef>
                <a:spcPts val="360"/>
              </a:spcBef>
              <a:buClr>
                <a:schemeClr val="accent4"/>
              </a:buClr>
              <a:buSzPct val="64999"/>
              <a:buFont typeface="Noto Sans Symbols"/>
              <a:buChar char="●"/>
              <a:defRPr sz="18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62" name="Shape 62"/>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5100" algn="l" rtl="0">
              <a:spcBef>
                <a:spcPts val="400"/>
              </a:spcBef>
              <a:buClr>
                <a:schemeClr val="accent2"/>
              </a:buClr>
              <a:buSzPct val="70000"/>
              <a:buFont typeface="Noto Sans Symbols"/>
              <a:buChar char="●"/>
              <a:defRPr sz="2000" b="0" i="0" u="none" strike="noStrike" cap="none">
                <a:solidFill>
                  <a:schemeClr val="dk1"/>
                </a:solidFill>
                <a:latin typeface="Garamond"/>
                <a:ea typeface="Garamond"/>
                <a:cs typeface="Garamond"/>
                <a:sym typeface="Garamond"/>
              </a:defRPr>
            </a:lvl3pPr>
            <a:lvl4pPr marL="1188720" marR="0" lvl="3" indent="-136525" algn="l" rtl="0">
              <a:spcBef>
                <a:spcPts val="360"/>
              </a:spcBef>
              <a:buClr>
                <a:schemeClr val="accent3"/>
              </a:buClr>
              <a:buSzPct val="64999"/>
              <a:buFont typeface="Noto Sans Symbols"/>
              <a:buChar char="●"/>
              <a:defRPr sz="1800" b="0" i="0" u="none" strike="noStrike" cap="none">
                <a:solidFill>
                  <a:schemeClr val="dk1"/>
                </a:solidFill>
                <a:latin typeface="Garamond"/>
                <a:ea typeface="Garamond"/>
                <a:cs typeface="Garamond"/>
                <a:sym typeface="Garamond"/>
              </a:defRPr>
            </a:lvl4pPr>
            <a:lvl5pPr marL="1463040" marR="0" lvl="4" indent="-144144" algn="l" rtl="0">
              <a:spcBef>
                <a:spcPts val="360"/>
              </a:spcBef>
              <a:buClr>
                <a:schemeClr val="accent4"/>
              </a:buClr>
              <a:buSzPct val="64999"/>
              <a:buFont typeface="Noto Sans Symbols"/>
              <a:buChar char="●"/>
              <a:defRPr sz="18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63" name="Shape 63"/>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4" name="Shape 64"/>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5" name="Shape 65"/>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Garamond"/>
                <a:ea typeface="Garamond"/>
                <a:cs typeface="Garamond"/>
                <a:sym typeface="Garamond"/>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Garamond"/>
                <a:ea typeface="Garamond"/>
                <a:cs typeface="Garamond"/>
                <a:sym typeface="Garamond"/>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Garamond"/>
                <a:ea typeface="Garamond"/>
                <a:cs typeface="Garamond"/>
                <a:sym typeface="Garamond"/>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Garamond"/>
                <a:ea typeface="Garamond"/>
                <a:cs typeface="Garamond"/>
                <a:sym typeface="Garamond"/>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69" name="Shape 69"/>
          <p:cNvSpPr txBox="1">
            <a:spLocks noGrp="1"/>
          </p:cNvSpPr>
          <p:nvPr>
            <p:ph type="body" idx="2"/>
          </p:nvPr>
        </p:nvSpPr>
        <p:spPr>
          <a:xfrm>
            <a:off x="4645026" y="1859757"/>
            <a:ext cx="4041774" cy="654843"/>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Garamond"/>
                <a:ea typeface="Garamond"/>
                <a:cs typeface="Garamond"/>
                <a:sym typeface="Garamond"/>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Garamond"/>
                <a:ea typeface="Garamond"/>
                <a:cs typeface="Garamond"/>
                <a:sym typeface="Garamond"/>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Garamond"/>
                <a:ea typeface="Garamond"/>
                <a:cs typeface="Garamond"/>
                <a:sym typeface="Garamond"/>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Garamond"/>
                <a:ea typeface="Garamond"/>
                <a:cs typeface="Garamond"/>
                <a:sym typeface="Garamond"/>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70" name="Shape 70"/>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Garamond"/>
                <a:ea typeface="Garamond"/>
                <a:cs typeface="Garamond"/>
                <a:sym typeface="Garamond"/>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Garamond"/>
                <a:ea typeface="Garamond"/>
                <a:cs typeface="Garamond"/>
                <a:sym typeface="Garamond"/>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Garamond"/>
                <a:ea typeface="Garamond"/>
                <a:cs typeface="Garamond"/>
                <a:sym typeface="Garamond"/>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Garamond"/>
                <a:ea typeface="Garamond"/>
                <a:cs typeface="Garamond"/>
                <a:sym typeface="Garamond"/>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71" name="Shape 71"/>
          <p:cNvSpPr txBox="1">
            <a:spLocks noGrp="1"/>
          </p:cNvSpPr>
          <p:nvPr>
            <p:ph type="body" idx="4"/>
          </p:nvPr>
        </p:nvSpPr>
        <p:spPr>
          <a:xfrm>
            <a:off x="4645026" y="2514600"/>
            <a:ext cx="4041774" cy="384572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Garamond"/>
                <a:ea typeface="Garamond"/>
                <a:cs typeface="Garamond"/>
                <a:sym typeface="Garamond"/>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Garamond"/>
                <a:ea typeface="Garamond"/>
                <a:cs typeface="Garamond"/>
                <a:sym typeface="Garamond"/>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Garamond"/>
                <a:ea typeface="Garamond"/>
                <a:cs typeface="Garamond"/>
                <a:sym typeface="Garamond"/>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Garamond"/>
                <a:ea typeface="Garamond"/>
                <a:cs typeface="Garamond"/>
                <a:sym typeface="Garamond"/>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72" name="Shape 72"/>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3" name="Shape 73"/>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4" name="Shape 74"/>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8" name="Shape 78"/>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9" name="Shape 79"/>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85800" y="514352"/>
            <a:ext cx="2743199" cy="116205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26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marR="0" lvl="0" indent="0" algn="l" rtl="0">
              <a:spcBef>
                <a:spcPts val="280"/>
              </a:spcBef>
              <a:buClr>
                <a:schemeClr val="accent3"/>
              </a:buClr>
              <a:buFont typeface="Noto Sans Symbols"/>
              <a:buNone/>
              <a:defRPr sz="1400" b="0" i="0" u="none" strike="noStrike" cap="none">
                <a:solidFill>
                  <a:schemeClr val="dk1"/>
                </a:solidFill>
                <a:latin typeface="Garamond"/>
                <a:ea typeface="Garamond"/>
                <a:cs typeface="Garamond"/>
                <a:sym typeface="Garamond"/>
              </a:defRPr>
            </a:lvl1pPr>
            <a:lvl2pPr marL="640080" marR="0" lvl="1" indent="-5080" algn="l" rtl="0">
              <a:spcBef>
                <a:spcPts val="240"/>
              </a:spcBef>
              <a:buClr>
                <a:schemeClr val="accent1"/>
              </a:buClr>
              <a:buFont typeface="Noto Sans Symbols"/>
              <a:buNone/>
              <a:defRPr sz="1200" b="0" i="0" u="none" strike="noStrike" cap="none">
                <a:solidFill>
                  <a:schemeClr val="dk1"/>
                </a:solidFill>
                <a:latin typeface="Garamond"/>
                <a:ea typeface="Garamond"/>
                <a:cs typeface="Garamond"/>
                <a:sym typeface="Garamond"/>
              </a:defRPr>
            </a:lvl2pPr>
            <a:lvl3pPr marL="914400" marR="0" lvl="2" indent="0" algn="l" rtl="0">
              <a:spcBef>
                <a:spcPts val="200"/>
              </a:spcBef>
              <a:buClr>
                <a:schemeClr val="accent2"/>
              </a:buClr>
              <a:buFont typeface="Noto Sans Symbols"/>
              <a:buNone/>
              <a:defRPr sz="1000" b="0" i="0" u="none" strike="noStrike" cap="none">
                <a:solidFill>
                  <a:schemeClr val="dk1"/>
                </a:solidFill>
                <a:latin typeface="Garamond"/>
                <a:ea typeface="Garamond"/>
                <a:cs typeface="Garamond"/>
                <a:sym typeface="Garamond"/>
              </a:defRPr>
            </a:lvl3pPr>
            <a:lvl4pPr marL="1188720" marR="0" lvl="3" indent="-7619" algn="l" rtl="0">
              <a:spcBef>
                <a:spcPts val="180"/>
              </a:spcBef>
              <a:buClr>
                <a:schemeClr val="accent3"/>
              </a:buClr>
              <a:buFont typeface="Noto Sans Symbols"/>
              <a:buNone/>
              <a:defRPr sz="900" b="0" i="0" u="none" strike="noStrike" cap="none">
                <a:solidFill>
                  <a:schemeClr val="dk1"/>
                </a:solidFill>
                <a:latin typeface="Garamond"/>
                <a:ea typeface="Garamond"/>
                <a:cs typeface="Garamond"/>
                <a:sym typeface="Garamond"/>
              </a:defRPr>
            </a:lvl4pPr>
            <a:lvl5pPr marL="1463040" marR="0" lvl="4" indent="-2539" algn="l" rtl="0">
              <a:spcBef>
                <a:spcPts val="180"/>
              </a:spcBef>
              <a:buClr>
                <a:schemeClr val="accent4"/>
              </a:buClr>
              <a:buFont typeface="Noto Sans Symbols"/>
              <a:buNone/>
              <a:defRPr sz="9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83" name="Shape 83"/>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marL="274320" marR="0" lvl="0" indent="-105410" algn="l" rtl="0">
              <a:spcBef>
                <a:spcPts val="560"/>
              </a:spcBef>
              <a:buClr>
                <a:schemeClr val="accent3"/>
              </a:buClr>
              <a:buSzPct val="95000"/>
              <a:buFont typeface="Noto Sans Symbols"/>
              <a:buChar char="●"/>
              <a:defRPr sz="2800" b="0" i="0" u="none" strike="noStrike" cap="none">
                <a:solidFill>
                  <a:schemeClr val="dk1"/>
                </a:solidFill>
                <a:latin typeface="Garamond"/>
                <a:ea typeface="Garamond"/>
                <a:cs typeface="Garamond"/>
                <a:sym typeface="Garamond"/>
              </a:defRPr>
            </a:lvl1pPr>
            <a:lvl2pPr marL="640080" marR="0" lvl="1" indent="-118745" algn="l" rtl="0">
              <a:spcBef>
                <a:spcPts val="520"/>
              </a:spcBef>
              <a:buClr>
                <a:schemeClr val="accent1"/>
              </a:buClr>
              <a:buSzPct val="85000"/>
              <a:buFont typeface="Noto Sans Symbols"/>
              <a:buChar char="●"/>
              <a:defRPr sz="2600" b="0" i="0" u="none" strike="noStrike" cap="none">
                <a:solidFill>
                  <a:schemeClr val="dk1"/>
                </a:solidFill>
                <a:latin typeface="Garamond"/>
                <a:ea typeface="Garamond"/>
                <a:cs typeface="Garamond"/>
                <a:sym typeface="Garamond"/>
              </a:defRPr>
            </a:lvl2pPr>
            <a:lvl3pPr marL="914400" marR="0" lvl="2" indent="-147319" algn="l" rtl="0">
              <a:spcBef>
                <a:spcPts val="480"/>
              </a:spcBef>
              <a:buClr>
                <a:schemeClr val="accent2"/>
              </a:buClr>
              <a:buSzPct val="70000"/>
              <a:buFont typeface="Noto Sans Symbols"/>
              <a:buChar char="●"/>
              <a:defRPr sz="2400" b="0" i="0" u="none" strike="noStrike" cap="none">
                <a:solidFill>
                  <a:schemeClr val="dk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Garamond"/>
                <a:ea typeface="Garamond"/>
                <a:cs typeface="Garamond"/>
                <a:sym typeface="Garamond"/>
              </a:defRPr>
            </a:lvl4pPr>
            <a:lvl5pPr marL="1463040" marR="0" lvl="4" indent="-144144" algn="l" rtl="0">
              <a:spcBef>
                <a:spcPts val="360"/>
              </a:spcBef>
              <a:buClr>
                <a:schemeClr val="accent4"/>
              </a:buClr>
              <a:buSzPct val="64999"/>
              <a:buFont typeface="Noto Sans Symbols"/>
              <a:buChar char="●"/>
              <a:defRPr sz="18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84" name="Shape 84"/>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5" name="Shape 85"/>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6" name="Shape 86"/>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a:t>
            </a:fld>
            <a:endParaRPr lang="en-US" sz="1200">
              <a:solidFill>
                <a:srgbClr val="035C75"/>
              </a:solidFill>
              <a:latin typeface="Garamond"/>
              <a:ea typeface="Garamond"/>
              <a:cs typeface="Garamond"/>
              <a:sym typeface="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Shape 10"/>
          <p:cNvSpPr/>
          <p:nvPr/>
        </p:nvSpPr>
        <p:spPr>
          <a:xfrm>
            <a:off x="-9525" y="-7144"/>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lt1"/>
              </a:solidFill>
              <a:latin typeface="Garamond"/>
              <a:ea typeface="Garamond"/>
              <a:cs typeface="Garamond"/>
              <a:sym typeface="Garamond"/>
            </a:endParaRPr>
          </a:p>
        </p:txBody>
      </p:sp>
      <p:sp>
        <p:nvSpPr>
          <p:cNvPr id="11" name="Shape 11"/>
          <p:cNvSpPr/>
          <p:nvPr/>
        </p:nvSpPr>
        <p:spPr>
          <a:xfrm>
            <a:off x="4381500" y="-7144"/>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lt1"/>
              </a:solidFill>
              <a:latin typeface="Garamond"/>
              <a:ea typeface="Garamond"/>
              <a:cs typeface="Garamond"/>
              <a:sym typeface="Garamond"/>
            </a:endParaRPr>
          </a:p>
        </p:txBody>
      </p:sp>
      <p:sp>
        <p:nvSpPr>
          <p:cNvPr id="12" name="Shape 12"/>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Garamond"/>
              <a:buNone/>
              <a:defRPr sz="5000" b="0" i="0" u="none" strike="noStrike" cap="none">
                <a:solidFill>
                  <a:schemeClr val="lt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Garamond"/>
                <a:ea typeface="Garamond"/>
                <a:cs typeface="Garamond"/>
                <a:sym typeface="Garamond"/>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Garamond"/>
                <a:ea typeface="Garamond"/>
                <a:cs typeface="Garamond"/>
                <a:sym typeface="Garamond"/>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Garamond"/>
                <a:ea typeface="Garamond"/>
                <a:cs typeface="Garamond"/>
                <a:sym typeface="Garamond"/>
              </a:defRPr>
            </a:lvl7pPr>
            <a:lvl8pPr marL="2194560" marR="0" lvl="7" indent="-86360" algn="l" rtl="0">
              <a:spcBef>
                <a:spcPts val="320"/>
              </a:spcBef>
              <a:buClr>
                <a:schemeClr val="lt2"/>
              </a:buClr>
              <a:buSzPct val="100000"/>
              <a:buFont typeface="Garamond"/>
              <a:buChar char="•"/>
              <a:defRPr sz="1600" b="0" i="0" u="none" strike="noStrike" cap="none">
                <a:solidFill>
                  <a:schemeClr val="lt1"/>
                </a:solidFill>
                <a:latin typeface="Garamond"/>
                <a:ea typeface="Garamond"/>
                <a:cs typeface="Garamond"/>
                <a:sym typeface="Garamond"/>
              </a:defRPr>
            </a:lvl8pPr>
            <a:lvl9pPr marL="2468880" marR="0" lvl="8" indent="-93979" algn="l" rtl="0">
              <a:spcBef>
                <a:spcPts val="280"/>
              </a:spcBef>
              <a:buClr>
                <a:schemeClr val="lt2"/>
              </a:buClr>
              <a:buSzPct val="100000"/>
              <a:buFont typeface="Garamond"/>
              <a:buChar char="•"/>
              <a:defRPr sz="1400" b="0" i="0" u="none" strike="noStrike" cap="none">
                <a:solidFill>
                  <a:schemeClr val="lt1"/>
                </a:solidFill>
                <a:latin typeface="Garamond"/>
                <a:ea typeface="Garamond"/>
                <a:cs typeface="Garamond"/>
                <a:sym typeface="Garamond"/>
              </a:defRPr>
            </a:lvl9pPr>
          </a:lstStyle>
          <a:p>
            <a:endParaRPr/>
          </a:p>
        </p:txBody>
      </p:sp>
      <p:sp>
        <p:nvSpPr>
          <p:cNvPr id="14" name="Shape 14"/>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15" name="Shape 15"/>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D0E9ED"/>
                </a:solidFill>
                <a:latin typeface="Garamond"/>
                <a:ea typeface="Garamond"/>
                <a:cs typeface="Garamond"/>
                <a:sym typeface="Garamond"/>
              </a:defRPr>
            </a:lvl1pPr>
            <a:lvl2pPr marL="457200" marR="0" lvl="1" indent="0" algn="l" rtl="0">
              <a:spcBef>
                <a:spcPts val="0"/>
              </a:spcBef>
              <a:buNone/>
              <a:defRPr sz="1800" b="0" i="0" u="none" strike="noStrike" cap="none">
                <a:solidFill>
                  <a:schemeClr val="lt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lt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lt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lt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lt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lt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lt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lt1"/>
                </a:solidFill>
                <a:latin typeface="Garamond"/>
                <a:ea typeface="Garamond"/>
                <a:cs typeface="Garamond"/>
                <a:sym typeface="Garamond"/>
              </a:defRPr>
            </a:lvl9pPr>
          </a:lstStyle>
          <a:p>
            <a:endParaRPr/>
          </a:p>
        </p:txBody>
      </p:sp>
      <p:sp>
        <p:nvSpPr>
          <p:cNvPr id="16" name="Shape 16"/>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D0E9ED"/>
                </a:solidFill>
                <a:latin typeface="Garamond"/>
                <a:ea typeface="Garamond"/>
                <a:cs typeface="Garamond"/>
                <a:sym typeface="Garamond"/>
              </a:rPr>
              <a:t>‹#›</a:t>
            </a:fld>
            <a:endParaRPr lang="en-US" sz="1200" b="0" i="0" u="none" strike="noStrike" cap="none">
              <a:solidFill>
                <a:srgbClr val="D0E9ED"/>
              </a:solidFill>
              <a:latin typeface="Garamond"/>
              <a:ea typeface="Garamond"/>
              <a:cs typeface="Garamond"/>
              <a:sym typeface="Garamond"/>
            </a:endParaRPr>
          </a:p>
        </p:txBody>
      </p:sp>
      <p:grpSp>
        <p:nvGrpSpPr>
          <p:cNvPr id="17" name="Shape 17"/>
          <p:cNvGrpSpPr/>
          <p:nvPr/>
        </p:nvGrpSpPr>
        <p:grpSpPr>
          <a:xfrm>
            <a:off x="-29294" y="-16113"/>
            <a:ext cx="9198255" cy="1086266"/>
            <a:chOff x="-29322" y="-1971"/>
            <a:chExt cx="9198255" cy="1086266"/>
          </a:xfrm>
        </p:grpSpPr>
        <p:sp>
          <p:nvSpPr>
            <p:cNvPr id="18" name="Shape 18"/>
            <p:cNvSpPr/>
            <p:nvPr/>
          </p:nvSpPr>
          <p:spPr>
            <a:xfrm rot="-164308">
              <a:off x="-19044" y="216549"/>
              <a:ext cx="9163050" cy="649223"/>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Garamond"/>
                <a:ea typeface="Garamond"/>
                <a:cs typeface="Garamond"/>
                <a:sym typeface="Garamond"/>
              </a:endParaRPr>
            </a:p>
          </p:txBody>
        </p:sp>
        <p:sp>
          <p:nvSpPr>
            <p:cNvPr id="19" name="Shape 19"/>
            <p:cNvSpPr/>
            <p:nvPr/>
          </p:nvSpPr>
          <p:spPr>
            <a:xfrm rot="-164308">
              <a:off x="-14309" y="290002"/>
              <a:ext cx="9175812" cy="530351"/>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Garamond"/>
                <a:ea typeface="Garamond"/>
                <a:cs typeface="Garamond"/>
                <a:sym typeface="Garamond"/>
              </a:endParaRPr>
            </a:p>
          </p:txBody>
        </p:sp>
      </p:gr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Shape 27"/>
          <p:cNvSpPr/>
          <p:nvPr/>
        </p:nvSpPr>
        <p:spPr>
          <a:xfrm>
            <a:off x="-9525" y="-7144"/>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sp>
        <p:nvSpPr>
          <p:cNvPr id="28" name="Shape 28"/>
          <p:cNvSpPr/>
          <p:nvPr/>
        </p:nvSpPr>
        <p:spPr>
          <a:xfrm>
            <a:off x="4381500" y="-7144"/>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sp>
        <p:nvSpPr>
          <p:cNvPr id="29" name="Shape 29"/>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Garamond"/>
              <a:buNone/>
              <a:defRPr sz="5000" b="0" i="0" u="none" strike="noStrike" cap="none">
                <a:solidFill>
                  <a:schemeClr val="dk2"/>
                </a:solidFill>
                <a:latin typeface="Garamond"/>
                <a:ea typeface="Garamond"/>
                <a:cs typeface="Garamond"/>
                <a:sym typeface="Garamon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Garamond"/>
                <a:ea typeface="Garamond"/>
                <a:cs typeface="Garamond"/>
                <a:sym typeface="Garamond"/>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Garamond"/>
                <a:ea typeface="Garamond"/>
                <a:cs typeface="Garamond"/>
                <a:sym typeface="Garamond"/>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Garamond"/>
                <a:ea typeface="Garamond"/>
                <a:cs typeface="Garamond"/>
                <a:sym typeface="Garamond"/>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Garamond"/>
                <a:ea typeface="Garamond"/>
                <a:cs typeface="Garamond"/>
                <a:sym typeface="Garamond"/>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Garamond"/>
                <a:ea typeface="Garamond"/>
                <a:cs typeface="Garamond"/>
                <a:sym typeface="Garamond"/>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Garamond"/>
                <a:ea typeface="Garamond"/>
                <a:cs typeface="Garamond"/>
                <a:sym typeface="Garamond"/>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Garamond"/>
                <a:ea typeface="Garamond"/>
                <a:cs typeface="Garamond"/>
                <a:sym typeface="Garamond"/>
              </a:defRPr>
            </a:lvl7pPr>
            <a:lvl8pPr marL="2194560" marR="0" lvl="7" indent="-86360" algn="l" rtl="0">
              <a:spcBef>
                <a:spcPts val="320"/>
              </a:spcBef>
              <a:buClr>
                <a:schemeClr val="dk2"/>
              </a:buClr>
              <a:buSzPct val="100000"/>
              <a:buFont typeface="Garamond"/>
              <a:buChar char="•"/>
              <a:defRPr sz="1600" b="0" i="0" u="none" strike="noStrike" cap="none">
                <a:solidFill>
                  <a:schemeClr val="dk1"/>
                </a:solidFill>
                <a:latin typeface="Garamond"/>
                <a:ea typeface="Garamond"/>
                <a:cs typeface="Garamond"/>
                <a:sym typeface="Garamond"/>
              </a:defRPr>
            </a:lvl8pPr>
            <a:lvl9pPr marL="2468880" marR="0" lvl="8" indent="-93979" algn="l" rtl="0">
              <a:spcBef>
                <a:spcPts val="280"/>
              </a:spcBef>
              <a:buClr>
                <a:schemeClr val="dk2"/>
              </a:buClr>
              <a:buSzPct val="1000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31" name="Shape 31"/>
          <p:cNvSpPr txBox="1">
            <a:spLocks noGrp="1"/>
          </p:cNvSpPr>
          <p:nvPr>
            <p:ph type="dt" idx="10"/>
          </p:nvPr>
        </p:nvSpPr>
        <p:spPr>
          <a:xfrm>
            <a:off x="457200" y="6356351"/>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2" name="Shape 32"/>
          <p:cNvSpPr txBox="1">
            <a:spLocks noGrp="1"/>
          </p:cNvSpPr>
          <p:nvPr>
            <p:ph type="ftr" idx="11"/>
          </p:nvPr>
        </p:nvSpPr>
        <p:spPr>
          <a:xfrm>
            <a:off x="2667000" y="6356351"/>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3" name="Shape 33"/>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u="none">
                <a:solidFill>
                  <a:srgbClr val="035C75"/>
                </a:solidFill>
                <a:latin typeface="Garamond"/>
                <a:ea typeface="Garamond"/>
                <a:cs typeface="Garamond"/>
                <a:sym typeface="Garamond"/>
              </a:rPr>
              <a:t>‹#›</a:t>
            </a:fld>
            <a:endParaRPr lang="en-US" sz="1200" b="0" u="none">
              <a:solidFill>
                <a:srgbClr val="035C75"/>
              </a:solidFill>
              <a:latin typeface="Garamond"/>
              <a:ea typeface="Garamond"/>
              <a:cs typeface="Garamond"/>
              <a:sym typeface="Garamond"/>
            </a:endParaRPr>
          </a:p>
        </p:txBody>
      </p:sp>
      <p:grpSp>
        <p:nvGrpSpPr>
          <p:cNvPr id="34" name="Shape 34"/>
          <p:cNvGrpSpPr/>
          <p:nvPr/>
        </p:nvGrpSpPr>
        <p:grpSpPr>
          <a:xfrm>
            <a:off x="-29294" y="-16113"/>
            <a:ext cx="9198255" cy="1086266"/>
            <a:chOff x="-29322" y="-1971"/>
            <a:chExt cx="9198255" cy="1086266"/>
          </a:xfrm>
        </p:grpSpPr>
        <p:sp>
          <p:nvSpPr>
            <p:cNvPr id="35" name="Shape 35"/>
            <p:cNvSpPr/>
            <p:nvPr/>
          </p:nvSpPr>
          <p:spPr>
            <a:xfrm rot="-164308">
              <a:off x="-19044" y="216549"/>
              <a:ext cx="9163050" cy="649223"/>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sp>
          <p:nvSpPr>
            <p:cNvPr id="36" name="Shape 36"/>
            <p:cNvSpPr/>
            <p:nvPr/>
          </p:nvSpPr>
          <p:spPr>
            <a:xfrm rot="-164308">
              <a:off x="-14309" y="290002"/>
              <a:ext cx="9175812" cy="530351"/>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5688EF-91E7-407E-B4C0-3DFBEDB3F9C1}" type="datetimeFigureOut">
              <a:rPr lang="en-US" kern="1200" smtClean="0">
                <a:solidFill>
                  <a:srgbClr val="04617B">
                    <a:shade val="90000"/>
                  </a:srgbClr>
                </a:solidFill>
                <a:latin typeface="Constantia"/>
                <a:ea typeface="+mn-ea"/>
                <a:cs typeface="+mn-cs"/>
              </a:rPr>
              <a:pPr/>
              <a:t>5/6/2016</a:t>
            </a:fld>
            <a:endParaRPr lang="en-US" kern="1200">
              <a:solidFill>
                <a:srgbClr val="04617B">
                  <a:shade val="90000"/>
                </a:srgbClr>
              </a:solidFill>
              <a:latin typeface="Constantia"/>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kern="1200">
              <a:solidFill>
                <a:srgbClr val="04617B">
                  <a:shade val="90000"/>
                </a:srgbClr>
              </a:solidFill>
              <a:latin typeface="Constantia"/>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23C3F0-5D81-4AB0-84C9-221A014BA0AE}" type="slidenum">
              <a:rPr lang="en-US" kern="1200" smtClean="0">
                <a:solidFill>
                  <a:srgbClr val="04617B">
                    <a:shade val="90000"/>
                  </a:srgbClr>
                </a:solidFill>
                <a:latin typeface="Constantia"/>
                <a:ea typeface="+mn-ea"/>
                <a:cs typeface="+mn-cs"/>
              </a:rPr>
              <a:pPr/>
              <a:t>‹#›</a:t>
            </a:fld>
            <a:endParaRPr lang="en-US" kern="1200">
              <a:solidFill>
                <a:srgbClr val="04617B">
                  <a:shade val="90000"/>
                </a:srgbClr>
              </a:solidFill>
              <a:latin typeface="Constantia"/>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kern="1200">
                <a:solidFill>
                  <a:prstClr val="black"/>
                </a:solidFill>
                <a:latin typeface="Constantia"/>
                <a:ea typeface="+mn-ea"/>
                <a:cs typeface="+mn-cs"/>
              </a:endParaRPr>
            </a:p>
          </p:txBody>
        </p:sp>
      </p:grpSp>
    </p:spTree>
    <p:extLst>
      <p:ext uri="{BB962C8B-B14F-4D97-AF65-F5344CB8AC3E}">
        <p14:creationId xmlns:p14="http://schemas.microsoft.com/office/powerpoint/2010/main" val="9132891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0" y="2057400"/>
            <a:ext cx="9144000" cy="2362200"/>
          </a:xfrm>
          <a:prstGeom prst="rect">
            <a:avLst/>
          </a:prstGeom>
          <a:noFill/>
          <a:ln>
            <a:noFill/>
          </a:ln>
        </p:spPr>
        <p:txBody>
          <a:bodyPr lIns="0" tIns="0" rIns="18275" bIns="0" anchor="b" anchorCtr="0">
            <a:noAutofit/>
          </a:bodyPr>
          <a:lstStyle/>
          <a:p>
            <a:pPr marL="0" marR="0" lvl="0" indent="0" algn="ctr" rtl="0">
              <a:spcBef>
                <a:spcPts val="0"/>
              </a:spcBef>
              <a:buClr>
                <a:srgbClr val="4CE0EA"/>
              </a:buClr>
              <a:buSzPct val="25000"/>
              <a:buFont typeface="Calibri"/>
              <a:buNone/>
            </a:pPr>
            <a:r>
              <a:rPr lang="en-US" sz="4800" b="1" i="0" u="none" strike="noStrike" cap="none">
                <a:solidFill>
                  <a:srgbClr val="4CE0EA"/>
                </a:solidFill>
                <a:latin typeface="Calibri"/>
                <a:ea typeface="Calibri"/>
                <a:cs typeface="Calibri"/>
                <a:sym typeface="Calibri"/>
              </a:rPr>
              <a:t/>
            </a:r>
            <a:br>
              <a:rPr lang="en-US" sz="4800" b="1" i="0" u="none" strike="noStrike" cap="none">
                <a:solidFill>
                  <a:srgbClr val="4CE0EA"/>
                </a:solidFill>
                <a:latin typeface="Calibri"/>
                <a:ea typeface="Calibri"/>
                <a:cs typeface="Calibri"/>
                <a:sym typeface="Calibri"/>
              </a:rPr>
            </a:br>
            <a:r>
              <a:rPr lang="en-US" sz="4800" b="1" i="0" u="none" strike="noStrike" cap="none">
                <a:solidFill>
                  <a:srgbClr val="4CE0EA"/>
                </a:solidFill>
                <a:latin typeface="Calibri"/>
                <a:ea typeface="Calibri"/>
                <a:cs typeface="Calibri"/>
                <a:sym typeface="Calibri"/>
              </a:rPr>
              <a:t>New York Intergovernmental</a:t>
            </a:r>
            <a:br>
              <a:rPr lang="en-US" sz="4800" b="1" i="0" u="none" strike="noStrike" cap="none">
                <a:solidFill>
                  <a:srgbClr val="4CE0EA"/>
                </a:solidFill>
                <a:latin typeface="Calibri"/>
                <a:ea typeface="Calibri"/>
                <a:cs typeface="Calibri"/>
                <a:sym typeface="Calibri"/>
              </a:rPr>
            </a:br>
            <a:r>
              <a:rPr lang="en-US" sz="4800" b="1" i="0" u="none" strike="noStrike" cap="none">
                <a:solidFill>
                  <a:srgbClr val="4CE0EA"/>
                </a:solidFill>
                <a:latin typeface="Calibri"/>
                <a:ea typeface="Calibri"/>
                <a:cs typeface="Calibri"/>
                <a:sym typeface="Calibri"/>
              </a:rPr>
              <a:t>Renewable Energy Task Force</a:t>
            </a:r>
          </a:p>
        </p:txBody>
      </p:sp>
      <p:sp>
        <p:nvSpPr>
          <p:cNvPr id="116" name="Shape 116"/>
          <p:cNvSpPr txBox="1">
            <a:spLocks noGrp="1"/>
          </p:cNvSpPr>
          <p:nvPr>
            <p:ph type="subTitle" idx="1"/>
          </p:nvPr>
        </p:nvSpPr>
        <p:spPr>
          <a:xfrm>
            <a:off x="0" y="4724400"/>
            <a:ext cx="9144000" cy="1752600"/>
          </a:xfrm>
          <a:prstGeom prst="rect">
            <a:avLst/>
          </a:prstGeom>
          <a:noFill/>
          <a:ln>
            <a:noFill/>
          </a:ln>
        </p:spPr>
        <p:txBody>
          <a:bodyPr lIns="0" tIns="45700" rIns="18275" bIns="45700" anchor="b" anchorCtr="0">
            <a:noAutofit/>
          </a:bodyPr>
          <a:lstStyle/>
          <a:p>
            <a:pPr marL="0" marR="45720" lvl="0" indent="0" algn="ctr" rtl="0">
              <a:spcBef>
                <a:spcPts val="0"/>
              </a:spcBef>
              <a:spcAft>
                <a:spcPts val="0"/>
              </a:spcAft>
              <a:buClr>
                <a:schemeClr val="accent3"/>
              </a:buClr>
              <a:buSzPct val="25000"/>
              <a:buFont typeface="Noto Sans Symbols"/>
              <a:buNone/>
            </a:pPr>
            <a:r>
              <a:rPr lang="en-US" sz="2600" b="0" i="0" u="none" strike="noStrike" cap="none" dirty="0">
                <a:solidFill>
                  <a:schemeClr val="lt1"/>
                </a:solidFill>
                <a:latin typeface="Calibri"/>
                <a:ea typeface="Calibri"/>
                <a:cs typeface="Calibri"/>
                <a:sym typeface="Calibri"/>
              </a:rPr>
              <a:t>Garden City, New York</a:t>
            </a:r>
          </a:p>
          <a:p>
            <a:pPr marL="0" marR="45720" lvl="0" indent="0" algn="ctr" rtl="0">
              <a:spcBef>
                <a:spcPts val="520"/>
              </a:spcBef>
              <a:buClr>
                <a:schemeClr val="accent3"/>
              </a:buClr>
              <a:buSzPct val="25000"/>
              <a:buFont typeface="Noto Sans Symbols"/>
              <a:buNone/>
            </a:pPr>
            <a:r>
              <a:rPr lang="en-US" sz="2600" b="0" i="0" u="none" strike="noStrike" cap="none" dirty="0">
                <a:solidFill>
                  <a:schemeClr val="lt1"/>
                </a:solidFill>
                <a:latin typeface="Calibri"/>
                <a:ea typeface="Calibri"/>
                <a:cs typeface="Calibri"/>
                <a:sym typeface="Calibri"/>
              </a:rPr>
              <a:t>April 28, 2016</a:t>
            </a:r>
          </a:p>
        </p:txBody>
      </p:sp>
      <p:pic>
        <p:nvPicPr>
          <p:cNvPr id="117" name="Shape 117"/>
          <p:cNvPicPr preferRelativeResize="0"/>
          <p:nvPr/>
        </p:nvPicPr>
        <p:blipFill rotWithShape="1">
          <a:blip r:embed="rId3">
            <a:alphaModFix/>
          </a:blip>
          <a:srcRect/>
          <a:stretch/>
        </p:blipFill>
        <p:spPr>
          <a:xfrm>
            <a:off x="2962909" y="1219200"/>
            <a:ext cx="3437889" cy="1295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381000"/>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Garamond"/>
              <a:buNone/>
            </a:pPr>
            <a:r>
              <a:rPr lang="en-US" sz="5000" b="0" i="0" u="none" strike="noStrike" cap="none" dirty="0">
                <a:solidFill>
                  <a:schemeClr val="dk2"/>
                </a:solidFill>
                <a:latin typeface="Garamond"/>
                <a:ea typeface="Garamond"/>
                <a:cs typeface="Garamond"/>
                <a:sym typeface="Garamond"/>
              </a:rPr>
              <a:t>Questions?</a:t>
            </a:r>
          </a:p>
        </p:txBody>
      </p:sp>
      <p:sp>
        <p:nvSpPr>
          <p:cNvPr id="234" name="Shape 234"/>
          <p:cNvSpPr txBox="1">
            <a:spLocks noGrp="1"/>
          </p:cNvSpPr>
          <p:nvPr>
            <p:ph type="body" idx="1"/>
          </p:nvPr>
        </p:nvSpPr>
        <p:spPr>
          <a:xfrm>
            <a:off x="457200" y="1676400"/>
            <a:ext cx="8229600" cy="5029200"/>
          </a:xfrm>
          <a:prstGeom prst="rect">
            <a:avLst/>
          </a:prstGeom>
          <a:noFill/>
          <a:ln>
            <a:noFill/>
          </a:ln>
        </p:spPr>
        <p:txBody>
          <a:bodyPr lIns="91425" tIns="45700" rIns="91425" bIns="45700" anchor="t" anchorCtr="0">
            <a:noAutofit/>
          </a:bodyPr>
          <a:lstStyle/>
          <a:p>
            <a:pPr marL="0" marR="0" lvl="0" indent="0" algn="ctr" rtl="0">
              <a:lnSpc>
                <a:spcPct val="143369"/>
              </a:lnSpc>
              <a:spcBef>
                <a:spcPts val="0"/>
              </a:spcBef>
              <a:spcAft>
                <a:spcPts val="0"/>
              </a:spcAft>
              <a:buClr>
                <a:srgbClr val="FFC000"/>
              </a:buClr>
              <a:buSzPct val="25000"/>
              <a:buFont typeface="Noto Sans Symbols"/>
              <a:buNone/>
            </a:pPr>
            <a:r>
              <a:rPr lang="en-US" sz="2790" b="0" i="1" u="none" strike="noStrike" cap="none" dirty="0">
                <a:solidFill>
                  <a:schemeClr val="dk1"/>
                </a:solidFill>
                <a:latin typeface="Garamond"/>
                <a:ea typeface="Garamond"/>
                <a:cs typeface="Garamond"/>
                <a:sym typeface="Garamond"/>
              </a:rPr>
              <a:t>Bureau of Ocean Energy Management</a:t>
            </a:r>
          </a:p>
          <a:p>
            <a:pPr marL="0" marR="0" lvl="0" indent="0" algn="ctr" rtl="0">
              <a:lnSpc>
                <a:spcPct val="184331"/>
              </a:lnSpc>
              <a:spcBef>
                <a:spcPts val="0"/>
              </a:spcBef>
              <a:spcAft>
                <a:spcPts val="0"/>
              </a:spcAft>
              <a:buClr>
                <a:srgbClr val="FFC000"/>
              </a:buClr>
              <a:buSzPct val="25000"/>
              <a:buFont typeface="Noto Sans Symbols"/>
              <a:buNone/>
            </a:pPr>
            <a:r>
              <a:rPr lang="en-US" sz="2170" b="1" i="0" u="none" strike="noStrike" cap="none" dirty="0">
                <a:solidFill>
                  <a:srgbClr val="21B2C8"/>
                </a:solidFill>
                <a:latin typeface="Garamond"/>
                <a:ea typeface="Garamond"/>
                <a:cs typeface="Garamond"/>
                <a:sym typeface="Garamond"/>
              </a:rPr>
              <a:t>www.boem.gov</a:t>
            </a:r>
          </a:p>
          <a:p>
            <a:pPr marL="0" marR="0" lvl="0" indent="0" algn="ctr" rtl="0">
              <a:lnSpc>
                <a:spcPct val="143369"/>
              </a:lnSpc>
              <a:spcBef>
                <a:spcPts val="0"/>
              </a:spcBef>
              <a:spcAft>
                <a:spcPts val="0"/>
              </a:spcAft>
              <a:buClr>
                <a:srgbClr val="FFC000"/>
              </a:buClr>
              <a:buSzPct val="25000"/>
              <a:buFont typeface="Noto Sans Symbols"/>
              <a:buNone/>
            </a:pPr>
            <a:r>
              <a:rPr lang="en-US" sz="2790" b="0" i="1" u="none" strike="noStrike" cap="none" dirty="0">
                <a:solidFill>
                  <a:schemeClr val="dk1"/>
                </a:solidFill>
                <a:latin typeface="Garamond"/>
                <a:ea typeface="Garamond"/>
                <a:cs typeface="Garamond"/>
                <a:sym typeface="Garamond"/>
              </a:rPr>
              <a:t>Renewable Energy Program</a:t>
            </a:r>
          </a:p>
          <a:p>
            <a:pPr marL="0" marR="0" lvl="0" indent="0" algn="ctr" rtl="0">
              <a:lnSpc>
                <a:spcPct val="184331"/>
              </a:lnSpc>
              <a:spcBef>
                <a:spcPts val="0"/>
              </a:spcBef>
              <a:spcAft>
                <a:spcPts val="0"/>
              </a:spcAft>
              <a:buClr>
                <a:srgbClr val="FFC000"/>
              </a:buClr>
              <a:buSzPct val="25000"/>
              <a:buFont typeface="Noto Sans Symbols"/>
              <a:buNone/>
            </a:pPr>
            <a:r>
              <a:rPr lang="en-US" sz="2170" b="1" i="0" u="none" strike="noStrike" cap="none" dirty="0">
                <a:solidFill>
                  <a:srgbClr val="21B2C8"/>
                </a:solidFill>
                <a:latin typeface="Garamond"/>
                <a:ea typeface="Garamond"/>
                <a:cs typeface="Garamond"/>
                <a:sym typeface="Garamond"/>
              </a:rPr>
              <a:t>www.boem.gov/Renewable-Energy</a:t>
            </a:r>
          </a:p>
          <a:p>
            <a:pPr marL="0" marR="0" lvl="0" indent="0" algn="ctr" rtl="0">
              <a:lnSpc>
                <a:spcPct val="143369"/>
              </a:lnSpc>
              <a:spcBef>
                <a:spcPts val="0"/>
              </a:spcBef>
              <a:spcAft>
                <a:spcPts val="0"/>
              </a:spcAft>
              <a:buClr>
                <a:srgbClr val="FFC000"/>
              </a:buClr>
              <a:buSzPct val="25000"/>
              <a:buFont typeface="Noto Sans Symbols"/>
              <a:buNone/>
            </a:pPr>
            <a:r>
              <a:rPr lang="en-US" sz="2790" b="0" i="1" u="none" strike="noStrike" cap="none" dirty="0">
                <a:solidFill>
                  <a:schemeClr val="dk1"/>
                </a:solidFill>
                <a:latin typeface="Garamond"/>
                <a:ea typeface="Garamond"/>
                <a:cs typeface="Garamond"/>
                <a:sym typeface="Garamond"/>
              </a:rPr>
              <a:t>State Activities</a:t>
            </a:r>
          </a:p>
          <a:p>
            <a:pPr marL="0" marR="0" lvl="0" indent="0" algn="ctr" rtl="0">
              <a:lnSpc>
                <a:spcPct val="184331"/>
              </a:lnSpc>
              <a:spcBef>
                <a:spcPts val="0"/>
              </a:spcBef>
              <a:spcAft>
                <a:spcPts val="0"/>
              </a:spcAft>
              <a:buClr>
                <a:srgbClr val="FFC000"/>
              </a:buClr>
              <a:buSzPct val="25000"/>
              <a:buFont typeface="Noto Sans Symbols"/>
              <a:buNone/>
            </a:pPr>
            <a:r>
              <a:rPr lang="en-US" sz="2170" b="1" i="0" u="none" strike="noStrike" cap="none" dirty="0">
                <a:solidFill>
                  <a:srgbClr val="21B2C8"/>
                </a:solidFill>
                <a:latin typeface="Garamond"/>
                <a:ea typeface="Garamond"/>
                <a:cs typeface="Garamond"/>
                <a:sym typeface="Garamond"/>
              </a:rPr>
              <a:t>www.boem.gov/Renewable-Energy-State-Activities</a:t>
            </a:r>
          </a:p>
          <a:p>
            <a:pPr marL="0" marR="0" lvl="0" indent="0" algn="ctr" rtl="0">
              <a:lnSpc>
                <a:spcPct val="143369"/>
              </a:lnSpc>
              <a:spcBef>
                <a:spcPts val="0"/>
              </a:spcBef>
              <a:spcAft>
                <a:spcPts val="0"/>
              </a:spcAft>
              <a:buClr>
                <a:srgbClr val="FFC000"/>
              </a:buClr>
              <a:buSzPct val="25000"/>
              <a:buFont typeface="Noto Sans Symbols"/>
              <a:buNone/>
            </a:pPr>
            <a:r>
              <a:rPr lang="en-US" sz="2790" b="0" i="1" u="none" strike="noStrike" cap="none" dirty="0">
                <a:solidFill>
                  <a:schemeClr val="dk1"/>
                </a:solidFill>
                <a:latin typeface="Garamond"/>
                <a:ea typeface="Garamond"/>
                <a:cs typeface="Garamond"/>
                <a:sym typeface="Garamond"/>
              </a:rPr>
              <a:t>Regulatory Information</a:t>
            </a:r>
          </a:p>
          <a:p>
            <a:pPr marL="0" marR="0" lvl="0" indent="0" algn="ctr" rtl="0">
              <a:lnSpc>
                <a:spcPct val="184331"/>
              </a:lnSpc>
              <a:spcBef>
                <a:spcPts val="0"/>
              </a:spcBef>
              <a:spcAft>
                <a:spcPts val="0"/>
              </a:spcAft>
              <a:buClr>
                <a:srgbClr val="FFC000"/>
              </a:buClr>
              <a:buSzPct val="25000"/>
              <a:buFont typeface="Noto Sans Symbols"/>
              <a:buNone/>
            </a:pPr>
            <a:r>
              <a:rPr lang="en-US" sz="2170" b="1" i="0" u="none" strike="noStrike" cap="none" dirty="0">
                <a:solidFill>
                  <a:srgbClr val="21B2C8"/>
                </a:solidFill>
                <a:latin typeface="Garamond"/>
                <a:ea typeface="Garamond"/>
                <a:cs typeface="Garamond"/>
                <a:sym typeface="Garamond"/>
              </a:rPr>
              <a:t>www.boem.gov/Regulatory-Development-Policy-and-Guidelines</a:t>
            </a:r>
          </a:p>
          <a:p>
            <a:pPr marL="274320" marR="0" lvl="0" indent="-274320" algn="l" rtl="0">
              <a:lnSpc>
                <a:spcPct val="80000"/>
              </a:lnSpc>
              <a:spcBef>
                <a:spcPts val="403"/>
              </a:spcBef>
              <a:buClr>
                <a:schemeClr val="accent3"/>
              </a:buClr>
              <a:buSzPct val="95712"/>
              <a:buFont typeface="Noto Sans Symbols"/>
              <a:buNone/>
            </a:pPr>
            <a:endParaRPr sz="2015" b="0" i="0" u="none" strike="noStrike" cap="none" dirty="0">
              <a:solidFill>
                <a:schemeClr val="dk1"/>
              </a:solidFill>
              <a:latin typeface="Garamond"/>
              <a:ea typeface="Garamond"/>
              <a:cs typeface="Garamond"/>
              <a:sym typeface="Garamond"/>
            </a:endParaRPr>
          </a:p>
        </p:txBody>
      </p:sp>
      <p:pic>
        <p:nvPicPr>
          <p:cNvPr id="235" name="Shape 235"/>
          <p:cNvPicPr preferRelativeResize="0"/>
          <p:nvPr/>
        </p:nvPicPr>
        <p:blipFill rotWithShape="1">
          <a:blip r:embed="rId3">
            <a:alphaModFix/>
          </a:blip>
          <a:srcRect/>
          <a:stretch/>
        </p:blipFill>
        <p:spPr>
          <a:xfrm>
            <a:off x="152400" y="105506"/>
            <a:ext cx="1143000" cy="1066799"/>
          </a:xfrm>
          <a:prstGeom prst="rect">
            <a:avLst/>
          </a:prstGeom>
          <a:noFill/>
          <a:ln>
            <a:noFill/>
          </a:ln>
        </p:spPr>
      </p:pic>
      <p:pic>
        <p:nvPicPr>
          <p:cNvPr id="236" name="Shape 236"/>
          <p:cNvPicPr preferRelativeResize="0"/>
          <p:nvPr/>
        </p:nvPicPr>
        <p:blipFill rotWithShape="1">
          <a:blip r:embed="rId4">
            <a:alphaModFix/>
          </a:blip>
          <a:srcRect/>
          <a:stretch/>
        </p:blipFill>
        <p:spPr>
          <a:xfrm>
            <a:off x="7620000" y="365340"/>
            <a:ext cx="1371599" cy="512762"/>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035C75"/>
                </a:solidFill>
                <a:latin typeface="Garamond"/>
                <a:ea typeface="Garamond"/>
                <a:cs typeface="Garamond"/>
                <a:sym typeface="Garamond"/>
              </a:rPr>
              <a:t>10</a:t>
            </a:fld>
            <a:endParaRPr lang="en-US" sz="1200">
              <a:solidFill>
                <a:srgbClr val="035C75"/>
              </a:solidFill>
              <a:latin typeface="Garamond"/>
              <a:ea typeface="Garamond"/>
              <a:cs typeface="Garamond"/>
              <a:sym typeface="Garamond"/>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a:stretch/>
        </p:blipFill>
        <p:spPr>
          <a:xfrm>
            <a:off x="6234982" y="3276600"/>
            <a:ext cx="2809576" cy="2011680"/>
          </a:xfrm>
          <a:prstGeom prst="rect">
            <a:avLst/>
          </a:prstGeom>
          <a:noFill/>
          <a:ln>
            <a:noFill/>
          </a:ln>
        </p:spPr>
      </p:pic>
      <p:pic>
        <p:nvPicPr>
          <p:cNvPr id="124" name="Shape 124"/>
          <p:cNvPicPr preferRelativeResize="0"/>
          <p:nvPr/>
        </p:nvPicPr>
        <p:blipFill rotWithShape="1">
          <a:blip r:embed="rId4">
            <a:alphaModFix/>
          </a:blip>
          <a:srcRect/>
          <a:stretch/>
        </p:blipFill>
        <p:spPr>
          <a:xfrm>
            <a:off x="3276600" y="3276600"/>
            <a:ext cx="2805572" cy="2011680"/>
          </a:xfrm>
          <a:prstGeom prst="rect">
            <a:avLst/>
          </a:prstGeom>
          <a:noFill/>
          <a:ln>
            <a:noFill/>
          </a:ln>
        </p:spPr>
      </p:pic>
      <p:pic>
        <p:nvPicPr>
          <p:cNvPr id="125" name="Shape 125"/>
          <p:cNvPicPr preferRelativeResize="0"/>
          <p:nvPr/>
        </p:nvPicPr>
        <p:blipFill rotWithShape="1">
          <a:blip r:embed="rId5">
            <a:alphaModFix/>
          </a:blip>
          <a:srcRect/>
          <a:stretch/>
        </p:blipFill>
        <p:spPr>
          <a:xfrm>
            <a:off x="106069" y="3276600"/>
            <a:ext cx="3018136" cy="2011680"/>
          </a:xfrm>
          <a:prstGeom prst="rect">
            <a:avLst/>
          </a:prstGeom>
          <a:noFill/>
          <a:ln>
            <a:noFill/>
          </a:ln>
        </p:spPr>
      </p:pic>
      <p:sp>
        <p:nvSpPr>
          <p:cNvPr id="127" name="Shape 127"/>
          <p:cNvSpPr txBox="1"/>
          <p:nvPr/>
        </p:nvSpPr>
        <p:spPr>
          <a:xfrm>
            <a:off x="533400" y="5410201"/>
            <a:ext cx="8153399" cy="830996"/>
          </a:xfrm>
          <a:prstGeom prst="rect">
            <a:avLst/>
          </a:prstGeom>
          <a:noFill/>
          <a:ln>
            <a:noFill/>
          </a:ln>
        </p:spPr>
        <p:txBody>
          <a:bodyPr lIns="91425" tIns="45700" rIns="91425" bIns="45700" anchor="ctr" anchorCtr="0">
            <a:noAutofit/>
          </a:bodyPr>
          <a:lstStyle/>
          <a:p>
            <a:pPr marL="0" marR="0" lvl="0" indent="0" algn="ctr" rtl="0">
              <a:lnSpc>
                <a:spcPct val="120000"/>
              </a:lnSpc>
              <a:spcBef>
                <a:spcPts val="0"/>
              </a:spcBef>
              <a:buSzPct val="25000"/>
              <a:buNone/>
            </a:pPr>
            <a:r>
              <a:rPr lang="en-US" sz="600" dirty="0">
                <a:solidFill>
                  <a:schemeClr val="dk1"/>
                </a:solidFill>
                <a:latin typeface="Garamond"/>
                <a:ea typeface="Garamond"/>
                <a:cs typeface="Garamond"/>
                <a:sym typeface="Garamond"/>
              </a:rPr>
              <a:t> </a:t>
            </a:r>
            <a:r>
              <a:rPr lang="en-US" sz="2400" dirty="0">
                <a:solidFill>
                  <a:schemeClr val="dk1"/>
                </a:solidFill>
                <a:latin typeface="Garamond"/>
                <a:ea typeface="Garamond"/>
                <a:cs typeface="Garamond"/>
                <a:sym typeface="Garamond"/>
              </a:rPr>
              <a:t>New York Renewable Energy Task Force Meeting</a:t>
            </a:r>
          </a:p>
          <a:p>
            <a:pPr marL="0" marR="0" lvl="0" indent="0" algn="ctr" rtl="0">
              <a:lnSpc>
                <a:spcPct val="120000"/>
              </a:lnSpc>
              <a:spcBef>
                <a:spcPts val="0"/>
              </a:spcBef>
              <a:buSzPct val="25000"/>
              <a:buNone/>
            </a:pPr>
            <a:r>
              <a:rPr lang="en-US" sz="1600" dirty="0">
                <a:solidFill>
                  <a:schemeClr val="dk1"/>
                </a:solidFill>
                <a:latin typeface="Garamond"/>
                <a:ea typeface="Garamond"/>
                <a:cs typeface="Garamond"/>
                <a:sym typeface="Garamond"/>
              </a:rPr>
              <a:t>April 28, 2016</a:t>
            </a:r>
          </a:p>
        </p:txBody>
      </p:sp>
      <p:sp>
        <p:nvSpPr>
          <p:cNvPr id="128" name="Shape 128"/>
          <p:cNvSpPr txBox="1"/>
          <p:nvPr/>
        </p:nvSpPr>
        <p:spPr>
          <a:xfrm>
            <a:off x="1224270" y="838200"/>
            <a:ext cx="7010400" cy="2262157"/>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500">
                <a:solidFill>
                  <a:srgbClr val="000000"/>
                </a:solidFill>
                <a:latin typeface="Garamond"/>
                <a:ea typeface="Garamond"/>
                <a:cs typeface="Garamond"/>
                <a:sym typeface="Garamond"/>
              </a:rPr>
              <a:t>Department of the Interior</a:t>
            </a:r>
            <a:br>
              <a:rPr lang="en-US" sz="4500">
                <a:solidFill>
                  <a:srgbClr val="000000"/>
                </a:solidFill>
                <a:latin typeface="Garamond"/>
                <a:ea typeface="Garamond"/>
                <a:cs typeface="Garamond"/>
                <a:sym typeface="Garamond"/>
              </a:rPr>
            </a:br>
            <a:r>
              <a:rPr lang="en-US" sz="2800">
                <a:solidFill>
                  <a:srgbClr val="000000"/>
                </a:solidFill>
                <a:latin typeface="Garamond"/>
                <a:ea typeface="Garamond"/>
                <a:cs typeface="Garamond"/>
                <a:sym typeface="Garamond"/>
              </a:rPr>
              <a:t>Bureau of Ocean Energy Management</a:t>
            </a:r>
            <a:br>
              <a:rPr lang="en-US" sz="2800">
                <a:solidFill>
                  <a:srgbClr val="000000"/>
                </a:solidFill>
                <a:latin typeface="Garamond"/>
                <a:ea typeface="Garamond"/>
                <a:cs typeface="Garamond"/>
                <a:sym typeface="Garamond"/>
              </a:rPr>
            </a:br>
            <a:r>
              <a:rPr lang="en-US" sz="2800">
                <a:solidFill>
                  <a:srgbClr val="000000"/>
                </a:solidFill>
                <a:latin typeface="Garamond"/>
                <a:ea typeface="Garamond"/>
                <a:cs typeface="Garamond"/>
                <a:sym typeface="Garamond"/>
              </a:rPr>
              <a:t/>
            </a:r>
            <a:br>
              <a:rPr lang="en-US" sz="2800">
                <a:solidFill>
                  <a:srgbClr val="000000"/>
                </a:solidFill>
                <a:latin typeface="Garamond"/>
                <a:ea typeface="Garamond"/>
                <a:cs typeface="Garamond"/>
                <a:sym typeface="Garamond"/>
              </a:rPr>
            </a:br>
            <a:r>
              <a:rPr lang="en-US" sz="2000">
                <a:solidFill>
                  <a:srgbClr val="000000"/>
                </a:solidFill>
                <a:latin typeface="Garamond"/>
                <a:ea typeface="Garamond"/>
                <a:cs typeface="Garamond"/>
                <a:sym typeface="Garamond"/>
              </a:rPr>
              <a:t>James Bennett, Chief</a:t>
            </a:r>
            <a:br>
              <a:rPr lang="en-US" sz="2000">
                <a:solidFill>
                  <a:srgbClr val="000000"/>
                </a:solidFill>
                <a:latin typeface="Garamond"/>
                <a:ea typeface="Garamond"/>
                <a:cs typeface="Garamond"/>
                <a:sym typeface="Garamond"/>
              </a:rPr>
            </a:br>
            <a:r>
              <a:rPr lang="en-US" sz="2000">
                <a:solidFill>
                  <a:srgbClr val="000000"/>
                </a:solidFill>
                <a:latin typeface="Garamond"/>
                <a:ea typeface="Garamond"/>
                <a:cs typeface="Garamond"/>
                <a:sym typeface="Garamond"/>
              </a:rPr>
              <a:t>Office of Renewable Energy Programs</a:t>
            </a:r>
          </a:p>
        </p:txBody>
      </p:sp>
      <p:pic>
        <p:nvPicPr>
          <p:cNvPr id="129" name="Shape 129"/>
          <p:cNvPicPr preferRelativeResize="0"/>
          <p:nvPr/>
        </p:nvPicPr>
        <p:blipFill rotWithShape="1">
          <a:blip r:embed="rId6">
            <a:alphaModFix/>
          </a:blip>
          <a:srcRect/>
          <a:stretch/>
        </p:blipFill>
        <p:spPr>
          <a:xfrm>
            <a:off x="152400" y="105506"/>
            <a:ext cx="1143000" cy="1066799"/>
          </a:xfrm>
          <a:prstGeom prst="rect">
            <a:avLst/>
          </a:prstGeom>
          <a:noFill/>
          <a:ln>
            <a:noFill/>
          </a:ln>
        </p:spPr>
      </p:pic>
      <p:pic>
        <p:nvPicPr>
          <p:cNvPr id="130" name="Shape 130"/>
          <p:cNvPicPr preferRelativeResize="0"/>
          <p:nvPr/>
        </p:nvPicPr>
        <p:blipFill rotWithShape="1">
          <a:blip r:embed="rId7">
            <a:alphaModFix/>
          </a:blip>
          <a:srcRect/>
          <a:stretch/>
        </p:blipFill>
        <p:spPr>
          <a:xfrm>
            <a:off x="7620000" y="365340"/>
            <a:ext cx="1371599" cy="5127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704087"/>
            <a:ext cx="8229600" cy="1143000"/>
          </a:xfrm>
          <a:prstGeom prst="rect">
            <a:avLst/>
          </a:prstGeom>
        </p:spPr>
        <p:txBody>
          <a:bodyPr lIns="91425" tIns="91425" rIns="91425" bIns="91425" anchor="b" anchorCtr="0">
            <a:noAutofit/>
          </a:bodyPr>
          <a:lstStyle/>
          <a:p>
            <a:pPr lvl="0" algn="ctr">
              <a:spcBef>
                <a:spcPts val="0"/>
              </a:spcBef>
              <a:buNone/>
            </a:pPr>
            <a:r>
              <a:rPr lang="en-US" dirty="0"/>
              <a:t>Meeting Objectives</a:t>
            </a:r>
          </a:p>
        </p:txBody>
      </p:sp>
      <p:sp>
        <p:nvSpPr>
          <p:cNvPr id="137" name="Shape 137"/>
          <p:cNvSpPr txBox="1">
            <a:spLocks noGrp="1"/>
          </p:cNvSpPr>
          <p:nvPr>
            <p:ph type="body" idx="1"/>
          </p:nvPr>
        </p:nvSpPr>
        <p:spPr>
          <a:xfrm>
            <a:off x="381000" y="2209800"/>
            <a:ext cx="8534400" cy="3627120"/>
          </a:xfrm>
          <a:prstGeom prst="rect">
            <a:avLst/>
          </a:prstGeom>
        </p:spPr>
        <p:txBody>
          <a:bodyPr lIns="91425" tIns="91425" rIns="91425" bIns="91425" anchor="t" anchorCtr="0">
            <a:noAutofit/>
          </a:bodyPr>
          <a:lstStyle/>
          <a:p>
            <a:pPr marL="457200" lvl="0" indent="-228600" rtl="0">
              <a:spcBef>
                <a:spcPts val="0"/>
              </a:spcBef>
              <a:spcAft>
                <a:spcPts val="2400"/>
              </a:spcAft>
            </a:pPr>
            <a:r>
              <a:rPr lang="en-US" sz="3600" dirty="0" smtClean="0"/>
              <a:t> Update on Task Force Progress</a:t>
            </a:r>
            <a:endParaRPr lang="en-US" sz="3600" dirty="0"/>
          </a:p>
          <a:p>
            <a:pPr marL="457200" lvl="0" indent="-228600" rtl="0">
              <a:spcBef>
                <a:spcPts val="0"/>
              </a:spcBef>
              <a:spcAft>
                <a:spcPts val="2400"/>
              </a:spcAft>
            </a:pPr>
            <a:r>
              <a:rPr lang="en-US" sz="3600" dirty="0" smtClean="0"/>
              <a:t> Discuss Draft </a:t>
            </a:r>
            <a:r>
              <a:rPr lang="en-US" sz="3600" dirty="0"/>
              <a:t>Proposed Sale Notice (PSN)</a:t>
            </a:r>
          </a:p>
          <a:p>
            <a:pPr marL="457200" lvl="0" indent="-228600" rtl="0">
              <a:spcBef>
                <a:spcPts val="0"/>
              </a:spcBef>
              <a:spcAft>
                <a:spcPts val="2400"/>
              </a:spcAft>
            </a:pPr>
            <a:r>
              <a:rPr lang="en-US" sz="3600" dirty="0" smtClean="0"/>
              <a:t> Review Major </a:t>
            </a:r>
            <a:r>
              <a:rPr lang="en-US" sz="3600" dirty="0"/>
              <a:t>leasing milestones</a:t>
            </a:r>
          </a:p>
          <a:p>
            <a:pPr marL="457200" lvl="0" indent="-228600">
              <a:spcBef>
                <a:spcPts val="0"/>
              </a:spcBef>
              <a:spcAft>
                <a:spcPts val="2400"/>
              </a:spcAft>
            </a:pPr>
            <a:r>
              <a:rPr lang="en-US" sz="3600" dirty="0" smtClean="0"/>
              <a:t> Engage with Task </a:t>
            </a:r>
            <a:r>
              <a:rPr lang="en-US" sz="3600" dirty="0"/>
              <a:t>Force on next </a:t>
            </a:r>
            <a:r>
              <a:rPr lang="en-US" sz="3600" dirty="0" smtClean="0"/>
              <a:t>steps</a:t>
            </a:r>
            <a:endParaRPr lang="en-US" sz="3600" dirty="0"/>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035C75"/>
                </a:solidFill>
                <a:latin typeface="Garamond"/>
                <a:ea typeface="Garamond"/>
                <a:cs typeface="Garamond"/>
                <a:sym typeface="Garamond"/>
              </a:rPr>
              <a:t>3</a:t>
            </a:fld>
            <a:endParaRPr lang="en-US" sz="1200">
              <a:solidFill>
                <a:srgbClr val="035C75"/>
              </a:solidFill>
              <a:latin typeface="Garamond"/>
              <a:ea typeface="Garamond"/>
              <a:cs typeface="Garamond"/>
              <a:sym typeface="Garamond"/>
            </a:endParaRPr>
          </a:p>
        </p:txBody>
      </p:sp>
      <p:pic>
        <p:nvPicPr>
          <p:cNvPr id="5" name="Shape 129"/>
          <p:cNvPicPr preferRelativeResize="0"/>
          <p:nvPr/>
        </p:nvPicPr>
        <p:blipFill rotWithShape="1">
          <a:blip r:embed="rId3">
            <a:alphaModFix/>
          </a:blip>
          <a:srcRect/>
          <a:stretch/>
        </p:blipFill>
        <p:spPr>
          <a:xfrm>
            <a:off x="152400" y="105506"/>
            <a:ext cx="1143000" cy="1066799"/>
          </a:xfrm>
          <a:prstGeom prst="rect">
            <a:avLst/>
          </a:prstGeom>
          <a:noFill/>
          <a:ln>
            <a:noFill/>
          </a:ln>
        </p:spPr>
      </p:pic>
      <p:pic>
        <p:nvPicPr>
          <p:cNvPr id="6" name="Shape 130"/>
          <p:cNvPicPr preferRelativeResize="0"/>
          <p:nvPr/>
        </p:nvPicPr>
        <p:blipFill rotWithShape="1">
          <a:blip r:embed="rId4">
            <a:alphaModFix/>
          </a:blip>
          <a:srcRect/>
          <a:stretch/>
        </p:blipFill>
        <p:spPr>
          <a:xfrm>
            <a:off x="7620000" y="365340"/>
            <a:ext cx="1371599" cy="5127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7924800" y="6356351"/>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Garamond"/>
                <a:ea typeface="Garamond"/>
                <a:cs typeface="Garamond"/>
                <a:sym typeface="Garamond"/>
              </a:rPr>
              <a:t>4</a:t>
            </a:fld>
            <a:endParaRPr lang="en-US" sz="1200">
              <a:solidFill>
                <a:srgbClr val="035C75"/>
              </a:solidFill>
              <a:latin typeface="Garamond"/>
              <a:ea typeface="Garamond"/>
              <a:cs typeface="Garamond"/>
              <a:sym typeface="Garamond"/>
            </a:endParaRPr>
          </a:p>
        </p:txBody>
      </p:sp>
      <p:grpSp>
        <p:nvGrpSpPr>
          <p:cNvPr id="144" name="Shape 144"/>
          <p:cNvGrpSpPr/>
          <p:nvPr/>
        </p:nvGrpSpPr>
        <p:grpSpPr>
          <a:xfrm>
            <a:off x="76199" y="1657528"/>
            <a:ext cx="2022425" cy="598242"/>
            <a:chOff x="111702" y="994574"/>
            <a:chExt cx="1870024" cy="652467"/>
          </a:xfrm>
        </p:grpSpPr>
        <p:sp>
          <p:nvSpPr>
            <p:cNvPr id="145" name="Shape 145"/>
            <p:cNvSpPr/>
            <p:nvPr/>
          </p:nvSpPr>
          <p:spPr>
            <a:xfrm>
              <a:off x="121227" y="994574"/>
              <a:ext cx="1860499" cy="652467"/>
            </a:xfrm>
            <a:prstGeom prst="rect">
              <a:avLst/>
            </a:prstGeom>
            <a:solidFill>
              <a:srgbClr val="0D6DC5"/>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702" y="994574"/>
              <a:ext cx="1860499" cy="652467"/>
            </a:xfrm>
            <a:prstGeom prst="rect">
              <a:avLst/>
            </a:prstGeom>
            <a:noFill/>
            <a:ln>
              <a:noFill/>
            </a:ln>
          </p:spPr>
          <p:txBody>
            <a:bodyPr lIns="128000" tIns="73150" rIns="128000" bIns="73150" anchor="ctr" anchorCtr="0">
              <a:noAutofit/>
            </a:bodyPr>
            <a:lstStyle/>
            <a:p>
              <a:pPr marL="0" marR="0" lvl="0" indent="0" algn="ctr" rtl="0">
                <a:lnSpc>
                  <a:spcPct val="90000"/>
                </a:lnSpc>
                <a:spcBef>
                  <a:spcPts val="0"/>
                </a:spcBef>
                <a:spcAft>
                  <a:spcPts val="0"/>
                </a:spcAft>
                <a:buSzPct val="25000"/>
                <a:buNone/>
              </a:pPr>
              <a:r>
                <a:rPr lang="en-US" sz="1800" b="1">
                  <a:solidFill>
                    <a:srgbClr val="FFFFFF"/>
                  </a:solidFill>
                  <a:latin typeface="Garamond"/>
                  <a:ea typeface="Garamond"/>
                  <a:cs typeface="Garamond"/>
                  <a:sym typeface="Garamond"/>
                </a:rPr>
                <a:t>Planning and Analysis</a:t>
              </a:r>
            </a:p>
          </p:txBody>
        </p:sp>
      </p:grpSp>
      <p:grpSp>
        <p:nvGrpSpPr>
          <p:cNvPr id="150" name="Shape 150"/>
          <p:cNvGrpSpPr/>
          <p:nvPr/>
        </p:nvGrpSpPr>
        <p:grpSpPr>
          <a:xfrm>
            <a:off x="4648200" y="1657528"/>
            <a:ext cx="2208161" cy="629018"/>
            <a:chOff x="4245033" y="992705"/>
            <a:chExt cx="1860501" cy="652469"/>
          </a:xfrm>
        </p:grpSpPr>
        <p:sp>
          <p:nvSpPr>
            <p:cNvPr id="151" name="Shape 151"/>
            <p:cNvSpPr/>
            <p:nvPr/>
          </p:nvSpPr>
          <p:spPr>
            <a:xfrm>
              <a:off x="4245033" y="992707"/>
              <a:ext cx="1860499" cy="652467"/>
            </a:xfrm>
            <a:prstGeom prst="rect">
              <a:avLst/>
            </a:prstGeom>
            <a:solidFill>
              <a:srgbClr val="0D6DC5"/>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4245035" y="992705"/>
              <a:ext cx="1860499" cy="652467"/>
            </a:xfrm>
            <a:prstGeom prst="rect">
              <a:avLst/>
            </a:prstGeom>
            <a:noFill/>
            <a:ln>
              <a:noFill/>
            </a:ln>
          </p:spPr>
          <p:txBody>
            <a:bodyPr lIns="128000" tIns="73150" rIns="128000" bIns="73150" anchor="ctr" anchorCtr="0">
              <a:noAutofit/>
            </a:bodyPr>
            <a:lstStyle/>
            <a:p>
              <a:pPr marL="0" marR="0" lvl="0" indent="0" algn="ctr" rtl="0">
                <a:lnSpc>
                  <a:spcPct val="90000"/>
                </a:lnSpc>
                <a:spcBef>
                  <a:spcPts val="0"/>
                </a:spcBef>
                <a:spcAft>
                  <a:spcPts val="0"/>
                </a:spcAft>
                <a:buSzPct val="25000"/>
                <a:buNone/>
              </a:pPr>
              <a:r>
                <a:rPr lang="en-US" sz="1800" b="1" dirty="0">
                  <a:solidFill>
                    <a:srgbClr val="FFFFFF"/>
                  </a:solidFill>
                  <a:latin typeface="Garamond"/>
                  <a:ea typeface="Garamond"/>
                  <a:cs typeface="Garamond"/>
                  <a:sym typeface="Garamond"/>
                </a:rPr>
                <a:t>Site Assessment</a:t>
              </a:r>
            </a:p>
          </p:txBody>
        </p:sp>
      </p:grpSp>
      <p:grpSp>
        <p:nvGrpSpPr>
          <p:cNvPr id="153" name="Shape 153"/>
          <p:cNvGrpSpPr/>
          <p:nvPr/>
        </p:nvGrpSpPr>
        <p:grpSpPr>
          <a:xfrm>
            <a:off x="7010399" y="1657528"/>
            <a:ext cx="2045675" cy="642943"/>
            <a:chOff x="6366005" y="984657"/>
            <a:chExt cx="1860499" cy="652467"/>
          </a:xfrm>
        </p:grpSpPr>
        <p:sp>
          <p:nvSpPr>
            <p:cNvPr id="154" name="Shape 154"/>
            <p:cNvSpPr/>
            <p:nvPr/>
          </p:nvSpPr>
          <p:spPr>
            <a:xfrm>
              <a:off x="6366005" y="984657"/>
              <a:ext cx="1860499" cy="652467"/>
            </a:xfrm>
            <a:prstGeom prst="rect">
              <a:avLst/>
            </a:prstGeom>
            <a:solidFill>
              <a:srgbClr val="0D6DC5"/>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6366005" y="984657"/>
              <a:ext cx="1860499" cy="652467"/>
            </a:xfrm>
            <a:prstGeom prst="rect">
              <a:avLst/>
            </a:prstGeom>
            <a:noFill/>
            <a:ln>
              <a:noFill/>
            </a:ln>
          </p:spPr>
          <p:txBody>
            <a:bodyPr lIns="128000" tIns="73150" rIns="128000" bIns="73150" anchor="ctr" anchorCtr="0">
              <a:noAutofit/>
            </a:bodyPr>
            <a:lstStyle/>
            <a:p>
              <a:pPr marL="0" marR="0" lvl="0" indent="0" algn="ctr" rtl="0">
                <a:lnSpc>
                  <a:spcPct val="90000"/>
                </a:lnSpc>
                <a:spcBef>
                  <a:spcPts val="0"/>
                </a:spcBef>
                <a:spcAft>
                  <a:spcPts val="0"/>
                </a:spcAft>
                <a:buSzPct val="25000"/>
                <a:buNone/>
              </a:pPr>
              <a:r>
                <a:rPr lang="en-US" sz="1800" b="1">
                  <a:solidFill>
                    <a:srgbClr val="FFFFFF"/>
                  </a:solidFill>
                  <a:latin typeface="Garamond"/>
                  <a:ea typeface="Garamond"/>
                  <a:cs typeface="Garamond"/>
                  <a:sym typeface="Garamond"/>
                </a:rPr>
                <a:t>Construction and Operations</a:t>
              </a:r>
            </a:p>
          </p:txBody>
        </p:sp>
      </p:grpSp>
      <p:sp>
        <p:nvSpPr>
          <p:cNvPr id="156" name="Shape 156"/>
          <p:cNvSpPr/>
          <p:nvPr/>
        </p:nvSpPr>
        <p:spPr>
          <a:xfrm>
            <a:off x="-266700" y="910696"/>
            <a:ext cx="10134600" cy="5232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800" dirty="0" smtClean="0">
                <a:solidFill>
                  <a:srgbClr val="04617B"/>
                </a:solidFill>
                <a:latin typeface="Garamond"/>
                <a:ea typeface="Garamond"/>
                <a:cs typeface="Garamond"/>
                <a:sym typeface="Garamond"/>
              </a:rPr>
              <a:t>4-Stage </a:t>
            </a:r>
            <a:r>
              <a:rPr lang="en-US" sz="2800" dirty="0">
                <a:solidFill>
                  <a:srgbClr val="04617B"/>
                </a:solidFill>
                <a:latin typeface="Garamond"/>
                <a:ea typeface="Garamond"/>
                <a:cs typeface="Garamond"/>
                <a:sym typeface="Garamond"/>
              </a:rPr>
              <a:t>Renewable Energy Authorization Process</a:t>
            </a:r>
          </a:p>
        </p:txBody>
      </p:sp>
      <p:pic>
        <p:nvPicPr>
          <p:cNvPr id="157" name="Shape 157"/>
          <p:cNvPicPr preferRelativeResize="0"/>
          <p:nvPr/>
        </p:nvPicPr>
        <p:blipFill rotWithShape="1">
          <a:blip r:embed="rId3">
            <a:alphaModFix/>
          </a:blip>
          <a:srcRect/>
          <a:stretch/>
        </p:blipFill>
        <p:spPr>
          <a:xfrm>
            <a:off x="76200" y="105506"/>
            <a:ext cx="1143000" cy="1066799"/>
          </a:xfrm>
          <a:prstGeom prst="rect">
            <a:avLst/>
          </a:prstGeom>
          <a:noFill/>
          <a:ln>
            <a:noFill/>
          </a:ln>
        </p:spPr>
      </p:pic>
      <p:sp>
        <p:nvSpPr>
          <p:cNvPr id="158" name="Shape 158"/>
          <p:cNvSpPr txBox="1"/>
          <p:nvPr/>
        </p:nvSpPr>
        <p:spPr>
          <a:xfrm>
            <a:off x="95250" y="3876676"/>
            <a:ext cx="1962149" cy="28931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4FCEFF"/>
              </a:buClr>
              <a:buSzPct val="100000"/>
              <a:buFont typeface="Arial"/>
              <a:buChar char="•"/>
            </a:pPr>
            <a:r>
              <a:rPr lang="en-US" sz="1400">
                <a:solidFill>
                  <a:srgbClr val="000000"/>
                </a:solidFill>
                <a:latin typeface="Garamond"/>
                <a:ea typeface="Garamond"/>
                <a:cs typeface="Garamond"/>
                <a:sym typeface="Garamond"/>
              </a:rPr>
              <a:t>Intergovernmental Task Force</a:t>
            </a:r>
          </a:p>
          <a:p>
            <a:pPr marL="285750" marR="0" lvl="0" indent="-285750" algn="l" rtl="0">
              <a:spcBef>
                <a:spcPts val="0"/>
              </a:spcBef>
              <a:buClr>
                <a:srgbClr val="4FCEFF"/>
              </a:buClr>
              <a:buFont typeface="Arial"/>
              <a:buNone/>
            </a:pPr>
            <a:endParaRPr sz="1400">
              <a:solidFill>
                <a:srgbClr val="000000"/>
              </a:solidFill>
              <a:latin typeface="Garamond"/>
              <a:ea typeface="Garamond"/>
              <a:cs typeface="Garamond"/>
              <a:sym typeface="Garamond"/>
            </a:endParaRPr>
          </a:p>
          <a:p>
            <a:pPr marL="285750" marR="0" lvl="0" indent="-285750" algn="l" rtl="0">
              <a:spcBef>
                <a:spcPts val="0"/>
              </a:spcBef>
              <a:buClr>
                <a:srgbClr val="4FCEFF"/>
              </a:buClr>
              <a:buSzPct val="100000"/>
              <a:buFont typeface="Arial"/>
              <a:buChar char="•"/>
            </a:pPr>
            <a:r>
              <a:rPr lang="en-US" sz="1400">
                <a:solidFill>
                  <a:srgbClr val="000000"/>
                </a:solidFill>
                <a:latin typeface="Garamond"/>
                <a:ea typeface="Garamond"/>
                <a:cs typeface="Garamond"/>
                <a:sym typeface="Garamond"/>
              </a:rPr>
              <a:t>Request for Information (RFI)/Call for Information &amp; Nominations (Call)</a:t>
            </a:r>
          </a:p>
          <a:p>
            <a:pPr marL="285750" marR="0" lvl="0" indent="-285750" algn="l" rtl="0">
              <a:spcBef>
                <a:spcPts val="0"/>
              </a:spcBef>
              <a:buClr>
                <a:srgbClr val="4FCEFF"/>
              </a:buClr>
              <a:buFont typeface="Arial"/>
              <a:buNone/>
            </a:pPr>
            <a:endParaRPr sz="1400">
              <a:solidFill>
                <a:srgbClr val="000000"/>
              </a:solidFill>
              <a:latin typeface="Garamond"/>
              <a:ea typeface="Garamond"/>
              <a:cs typeface="Garamond"/>
              <a:sym typeface="Garamond"/>
            </a:endParaRPr>
          </a:p>
          <a:p>
            <a:pPr marL="285750" marR="0" lvl="0" indent="-285750" algn="l" rtl="0">
              <a:spcBef>
                <a:spcPts val="0"/>
              </a:spcBef>
              <a:buClr>
                <a:srgbClr val="4FCEFF"/>
              </a:buClr>
              <a:buSzPct val="100000"/>
              <a:buFont typeface="Arial"/>
              <a:buChar char="•"/>
            </a:pPr>
            <a:r>
              <a:rPr lang="en-US" sz="1400">
                <a:solidFill>
                  <a:srgbClr val="000000"/>
                </a:solidFill>
                <a:latin typeface="Garamond"/>
                <a:ea typeface="Garamond"/>
                <a:cs typeface="Garamond"/>
                <a:sym typeface="Garamond"/>
              </a:rPr>
              <a:t>Area Identification</a:t>
            </a:r>
          </a:p>
          <a:p>
            <a:pPr marL="285750" marR="0" lvl="0" indent="-285750" algn="l" rtl="0">
              <a:spcBef>
                <a:spcPts val="0"/>
              </a:spcBef>
              <a:buClr>
                <a:srgbClr val="4FCEFF"/>
              </a:buClr>
              <a:buFont typeface="Arial"/>
              <a:buNone/>
            </a:pPr>
            <a:endParaRPr sz="1400">
              <a:solidFill>
                <a:srgbClr val="000000"/>
              </a:solidFill>
              <a:latin typeface="Garamond"/>
              <a:ea typeface="Garamond"/>
              <a:cs typeface="Garamond"/>
              <a:sym typeface="Garamond"/>
            </a:endParaRPr>
          </a:p>
          <a:p>
            <a:pPr marL="285750" marR="0" lvl="0" indent="-285750" algn="l" rtl="0">
              <a:spcBef>
                <a:spcPts val="0"/>
              </a:spcBef>
              <a:buClr>
                <a:srgbClr val="4FCEFF"/>
              </a:buClr>
              <a:buSzPct val="100000"/>
              <a:buFont typeface="Arial"/>
              <a:buChar char="•"/>
            </a:pPr>
            <a:r>
              <a:rPr lang="en-US" sz="1400">
                <a:solidFill>
                  <a:srgbClr val="000000"/>
                </a:solidFill>
                <a:latin typeface="Garamond"/>
                <a:ea typeface="Garamond"/>
                <a:cs typeface="Garamond"/>
                <a:sym typeface="Garamond"/>
              </a:rPr>
              <a:t>Environmental reviews</a:t>
            </a:r>
          </a:p>
        </p:txBody>
      </p:sp>
      <p:sp>
        <p:nvSpPr>
          <p:cNvPr id="159" name="Shape 159"/>
          <p:cNvSpPr txBox="1"/>
          <p:nvPr/>
        </p:nvSpPr>
        <p:spPr>
          <a:xfrm>
            <a:off x="2373589" y="3876675"/>
            <a:ext cx="2057400" cy="738664"/>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Publish leasing notices</a:t>
            </a:r>
          </a:p>
          <a:p>
            <a:pPr marL="285750" marR="0" lvl="0" indent="-285750" algn="l" rtl="0">
              <a:spcBef>
                <a:spcPts val="0"/>
              </a:spcBef>
              <a:buClr>
                <a:srgbClr val="4FCEFF"/>
              </a:buClr>
              <a:buFont typeface="Arial"/>
              <a:buNone/>
            </a:pPr>
            <a:endParaRPr sz="1400" dirty="0">
              <a:solidFill>
                <a:srgbClr val="000000"/>
              </a:solidFill>
              <a:latin typeface="Garamond"/>
              <a:ea typeface="Garamond"/>
              <a:cs typeface="Garamond"/>
              <a:sym typeface="Garamond"/>
            </a:endParaRPr>
          </a:p>
          <a:p>
            <a:pPr marL="171450" marR="0" lvl="0" indent="-1714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Issue </a:t>
            </a:r>
            <a:r>
              <a:rPr lang="en-US" sz="1400" dirty="0" smtClean="0">
                <a:solidFill>
                  <a:srgbClr val="000000"/>
                </a:solidFill>
                <a:latin typeface="Garamond"/>
                <a:ea typeface="Garamond"/>
                <a:cs typeface="Garamond"/>
                <a:sym typeface="Garamond"/>
              </a:rPr>
              <a:t>lease(s</a:t>
            </a:r>
            <a:r>
              <a:rPr lang="en-US" sz="1400" dirty="0">
                <a:solidFill>
                  <a:srgbClr val="000000"/>
                </a:solidFill>
                <a:latin typeface="Garamond"/>
                <a:ea typeface="Garamond"/>
                <a:cs typeface="Garamond"/>
                <a:sym typeface="Garamond"/>
              </a:rPr>
              <a:t>)</a:t>
            </a:r>
          </a:p>
        </p:txBody>
      </p:sp>
      <p:sp>
        <p:nvSpPr>
          <p:cNvPr id="160" name="Shape 160"/>
          <p:cNvSpPr txBox="1"/>
          <p:nvPr/>
        </p:nvSpPr>
        <p:spPr>
          <a:xfrm>
            <a:off x="4759375" y="3867151"/>
            <a:ext cx="2098625" cy="1015662"/>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Site </a:t>
            </a:r>
            <a:r>
              <a:rPr lang="en-US" sz="1400" dirty="0" smtClean="0">
                <a:solidFill>
                  <a:srgbClr val="000000"/>
                </a:solidFill>
                <a:latin typeface="Garamond"/>
                <a:ea typeface="Garamond"/>
                <a:cs typeface="Garamond"/>
                <a:sym typeface="Garamond"/>
              </a:rPr>
              <a:t>Characterization</a:t>
            </a:r>
          </a:p>
          <a:p>
            <a:pPr marR="0" lvl="0" algn="l" rtl="0">
              <a:spcBef>
                <a:spcPts val="0"/>
              </a:spcBef>
              <a:buClr>
                <a:srgbClr val="4FCEFF"/>
              </a:buClr>
              <a:buSzPct val="100000"/>
            </a:pPr>
            <a:endParaRPr lang="en-US" sz="1400" dirty="0">
              <a:solidFill>
                <a:srgbClr val="000000"/>
              </a:solidFill>
              <a:latin typeface="Garamond"/>
              <a:ea typeface="Garamond"/>
              <a:cs typeface="Garamond"/>
              <a:sym typeface="Garamond"/>
            </a:endParaRPr>
          </a:p>
          <a:p>
            <a:pPr marL="285750" marR="0" lvl="0" indent="-2857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Site Assessment Plan   </a:t>
            </a:r>
          </a:p>
          <a:p>
            <a:pPr marL="0" marR="0" lvl="0" indent="0" algn="l" rtl="0">
              <a:spcBef>
                <a:spcPts val="0"/>
              </a:spcBef>
              <a:buSzPct val="25000"/>
              <a:buNone/>
            </a:pPr>
            <a:r>
              <a:rPr lang="en-US" sz="1400" dirty="0">
                <a:solidFill>
                  <a:srgbClr val="000000"/>
                </a:solidFill>
                <a:latin typeface="Garamond"/>
                <a:ea typeface="Garamond"/>
                <a:cs typeface="Garamond"/>
                <a:sym typeface="Garamond"/>
              </a:rPr>
              <a:t>      (SAP)</a:t>
            </a:r>
          </a:p>
          <a:p>
            <a:pPr marL="0" marR="0" lvl="0" indent="0" algn="l" rtl="0">
              <a:spcBef>
                <a:spcPts val="0"/>
              </a:spcBef>
              <a:buNone/>
            </a:pPr>
            <a:endParaRPr sz="1800" dirty="0">
              <a:solidFill>
                <a:srgbClr val="000000"/>
              </a:solidFill>
              <a:latin typeface="Garamond"/>
              <a:ea typeface="Garamond"/>
              <a:cs typeface="Garamond"/>
              <a:sym typeface="Garamond"/>
            </a:endParaRPr>
          </a:p>
        </p:txBody>
      </p:sp>
      <p:sp>
        <p:nvSpPr>
          <p:cNvPr id="161" name="Shape 161"/>
          <p:cNvSpPr txBox="1"/>
          <p:nvPr/>
        </p:nvSpPr>
        <p:spPr>
          <a:xfrm>
            <a:off x="7086600" y="3867149"/>
            <a:ext cx="1882800" cy="23382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Construction and Operations Plan (COP)</a:t>
            </a:r>
          </a:p>
          <a:p>
            <a:pPr marL="285750" marR="0" lvl="0" indent="-285750" algn="l" rtl="0">
              <a:spcBef>
                <a:spcPts val="0"/>
              </a:spcBef>
              <a:buClr>
                <a:srgbClr val="4FCEFF"/>
              </a:buClr>
              <a:buFont typeface="Arial"/>
              <a:buNone/>
            </a:pPr>
            <a:endParaRPr sz="1400" dirty="0">
              <a:solidFill>
                <a:srgbClr val="000000"/>
              </a:solidFill>
              <a:latin typeface="Garamond"/>
              <a:ea typeface="Garamond"/>
              <a:cs typeface="Garamond"/>
              <a:sym typeface="Garamond"/>
            </a:endParaRPr>
          </a:p>
          <a:p>
            <a:pPr marL="285750" marR="0" lvl="0" indent="-2857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Facility </a:t>
            </a:r>
            <a:r>
              <a:rPr lang="en-US" dirty="0">
                <a:latin typeface="Garamond"/>
                <a:ea typeface="Garamond"/>
                <a:cs typeface="Garamond"/>
                <a:sym typeface="Garamond"/>
              </a:rPr>
              <a:t>D</a:t>
            </a:r>
            <a:r>
              <a:rPr lang="en-US" sz="1400" dirty="0" smtClean="0">
                <a:solidFill>
                  <a:srgbClr val="000000"/>
                </a:solidFill>
                <a:latin typeface="Garamond"/>
                <a:ea typeface="Garamond"/>
                <a:cs typeface="Garamond"/>
                <a:sym typeface="Garamond"/>
              </a:rPr>
              <a:t>esign Report &amp; </a:t>
            </a:r>
            <a:r>
              <a:rPr lang="en-US" dirty="0">
                <a:latin typeface="Garamond"/>
                <a:ea typeface="Garamond"/>
                <a:cs typeface="Garamond"/>
                <a:sym typeface="Garamond"/>
              </a:rPr>
              <a:t>F</a:t>
            </a:r>
            <a:r>
              <a:rPr lang="en-US" dirty="0" smtClean="0">
                <a:latin typeface="Garamond"/>
                <a:ea typeface="Garamond"/>
                <a:cs typeface="Garamond"/>
                <a:sym typeface="Garamond"/>
              </a:rPr>
              <a:t>abrication </a:t>
            </a:r>
            <a:r>
              <a:rPr lang="en-US" dirty="0">
                <a:latin typeface="Garamond"/>
                <a:ea typeface="Garamond"/>
                <a:cs typeface="Garamond"/>
                <a:sym typeface="Garamond"/>
              </a:rPr>
              <a:t>and</a:t>
            </a:r>
            <a:r>
              <a:rPr lang="en-US" sz="1400" dirty="0">
                <a:solidFill>
                  <a:srgbClr val="000000"/>
                </a:solidFill>
                <a:latin typeface="Garamond"/>
                <a:ea typeface="Garamond"/>
                <a:cs typeface="Garamond"/>
                <a:sym typeface="Garamond"/>
              </a:rPr>
              <a:t> </a:t>
            </a:r>
            <a:r>
              <a:rPr lang="en-US" sz="1400" dirty="0" smtClean="0">
                <a:solidFill>
                  <a:srgbClr val="000000"/>
                </a:solidFill>
                <a:latin typeface="Garamond"/>
                <a:ea typeface="Garamond"/>
                <a:cs typeface="Garamond"/>
                <a:sym typeface="Garamond"/>
              </a:rPr>
              <a:t>Installation Report</a:t>
            </a:r>
          </a:p>
          <a:p>
            <a:pPr marR="0" lvl="0" algn="l" rtl="0">
              <a:spcBef>
                <a:spcPts val="0"/>
              </a:spcBef>
              <a:buClr>
                <a:srgbClr val="4FCEFF"/>
              </a:buClr>
              <a:buSzPct val="100000"/>
            </a:pPr>
            <a:endParaRPr sz="1400" dirty="0">
              <a:solidFill>
                <a:srgbClr val="000000"/>
              </a:solidFill>
              <a:latin typeface="Garamond"/>
              <a:ea typeface="Garamond"/>
              <a:cs typeface="Garamond"/>
              <a:sym typeface="Garamond"/>
            </a:endParaRPr>
          </a:p>
          <a:p>
            <a:pPr marL="285750" marR="0" lvl="0" indent="-285750" algn="l" rtl="0">
              <a:spcBef>
                <a:spcPts val="0"/>
              </a:spcBef>
              <a:buClr>
                <a:srgbClr val="4FCEFF"/>
              </a:buClr>
              <a:buSzPct val="100000"/>
              <a:buFont typeface="Arial"/>
              <a:buChar char="•"/>
            </a:pPr>
            <a:r>
              <a:rPr lang="en-US" sz="1400" dirty="0">
                <a:solidFill>
                  <a:srgbClr val="000000"/>
                </a:solidFill>
                <a:latin typeface="Garamond"/>
                <a:ea typeface="Garamond"/>
                <a:cs typeface="Garamond"/>
                <a:sym typeface="Garamond"/>
              </a:rPr>
              <a:t>Decommissioning </a:t>
            </a:r>
          </a:p>
          <a:p>
            <a:pPr marL="285750" marR="0" lvl="0" indent="-285750" algn="l" rtl="0">
              <a:spcBef>
                <a:spcPts val="0"/>
              </a:spcBef>
              <a:buClr>
                <a:schemeClr val="dk1"/>
              </a:buClr>
              <a:buFont typeface="Arial"/>
              <a:buNone/>
            </a:pPr>
            <a:endParaRPr sz="1800" dirty="0">
              <a:solidFill>
                <a:srgbClr val="000000"/>
              </a:solidFill>
              <a:latin typeface="Garamond"/>
              <a:ea typeface="Garamond"/>
              <a:cs typeface="Garamond"/>
              <a:sym typeface="Garamond"/>
            </a:endParaRPr>
          </a:p>
        </p:txBody>
      </p:sp>
      <p:pic>
        <p:nvPicPr>
          <p:cNvPr id="162" name="Shape 162"/>
          <p:cNvPicPr preferRelativeResize="0"/>
          <p:nvPr/>
        </p:nvPicPr>
        <p:blipFill rotWithShape="1">
          <a:blip r:embed="rId4">
            <a:alphaModFix/>
          </a:blip>
          <a:srcRect/>
          <a:stretch/>
        </p:blipFill>
        <p:spPr>
          <a:xfrm>
            <a:off x="2325032" y="2384181"/>
            <a:ext cx="2170768" cy="1366653"/>
          </a:xfrm>
          <a:prstGeom prst="rect">
            <a:avLst/>
          </a:prstGeom>
          <a:noFill/>
          <a:ln w="12700">
            <a:noFill/>
          </a:ln>
        </p:spPr>
      </p:pic>
      <p:sp>
        <p:nvSpPr>
          <p:cNvPr id="163" name="Shape 163"/>
          <p:cNvSpPr/>
          <p:nvPr/>
        </p:nvSpPr>
        <p:spPr>
          <a:xfrm>
            <a:off x="4800600" y="2436567"/>
            <a:ext cx="2055759" cy="1261879"/>
          </a:xfrm>
          <a:prstGeom prst="rect">
            <a:avLst/>
          </a:prstGeom>
          <a:blipFill rotWithShape="1">
            <a:blip r:embed="rId5">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7063508" y="2438400"/>
            <a:ext cx="1928092" cy="1255193"/>
          </a:xfrm>
          <a:prstGeom prst="rect">
            <a:avLst/>
          </a:prstGeom>
          <a:blipFill rotWithShape="1">
            <a:blip r:embed="rId6">
              <a:alphaModFix/>
            </a:blip>
            <a:stretch>
              <a:fillRect/>
            </a:stretch>
          </a:blipFill>
          <a:ln>
            <a:noFill/>
          </a:ln>
        </p:spPr>
        <p:txBody>
          <a:bodyPr lIns="91425" tIns="91425" rIns="91425" bIns="91425" anchor="ctr" anchorCtr="0">
            <a:noAutofit/>
          </a:bodyPr>
          <a:lstStyle/>
          <a:p>
            <a:pPr lvl="0">
              <a:spcBef>
                <a:spcPts val="0"/>
              </a:spcBef>
              <a:buNone/>
            </a:pPr>
            <a:endParaRPr/>
          </a:p>
        </p:txBody>
      </p:sp>
      <p:pic>
        <p:nvPicPr>
          <p:cNvPr id="165" name="Shape 165"/>
          <p:cNvPicPr preferRelativeResize="0"/>
          <p:nvPr/>
        </p:nvPicPr>
        <p:blipFill rotWithShape="1">
          <a:blip r:embed="rId7">
            <a:alphaModFix/>
          </a:blip>
          <a:srcRect/>
          <a:stretch/>
        </p:blipFill>
        <p:spPr>
          <a:xfrm>
            <a:off x="7527764" y="382525"/>
            <a:ext cx="1371599" cy="512762"/>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01" y="2377463"/>
            <a:ext cx="2001822" cy="1405203"/>
          </a:xfrm>
          <a:prstGeom prst="rect">
            <a:avLst/>
          </a:prstGeom>
          <a:ln w="12700">
            <a:noFill/>
          </a:ln>
        </p:spPr>
      </p:pic>
      <p:grpSp>
        <p:nvGrpSpPr>
          <p:cNvPr id="27" name="Shape 150"/>
          <p:cNvGrpSpPr/>
          <p:nvPr/>
        </p:nvGrpSpPr>
        <p:grpSpPr>
          <a:xfrm>
            <a:off x="2287639" y="1656982"/>
            <a:ext cx="2208161" cy="629018"/>
            <a:chOff x="4245033" y="992705"/>
            <a:chExt cx="1860501" cy="652469"/>
          </a:xfrm>
        </p:grpSpPr>
        <p:sp>
          <p:nvSpPr>
            <p:cNvPr id="28" name="Shape 151"/>
            <p:cNvSpPr/>
            <p:nvPr/>
          </p:nvSpPr>
          <p:spPr>
            <a:xfrm>
              <a:off x="4245033" y="992707"/>
              <a:ext cx="1860500" cy="652467"/>
            </a:xfrm>
            <a:prstGeom prst="rect">
              <a:avLst/>
            </a:prstGeom>
            <a:solidFill>
              <a:srgbClr val="0D6DC5"/>
            </a:solidFill>
            <a:ln>
              <a:noFill/>
            </a:ln>
          </p:spPr>
          <p:txBody>
            <a:bodyPr lIns="91425" tIns="91425" rIns="91425" bIns="91425" anchor="ctr" anchorCtr="0">
              <a:noAutofit/>
            </a:bodyPr>
            <a:lstStyle/>
            <a:p>
              <a:pPr lvl="0">
                <a:spcBef>
                  <a:spcPts val="0"/>
                </a:spcBef>
                <a:buNone/>
              </a:pPr>
              <a:endParaRPr/>
            </a:p>
          </p:txBody>
        </p:sp>
        <p:sp>
          <p:nvSpPr>
            <p:cNvPr id="29" name="Shape 152"/>
            <p:cNvSpPr/>
            <p:nvPr/>
          </p:nvSpPr>
          <p:spPr>
            <a:xfrm>
              <a:off x="4245035" y="992705"/>
              <a:ext cx="1860499" cy="652467"/>
            </a:xfrm>
            <a:prstGeom prst="rect">
              <a:avLst/>
            </a:prstGeom>
            <a:noFill/>
            <a:ln>
              <a:noFill/>
            </a:ln>
          </p:spPr>
          <p:txBody>
            <a:bodyPr lIns="128000" tIns="73150" rIns="128000" bIns="73150" anchor="ctr" anchorCtr="0">
              <a:noAutofit/>
            </a:bodyPr>
            <a:lstStyle/>
            <a:p>
              <a:pPr marL="0" marR="0" lvl="0" indent="0" algn="ctr" rtl="0">
                <a:lnSpc>
                  <a:spcPct val="90000"/>
                </a:lnSpc>
                <a:spcBef>
                  <a:spcPts val="0"/>
                </a:spcBef>
                <a:spcAft>
                  <a:spcPts val="0"/>
                </a:spcAft>
                <a:buSzPct val="25000"/>
                <a:buNone/>
              </a:pPr>
              <a:r>
                <a:rPr lang="en-US" sz="1800" b="1" dirty="0" smtClean="0">
                  <a:solidFill>
                    <a:srgbClr val="FFFFFF"/>
                  </a:solidFill>
                  <a:latin typeface="Garamond"/>
                  <a:ea typeface="Garamond"/>
                  <a:cs typeface="Garamond"/>
                  <a:sym typeface="Garamond"/>
                </a:rPr>
                <a:t>Leasing</a:t>
              </a:r>
              <a:endParaRPr lang="en-US" sz="1800" b="1" dirty="0">
                <a:solidFill>
                  <a:srgbClr val="FFFFFF"/>
                </a:solidFill>
                <a:latin typeface="Garamond"/>
                <a:ea typeface="Garamond"/>
                <a:cs typeface="Garamond"/>
                <a:sym typeface="Garamond"/>
              </a:endParaRPr>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3" y="1162782"/>
            <a:ext cx="3213145" cy="5685693"/>
          </a:xfrm>
          <a:prstGeom prst="rect">
            <a:avLst/>
          </a:prstGeom>
          <a:ln>
            <a:noFill/>
          </a:ln>
          <a:effectLst>
            <a:softEdge rad="112500"/>
          </a:effectLst>
        </p:spPr>
      </p:pic>
      <p:sp>
        <p:nvSpPr>
          <p:cNvPr id="2" name="TextBox 1"/>
          <p:cNvSpPr txBox="1"/>
          <p:nvPr/>
        </p:nvSpPr>
        <p:spPr>
          <a:xfrm>
            <a:off x="1219198" y="838200"/>
            <a:ext cx="7836876" cy="461665"/>
          </a:xfrm>
          <a:prstGeom prst="rect">
            <a:avLst/>
          </a:prstGeom>
          <a:noFill/>
        </p:spPr>
        <p:txBody>
          <a:bodyPr wrap="square" rtlCol="0">
            <a:spAutoFit/>
          </a:bodyPr>
          <a:lstStyle/>
          <a:p>
            <a:pPr algn="ctr"/>
            <a:r>
              <a:rPr lang="en-US" sz="2400" dirty="0" smtClean="0">
                <a:solidFill>
                  <a:srgbClr val="04617B"/>
                </a:solidFill>
                <a:latin typeface="Garamond" panose="02020404030301010803" pitchFamily="18" charset="0"/>
              </a:rPr>
              <a:t>Atlantic </a:t>
            </a:r>
            <a:r>
              <a:rPr lang="en-US" sz="2400" dirty="0">
                <a:solidFill>
                  <a:srgbClr val="04617B"/>
                </a:solidFill>
                <a:latin typeface="Garamond" panose="02020404030301010803" pitchFamily="18" charset="0"/>
              </a:rPr>
              <a:t>Outer Continental Shelf (OCS) Activities</a:t>
            </a:r>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05507"/>
            <a:ext cx="1143000" cy="1066800"/>
          </a:xfrm>
          <a:prstGeom prst="rect">
            <a:avLst/>
          </a:prstGeom>
        </p:spPr>
      </p:pic>
      <p:cxnSp>
        <p:nvCxnSpPr>
          <p:cNvPr id="6" name="Straight Connector 5"/>
          <p:cNvCxnSpPr>
            <a:endCxn id="12" idx="1"/>
          </p:cNvCxnSpPr>
          <p:nvPr/>
        </p:nvCxnSpPr>
        <p:spPr>
          <a:xfrm flipV="1">
            <a:off x="2514054" y="2449188"/>
            <a:ext cx="940235" cy="549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54289" y="2218355"/>
            <a:ext cx="5374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Massachusetts: 3 Commercial Leases (</a:t>
            </a:r>
            <a:r>
              <a:rPr lang="en-US" sz="1200" b="1" i="1" dirty="0">
                <a:solidFill>
                  <a:prstClr val="black"/>
                </a:solidFill>
                <a:latin typeface="Garamond" panose="02020404030301010803" pitchFamily="18" charset="0"/>
              </a:rPr>
              <a:t>Cape Wind Associates</a:t>
            </a:r>
            <a:r>
              <a:rPr lang="en-US" sz="1200" b="1" dirty="0">
                <a:solidFill>
                  <a:prstClr val="black"/>
                </a:solidFill>
                <a:latin typeface="Garamond" panose="02020404030301010803" pitchFamily="18" charset="0"/>
              </a:rPr>
              <a:t>, </a:t>
            </a:r>
            <a:r>
              <a:rPr lang="en-US" sz="1200" b="1" i="1" dirty="0">
                <a:solidFill>
                  <a:prstClr val="black"/>
                </a:solidFill>
                <a:latin typeface="Garamond" panose="02020404030301010803" pitchFamily="18" charset="0"/>
              </a:rPr>
              <a:t>DONG </a:t>
            </a:r>
            <a:r>
              <a:rPr lang="en-US" sz="1200" b="1" i="1" dirty="0" smtClean="0">
                <a:solidFill>
                  <a:prstClr val="black"/>
                </a:solidFill>
                <a:latin typeface="Garamond" panose="02020404030301010803" pitchFamily="18" charset="0"/>
              </a:rPr>
              <a:t>Energy, </a:t>
            </a:r>
            <a:r>
              <a:rPr lang="en-US" sz="1200" b="1" i="1" dirty="0">
                <a:solidFill>
                  <a:prstClr val="black"/>
                </a:solidFill>
                <a:latin typeface="Garamond" panose="02020404030301010803" pitchFamily="18" charset="0"/>
              </a:rPr>
              <a:t>Offshore MW)</a:t>
            </a:r>
            <a:endParaRPr lang="en-US" sz="1200" b="1" dirty="0">
              <a:solidFill>
                <a:prstClr val="black"/>
              </a:solidFill>
              <a:latin typeface="Garamond" panose="02020404030301010803" pitchFamily="18" charset="0"/>
            </a:endParaRPr>
          </a:p>
        </p:txBody>
      </p:sp>
      <p:cxnSp>
        <p:nvCxnSpPr>
          <p:cNvPr id="15" name="Straight Connector 14"/>
          <p:cNvCxnSpPr>
            <a:endCxn id="17" idx="1"/>
          </p:cNvCxnSpPr>
          <p:nvPr/>
        </p:nvCxnSpPr>
        <p:spPr>
          <a:xfrm flipV="1">
            <a:off x="2518817" y="2999081"/>
            <a:ext cx="935471" cy="125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4288" y="2768248"/>
            <a:ext cx="564428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Rhode Island/Massachusetts: 2 Commercial </a:t>
            </a:r>
            <a:r>
              <a:rPr lang="en-US" sz="1200" b="1" dirty="0" smtClean="0">
                <a:solidFill>
                  <a:prstClr val="black"/>
                </a:solidFill>
                <a:latin typeface="Garamond" panose="02020404030301010803" pitchFamily="18" charset="0"/>
              </a:rPr>
              <a:t>Leases (</a:t>
            </a:r>
            <a:r>
              <a:rPr lang="en-US" sz="1200" b="1" i="1" dirty="0">
                <a:solidFill>
                  <a:prstClr val="black"/>
                </a:solidFill>
                <a:latin typeface="Garamond" panose="02020404030301010803" pitchFamily="18" charset="0"/>
              </a:rPr>
              <a:t>Deepwater Wind</a:t>
            </a:r>
            <a:r>
              <a:rPr lang="en-US" sz="1200" b="1" i="1" dirty="0" smtClean="0">
                <a:solidFill>
                  <a:prstClr val="black"/>
                </a:solidFill>
                <a:latin typeface="Garamond" panose="02020404030301010803" pitchFamily="18" charset="0"/>
              </a:rPr>
              <a:t>)</a:t>
            </a:r>
            <a:r>
              <a:rPr lang="en-US" sz="1200" b="1" dirty="0" smtClean="0">
                <a:solidFill>
                  <a:prstClr val="black"/>
                </a:solidFill>
                <a:latin typeface="Garamond" panose="02020404030301010803" pitchFamily="18" charset="0"/>
              </a:rPr>
              <a:t>; ROW grant </a:t>
            </a:r>
            <a:r>
              <a:rPr lang="en-US" sz="1200" b="1" i="1" dirty="0" smtClean="0">
                <a:solidFill>
                  <a:prstClr val="black"/>
                </a:solidFill>
                <a:latin typeface="Garamond" panose="02020404030301010803" pitchFamily="18" charset="0"/>
              </a:rPr>
              <a:t>(The Narragansett Electric Company) </a:t>
            </a:r>
            <a:endParaRPr lang="en-US" sz="1200" b="1" i="1" dirty="0">
              <a:solidFill>
                <a:prstClr val="black"/>
              </a:solidFill>
              <a:latin typeface="Garamond" panose="02020404030301010803" pitchFamily="18" charset="0"/>
            </a:endParaRPr>
          </a:p>
        </p:txBody>
      </p:sp>
      <p:cxnSp>
        <p:nvCxnSpPr>
          <p:cNvPr id="19" name="Straight Connector 18"/>
          <p:cNvCxnSpPr>
            <a:endCxn id="24" idx="1"/>
          </p:cNvCxnSpPr>
          <p:nvPr/>
        </p:nvCxnSpPr>
        <p:spPr>
          <a:xfrm>
            <a:off x="1654599" y="3765040"/>
            <a:ext cx="1810302" cy="8024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64901" y="4428944"/>
            <a:ext cx="316449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Maryland: 2 Commercial Leases (</a:t>
            </a:r>
            <a:r>
              <a:rPr lang="en-US" sz="1200" b="1" i="1" dirty="0">
                <a:solidFill>
                  <a:prstClr val="black"/>
                </a:solidFill>
                <a:latin typeface="Garamond" panose="02020404030301010803" pitchFamily="18" charset="0"/>
              </a:rPr>
              <a:t>US Wind)</a:t>
            </a:r>
          </a:p>
        </p:txBody>
      </p:sp>
      <p:cxnSp>
        <p:nvCxnSpPr>
          <p:cNvPr id="30" name="Straight Connector 29"/>
          <p:cNvCxnSpPr>
            <a:endCxn id="31" idx="1"/>
          </p:cNvCxnSpPr>
          <p:nvPr/>
        </p:nvCxnSpPr>
        <p:spPr>
          <a:xfrm>
            <a:off x="1654599" y="3632188"/>
            <a:ext cx="1819827" cy="552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74426" y="4046420"/>
            <a:ext cx="391697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Delaware: Commercial Lease (</a:t>
            </a:r>
            <a:r>
              <a:rPr lang="en-US" sz="1200" b="1" i="1" dirty="0" smtClean="0">
                <a:solidFill>
                  <a:prstClr val="black"/>
                </a:solidFill>
                <a:latin typeface="Garamond" panose="02020404030301010803" pitchFamily="18" charset="0"/>
              </a:rPr>
              <a:t>Bluewater </a:t>
            </a:r>
            <a:r>
              <a:rPr lang="en-US" sz="1200" b="1" i="1" dirty="0">
                <a:solidFill>
                  <a:prstClr val="black"/>
                </a:solidFill>
                <a:latin typeface="Garamond" panose="02020404030301010803" pitchFamily="18" charset="0"/>
              </a:rPr>
              <a:t>Wind)</a:t>
            </a:r>
          </a:p>
        </p:txBody>
      </p:sp>
      <p:sp>
        <p:nvSpPr>
          <p:cNvPr id="35" name="TextBox 34"/>
          <p:cNvSpPr txBox="1"/>
          <p:nvPr/>
        </p:nvSpPr>
        <p:spPr>
          <a:xfrm>
            <a:off x="3474426" y="4796165"/>
            <a:ext cx="483137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Virginia: Commercial Lease (</a:t>
            </a:r>
            <a:r>
              <a:rPr lang="en-US" sz="1200" b="1" i="1" dirty="0">
                <a:solidFill>
                  <a:prstClr val="black"/>
                </a:solidFill>
                <a:latin typeface="Garamond" panose="02020404030301010803" pitchFamily="18" charset="0"/>
              </a:rPr>
              <a:t>Dominion Power); </a:t>
            </a:r>
            <a:r>
              <a:rPr lang="en-US" sz="1200" b="1" dirty="0">
                <a:solidFill>
                  <a:prstClr val="black"/>
                </a:solidFill>
                <a:latin typeface="Garamond" panose="02020404030301010803" pitchFamily="18" charset="0"/>
              </a:rPr>
              <a:t>VOWTAP (</a:t>
            </a:r>
            <a:r>
              <a:rPr lang="en-US" sz="1200" b="1" i="1" dirty="0">
                <a:solidFill>
                  <a:prstClr val="black"/>
                </a:solidFill>
                <a:latin typeface="Garamond" panose="02020404030301010803" pitchFamily="18" charset="0"/>
              </a:rPr>
              <a:t>DMME)</a:t>
            </a:r>
            <a:endParaRPr lang="en-US" sz="1200" b="1" dirty="0">
              <a:solidFill>
                <a:prstClr val="black"/>
              </a:solidFill>
              <a:latin typeface="Garamond" panose="02020404030301010803" pitchFamily="18" charset="0"/>
            </a:endParaRPr>
          </a:p>
        </p:txBody>
      </p:sp>
      <p:cxnSp>
        <p:nvCxnSpPr>
          <p:cNvPr id="39" name="Straight Connector 38"/>
          <p:cNvCxnSpPr>
            <a:endCxn id="40" idx="1"/>
          </p:cNvCxnSpPr>
          <p:nvPr/>
        </p:nvCxnSpPr>
        <p:spPr>
          <a:xfrm flipV="1">
            <a:off x="700988" y="6365440"/>
            <a:ext cx="2773438" cy="21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74426" y="6226940"/>
            <a:ext cx="1965259"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Florida: IP Lease </a:t>
            </a:r>
            <a:r>
              <a:rPr lang="en-US" sz="1200" b="1" i="1" dirty="0">
                <a:solidFill>
                  <a:prstClr val="black"/>
                </a:solidFill>
                <a:latin typeface="Garamond" panose="02020404030301010803" pitchFamily="18" charset="0"/>
              </a:rPr>
              <a:t>(FAU)</a:t>
            </a:r>
          </a:p>
        </p:txBody>
      </p:sp>
      <p:cxnSp>
        <p:nvCxnSpPr>
          <p:cNvPr id="42" name="Straight Connector 41"/>
          <p:cNvCxnSpPr>
            <a:endCxn id="43" idx="1"/>
          </p:cNvCxnSpPr>
          <p:nvPr/>
        </p:nvCxnSpPr>
        <p:spPr>
          <a:xfrm>
            <a:off x="1847849" y="3499336"/>
            <a:ext cx="1617052" cy="265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464901" y="3626541"/>
            <a:ext cx="4536099" cy="2769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New Jersey: </a:t>
            </a:r>
            <a:r>
              <a:rPr lang="en-US" sz="1200" b="1" dirty="0" smtClean="0">
                <a:solidFill>
                  <a:prstClr val="black"/>
                </a:solidFill>
                <a:latin typeface="Garamond" panose="02020404030301010803" pitchFamily="18" charset="0"/>
              </a:rPr>
              <a:t>2 Commercial Leases </a:t>
            </a:r>
            <a:r>
              <a:rPr lang="en-US" sz="1200" b="1" i="1" dirty="0" smtClean="0">
                <a:solidFill>
                  <a:prstClr val="black"/>
                </a:solidFill>
                <a:latin typeface="Garamond" panose="02020404030301010803" pitchFamily="18" charset="0"/>
              </a:rPr>
              <a:t>(RES America, US Wind)</a:t>
            </a:r>
            <a:endParaRPr lang="en-US" sz="1200" b="1" i="1" dirty="0">
              <a:solidFill>
                <a:prstClr val="black"/>
              </a:solidFill>
              <a:latin typeface="Garamond" panose="02020404030301010803" pitchFamily="18" charset="0"/>
            </a:endParaRPr>
          </a:p>
        </p:txBody>
      </p:sp>
      <p:cxnSp>
        <p:nvCxnSpPr>
          <p:cNvPr id="52" name="Straight Connector 51"/>
          <p:cNvCxnSpPr>
            <a:endCxn id="57" idx="1"/>
          </p:cNvCxnSpPr>
          <p:nvPr/>
        </p:nvCxnSpPr>
        <p:spPr>
          <a:xfrm>
            <a:off x="1981200" y="3279448"/>
            <a:ext cx="1473088" cy="138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454288" y="3279448"/>
            <a:ext cx="30989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New York:  </a:t>
            </a:r>
            <a:r>
              <a:rPr lang="en-US" sz="1200" b="1" dirty="0" smtClean="0">
                <a:solidFill>
                  <a:prstClr val="black"/>
                </a:solidFill>
                <a:latin typeface="Garamond" panose="02020404030301010803" pitchFamily="18" charset="0"/>
              </a:rPr>
              <a:t>Identified Wind Energy Area </a:t>
            </a:r>
            <a:endParaRPr lang="en-US" sz="1200" b="1" dirty="0">
              <a:solidFill>
                <a:prstClr val="black"/>
              </a:solidFill>
              <a:latin typeface="Garamond" panose="02020404030301010803" pitchFamily="18" charset="0"/>
            </a:endParaRPr>
          </a:p>
        </p:txBody>
      </p:sp>
      <p:sp>
        <p:nvSpPr>
          <p:cNvPr id="66" name="TextBox 65"/>
          <p:cNvSpPr txBox="1"/>
          <p:nvPr/>
        </p:nvSpPr>
        <p:spPr>
          <a:xfrm>
            <a:off x="3464899" y="5142763"/>
            <a:ext cx="46885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North </a:t>
            </a:r>
            <a:r>
              <a:rPr lang="en-US" sz="1200" b="1" dirty="0" smtClean="0">
                <a:solidFill>
                  <a:prstClr val="black"/>
                </a:solidFill>
                <a:latin typeface="Garamond" panose="02020404030301010803" pitchFamily="18" charset="0"/>
              </a:rPr>
              <a:t>Carolina</a:t>
            </a:r>
            <a:r>
              <a:rPr lang="en-US" sz="1200" b="1" dirty="0">
                <a:solidFill>
                  <a:prstClr val="black"/>
                </a:solidFill>
                <a:latin typeface="Garamond" panose="02020404030301010803" pitchFamily="18" charset="0"/>
              </a:rPr>
              <a:t> </a:t>
            </a:r>
            <a:r>
              <a:rPr lang="en-US" sz="1200" b="1" dirty="0" smtClean="0">
                <a:solidFill>
                  <a:prstClr val="black"/>
                </a:solidFill>
                <a:latin typeface="Garamond" panose="02020404030301010803" pitchFamily="18" charset="0"/>
              </a:rPr>
              <a:t>(Kitty Hawk): Publish </a:t>
            </a:r>
            <a:r>
              <a:rPr lang="en-US" sz="1200" b="1" dirty="0">
                <a:solidFill>
                  <a:prstClr val="black"/>
                </a:solidFill>
                <a:latin typeface="Garamond" panose="02020404030301010803" pitchFamily="18" charset="0"/>
              </a:rPr>
              <a:t>Proposed Sale Notice  </a:t>
            </a:r>
          </a:p>
        </p:txBody>
      </p:sp>
      <p:sp>
        <p:nvSpPr>
          <p:cNvPr id="69" name="TextBox 68"/>
          <p:cNvSpPr txBox="1"/>
          <p:nvPr/>
        </p:nvSpPr>
        <p:spPr>
          <a:xfrm>
            <a:off x="3464899" y="5493972"/>
            <a:ext cx="31645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South Carolina: </a:t>
            </a:r>
            <a:r>
              <a:rPr lang="en-US" sz="1200" b="1" dirty="0" smtClean="0">
                <a:solidFill>
                  <a:prstClr val="black"/>
                </a:solidFill>
                <a:latin typeface="Garamond" panose="02020404030301010803" pitchFamily="18" charset="0"/>
              </a:rPr>
              <a:t>Published </a:t>
            </a:r>
            <a:r>
              <a:rPr lang="en-US" sz="1200" b="1" dirty="0">
                <a:solidFill>
                  <a:prstClr val="black"/>
                </a:solidFill>
                <a:latin typeface="Garamond" panose="02020404030301010803" pitchFamily="18" charset="0"/>
              </a:rPr>
              <a:t>Call and NOI </a:t>
            </a:r>
          </a:p>
        </p:txBody>
      </p:sp>
      <p:sp>
        <p:nvSpPr>
          <p:cNvPr id="73" name="TextBox 72"/>
          <p:cNvSpPr txBox="1"/>
          <p:nvPr/>
        </p:nvSpPr>
        <p:spPr>
          <a:xfrm>
            <a:off x="3474426" y="5865019"/>
            <a:ext cx="544097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prstClr val="black"/>
                </a:solidFill>
                <a:latin typeface="Garamond" panose="02020404030301010803" pitchFamily="18" charset="0"/>
              </a:rPr>
              <a:t>Georgia:  EA published April 2014; </a:t>
            </a:r>
            <a:r>
              <a:rPr lang="en-US" sz="1200" b="1" dirty="0" smtClean="0">
                <a:solidFill>
                  <a:prstClr val="black"/>
                </a:solidFill>
                <a:latin typeface="Garamond" panose="02020404030301010803" pitchFamily="18" charset="0"/>
              </a:rPr>
              <a:t>next step is to complete environmental review</a:t>
            </a:r>
            <a:endParaRPr lang="en-US" sz="1200" b="1" dirty="0">
              <a:solidFill>
                <a:prstClr val="black"/>
              </a:solidFill>
              <a:latin typeface="Garamond" panose="02020404030301010803" pitchFamily="18" charset="0"/>
            </a:endParaRPr>
          </a:p>
        </p:txBody>
      </p:sp>
      <p:cxnSp>
        <p:nvCxnSpPr>
          <p:cNvPr id="64" name="Straight Connector 63"/>
          <p:cNvCxnSpPr>
            <a:endCxn id="66" idx="1"/>
          </p:cNvCxnSpPr>
          <p:nvPr/>
        </p:nvCxnSpPr>
        <p:spPr>
          <a:xfrm>
            <a:off x="1563209" y="4184919"/>
            <a:ext cx="1901690" cy="1096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69" idx="1"/>
          </p:cNvCxnSpPr>
          <p:nvPr/>
        </p:nvCxnSpPr>
        <p:spPr>
          <a:xfrm>
            <a:off x="990600" y="4983641"/>
            <a:ext cx="2474299" cy="6488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73" idx="1"/>
          </p:cNvCxnSpPr>
          <p:nvPr/>
        </p:nvCxnSpPr>
        <p:spPr>
          <a:xfrm>
            <a:off x="514350" y="5269120"/>
            <a:ext cx="2960076" cy="7343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5" idx="1"/>
          </p:cNvCxnSpPr>
          <p:nvPr/>
        </p:nvCxnSpPr>
        <p:spPr>
          <a:xfrm>
            <a:off x="1563209" y="4046420"/>
            <a:ext cx="1911217" cy="8882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463812" y="1514475"/>
            <a:ext cx="2426301" cy="276999"/>
          </a:xfrm>
          <a:prstGeom prst="rect">
            <a:avLst/>
          </a:prstGeom>
          <a:noFill/>
          <a:ln w="25400">
            <a:solidFill>
              <a:schemeClr val="tx1"/>
            </a:solidFill>
          </a:ln>
        </p:spPr>
        <p:txBody>
          <a:bodyPr wrap="square" rtlCol="0">
            <a:spAutoFit/>
          </a:bodyPr>
          <a:lstStyle/>
          <a:p>
            <a:r>
              <a:rPr lang="en-US" sz="1200" b="1" dirty="0">
                <a:solidFill>
                  <a:prstClr val="black"/>
                </a:solidFill>
                <a:latin typeface="Garamond" panose="02020404030301010803" pitchFamily="18" charset="0"/>
              </a:rPr>
              <a:t>Maine:  No Competitive Interest </a:t>
            </a:r>
          </a:p>
        </p:txBody>
      </p:sp>
      <p:cxnSp>
        <p:nvCxnSpPr>
          <p:cNvPr id="65" name="Straight Connector 64"/>
          <p:cNvCxnSpPr>
            <a:endCxn id="62" idx="1"/>
          </p:cNvCxnSpPr>
          <p:nvPr/>
        </p:nvCxnSpPr>
        <p:spPr>
          <a:xfrm>
            <a:off x="2985465" y="1652974"/>
            <a:ext cx="47834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454288" y="1893421"/>
            <a:ext cx="4394311" cy="276999"/>
          </a:xfrm>
          <a:prstGeom prst="rect">
            <a:avLst/>
          </a:prstGeom>
          <a:noFill/>
          <a:ln w="25400">
            <a:solidFill>
              <a:schemeClr val="tx1"/>
            </a:solidFill>
          </a:ln>
        </p:spPr>
        <p:txBody>
          <a:bodyPr wrap="square" rtlCol="0">
            <a:spAutoFit/>
          </a:bodyPr>
          <a:lstStyle/>
          <a:p>
            <a:r>
              <a:rPr lang="en-US" sz="1200" b="1" dirty="0">
                <a:solidFill>
                  <a:prstClr val="black"/>
                </a:solidFill>
                <a:latin typeface="Garamond" panose="02020404030301010803" pitchFamily="18" charset="0"/>
              </a:rPr>
              <a:t>New Hampshire: Shown Interest In Offshore Development </a:t>
            </a:r>
          </a:p>
        </p:txBody>
      </p:sp>
      <p:cxnSp>
        <p:nvCxnSpPr>
          <p:cNvPr id="78" name="Straight Connector 77"/>
          <p:cNvCxnSpPr>
            <a:endCxn id="77" idx="1"/>
          </p:cNvCxnSpPr>
          <p:nvPr/>
        </p:nvCxnSpPr>
        <p:spPr>
          <a:xfrm flipV="1">
            <a:off x="2417202" y="2031921"/>
            <a:ext cx="1037086" cy="503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Shape 211"/>
          <p:cNvPicPr preferRelativeResize="0"/>
          <p:nvPr/>
        </p:nvPicPr>
        <p:blipFill rotWithShape="1">
          <a:blip r:embed="rId5">
            <a:alphaModFix/>
          </a:blip>
          <a:srcRect/>
          <a:stretch/>
        </p:blipFill>
        <p:spPr>
          <a:xfrm>
            <a:off x="7684475" y="108959"/>
            <a:ext cx="1371599" cy="512762"/>
          </a:xfrm>
          <a:prstGeom prst="rect">
            <a:avLst/>
          </a:prstGeom>
          <a:noFill/>
          <a:ln>
            <a:noFill/>
          </a:ln>
        </p:spPr>
      </p:pic>
    </p:spTree>
    <p:extLst>
      <p:ext uri="{BB962C8B-B14F-4D97-AF65-F5344CB8AC3E}">
        <p14:creationId xmlns:p14="http://schemas.microsoft.com/office/powerpoint/2010/main" val="239347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4" grpId="0" animBg="1"/>
      <p:bldP spid="31" grpId="0" animBg="1"/>
      <p:bldP spid="35" grpId="0" animBg="1"/>
      <p:bldP spid="40" grpId="0" animBg="1"/>
      <p:bldP spid="43" grpId="0" animBg="1"/>
      <p:bldP spid="57" grpId="0" animBg="1"/>
      <p:bldP spid="66" grpId="0" animBg="1"/>
      <p:bldP spid="69" grpId="0" animBg="1"/>
      <p:bldP spid="73" grpId="0" animBg="1"/>
      <p:bldP spid="62"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76200" y="457200"/>
            <a:ext cx="4419600" cy="6236279"/>
          </a:xfrm>
          <a:prstGeom prst="rect">
            <a:avLst/>
          </a:prstGeom>
          <a:noFill/>
          <a:ln>
            <a:noFill/>
          </a:ln>
        </p:spPr>
      </p:pic>
      <p:sp>
        <p:nvSpPr>
          <p:cNvPr id="208" name="Shape 208"/>
          <p:cNvSpPr txBox="1"/>
          <p:nvPr/>
        </p:nvSpPr>
        <p:spPr>
          <a:xfrm>
            <a:off x="1981200" y="2590800"/>
            <a:ext cx="1135923"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rgbClr val="000000"/>
                </a:solidFill>
                <a:latin typeface="Garamond"/>
                <a:ea typeface="Garamond"/>
                <a:cs typeface="Garamond"/>
                <a:sym typeface="Garamond"/>
              </a:rPr>
              <a:t>New York</a:t>
            </a:r>
          </a:p>
        </p:txBody>
      </p:sp>
      <p:sp>
        <p:nvSpPr>
          <p:cNvPr id="209" name="Shape 209"/>
          <p:cNvSpPr txBox="1"/>
          <p:nvPr/>
        </p:nvSpPr>
        <p:spPr>
          <a:xfrm>
            <a:off x="3513598" y="1143000"/>
            <a:ext cx="5542476" cy="609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000000"/>
                </a:solidFill>
                <a:latin typeface="Garamond"/>
                <a:ea typeface="Garamond"/>
                <a:cs typeface="Garamond"/>
                <a:sym typeface="Garamond"/>
              </a:rPr>
              <a:t>Atlantic Outer Continental </a:t>
            </a:r>
            <a:r>
              <a:rPr lang="en-US" sz="2800" b="1" dirty="0" smtClean="0">
                <a:solidFill>
                  <a:srgbClr val="000000"/>
                </a:solidFill>
                <a:latin typeface="Garamond"/>
                <a:ea typeface="Garamond"/>
                <a:cs typeface="Garamond"/>
                <a:sym typeface="Garamond"/>
              </a:rPr>
              <a:t>Shelf</a:t>
            </a:r>
            <a:endParaRPr lang="en-US" sz="2800" b="1" dirty="0">
              <a:solidFill>
                <a:srgbClr val="000000"/>
              </a:solidFill>
              <a:latin typeface="Garamond"/>
              <a:ea typeface="Garamond"/>
              <a:cs typeface="Garamond"/>
              <a:sym typeface="Garamond"/>
            </a:endParaRPr>
          </a:p>
        </p:txBody>
      </p:sp>
      <p:pic>
        <p:nvPicPr>
          <p:cNvPr id="210" name="Shape 210"/>
          <p:cNvPicPr preferRelativeResize="0"/>
          <p:nvPr/>
        </p:nvPicPr>
        <p:blipFill rotWithShape="1">
          <a:blip r:embed="rId4">
            <a:alphaModFix/>
          </a:blip>
          <a:srcRect/>
          <a:stretch/>
        </p:blipFill>
        <p:spPr>
          <a:xfrm>
            <a:off x="76200" y="105506"/>
            <a:ext cx="1143000" cy="1066799"/>
          </a:xfrm>
          <a:prstGeom prst="rect">
            <a:avLst/>
          </a:prstGeom>
          <a:noFill/>
          <a:ln>
            <a:noFill/>
          </a:ln>
        </p:spPr>
      </p:pic>
      <p:pic>
        <p:nvPicPr>
          <p:cNvPr id="211" name="Shape 211"/>
          <p:cNvPicPr preferRelativeResize="0"/>
          <p:nvPr/>
        </p:nvPicPr>
        <p:blipFill rotWithShape="1">
          <a:blip r:embed="rId5">
            <a:alphaModFix/>
          </a:blip>
          <a:srcRect/>
          <a:stretch/>
        </p:blipFill>
        <p:spPr>
          <a:xfrm>
            <a:off x="7684475" y="108959"/>
            <a:ext cx="1371599" cy="512762"/>
          </a:xfrm>
          <a:prstGeom prst="rect">
            <a:avLst/>
          </a:prstGeom>
          <a:noFill/>
          <a:ln>
            <a:noFill/>
          </a:ln>
        </p:spPr>
      </p:pic>
      <p:cxnSp>
        <p:nvCxnSpPr>
          <p:cNvPr id="212" name="Shape 212"/>
          <p:cNvCxnSpPr/>
          <p:nvPr/>
        </p:nvCxnSpPr>
        <p:spPr>
          <a:xfrm>
            <a:off x="1867300" y="2675823"/>
            <a:ext cx="1646298" cy="3876176"/>
          </a:xfrm>
          <a:prstGeom prst="straightConnector1">
            <a:avLst/>
          </a:prstGeom>
          <a:noFill/>
          <a:ln w="9525" cap="flat" cmpd="sng">
            <a:solidFill>
              <a:srgbClr val="075192"/>
            </a:solidFill>
            <a:prstDash val="solid"/>
            <a:round/>
            <a:headEnd type="none" w="med" len="med"/>
            <a:tailEnd type="none" w="med" len="med"/>
          </a:ln>
        </p:spPr>
      </p:cxnSp>
      <p:cxnSp>
        <p:nvCxnSpPr>
          <p:cNvPr id="213" name="Shape 213"/>
          <p:cNvCxnSpPr/>
          <p:nvPr/>
        </p:nvCxnSpPr>
        <p:spPr>
          <a:xfrm rot="10800000" flipH="1">
            <a:off x="2202692" y="2447999"/>
            <a:ext cx="1303707" cy="72000"/>
          </a:xfrm>
          <a:prstGeom prst="straightConnector1">
            <a:avLst/>
          </a:prstGeom>
          <a:noFill/>
          <a:ln w="9525" cap="flat" cmpd="sng">
            <a:solidFill>
              <a:srgbClr val="075192"/>
            </a:solidFill>
            <a:prstDash val="solid"/>
            <a:round/>
            <a:headEnd type="none" w="med" len="med"/>
            <a:tailEnd type="none" w="med" len="med"/>
          </a:ln>
        </p:spPr>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2057400"/>
            <a:ext cx="5916705" cy="4572000"/>
          </a:xfrm>
          <a:prstGeom prst="rect">
            <a:avLst/>
          </a:prstGeom>
          <a:ln>
            <a:solidFill>
              <a:schemeClr val="accent1"/>
            </a:solidFill>
          </a:ln>
        </p:spPr>
      </p:pic>
      <p:sp>
        <p:nvSpPr>
          <p:cNvPr id="3" name="Slide Number Placeholder 2"/>
          <p:cNvSpPr>
            <a:spLocks noGrp="1"/>
          </p:cNvSpPr>
          <p:nvPr>
            <p:ph type="sldNum" idx="12"/>
          </p:nvPr>
        </p:nvSpPr>
        <p:spPr>
          <a:xfrm>
            <a:off x="7924800" y="6492875"/>
            <a:ext cx="762000" cy="365125"/>
          </a:xfrm>
        </p:spPr>
        <p:txBody>
          <a:bodyPr/>
          <a:lstStyle/>
          <a:p>
            <a:pPr marL="0" marR="0" lvl="0" indent="0" algn="r" rtl="0">
              <a:spcBef>
                <a:spcPts val="0"/>
              </a:spcBef>
              <a:buSzPct val="25000"/>
              <a:buNone/>
            </a:pPr>
            <a:fld id="{00000000-1234-1234-1234-123412341234}" type="slidenum">
              <a:rPr lang="en-US" sz="1200" smtClean="0">
                <a:solidFill>
                  <a:srgbClr val="035C75"/>
                </a:solidFill>
                <a:latin typeface="Garamond"/>
                <a:ea typeface="Garamond"/>
                <a:cs typeface="Garamond"/>
                <a:sym typeface="Garamond"/>
              </a:rPr>
              <a:t>6</a:t>
            </a:fld>
            <a:endParaRPr lang="en-US" sz="1200">
              <a:solidFill>
                <a:srgbClr val="035C75"/>
              </a:solidFill>
              <a:latin typeface="Garamond"/>
              <a:ea typeface="Garamond"/>
              <a:cs typeface="Garamond"/>
              <a:sym typeface="Garamond"/>
            </a:endParaRPr>
          </a:p>
        </p:txBody>
      </p:sp>
    </p:spTree>
    <p:extLst>
      <p:ext uri="{BB962C8B-B14F-4D97-AF65-F5344CB8AC3E}">
        <p14:creationId xmlns:p14="http://schemas.microsoft.com/office/powerpoint/2010/main" val="20262781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704087"/>
            <a:ext cx="8229600" cy="1143000"/>
          </a:xfrm>
          <a:prstGeom prst="rect">
            <a:avLst/>
          </a:prstGeom>
        </p:spPr>
        <p:txBody>
          <a:bodyPr lIns="91425" tIns="91425" rIns="91425" bIns="91425" anchor="b" anchorCtr="0">
            <a:noAutofit/>
          </a:bodyPr>
          <a:lstStyle/>
          <a:p>
            <a:pPr lvl="0" algn="ctr">
              <a:spcBef>
                <a:spcPts val="0"/>
              </a:spcBef>
              <a:buNone/>
            </a:pPr>
            <a:r>
              <a:rPr lang="en-US" dirty="0" smtClean="0"/>
              <a:t>New York </a:t>
            </a:r>
            <a:r>
              <a:rPr lang="en-US" dirty="0"/>
              <a:t>Update: Call </a:t>
            </a:r>
          </a:p>
        </p:txBody>
      </p:sp>
      <p:sp>
        <p:nvSpPr>
          <p:cNvPr id="220" name="Shape 220"/>
          <p:cNvSpPr txBox="1">
            <a:spLocks noGrp="1"/>
          </p:cNvSpPr>
          <p:nvPr>
            <p:ph type="body" idx="1"/>
          </p:nvPr>
        </p:nvSpPr>
        <p:spPr>
          <a:xfrm>
            <a:off x="457200" y="2011800"/>
            <a:ext cx="8229600" cy="4389000"/>
          </a:xfrm>
          <a:prstGeom prst="rect">
            <a:avLst/>
          </a:prstGeom>
        </p:spPr>
        <p:txBody>
          <a:bodyPr lIns="91425" tIns="91425" rIns="91425" bIns="91425" anchor="t" anchorCtr="0">
            <a:noAutofit/>
          </a:bodyPr>
          <a:lstStyle/>
          <a:p>
            <a:pPr marL="457200" lvl="0" indent="-228600" rtl="0">
              <a:spcBef>
                <a:spcPts val="0"/>
              </a:spcBef>
            </a:pPr>
            <a:r>
              <a:rPr lang="en-US" sz="2800" dirty="0"/>
              <a:t>Publication of </a:t>
            </a:r>
            <a:r>
              <a:rPr lang="en-US" sz="2800" b="1" dirty="0"/>
              <a:t>Call </a:t>
            </a:r>
            <a:r>
              <a:rPr lang="en-US" sz="2800" dirty="0"/>
              <a:t>and </a:t>
            </a:r>
            <a:r>
              <a:rPr lang="en-US" sz="2800" b="1" dirty="0"/>
              <a:t>NOI</a:t>
            </a:r>
            <a:r>
              <a:rPr lang="en-US" sz="2800" dirty="0"/>
              <a:t> (May </a:t>
            </a:r>
            <a:r>
              <a:rPr lang="en-US" sz="2800" dirty="0" smtClean="0"/>
              <a:t>28, 2014</a:t>
            </a:r>
            <a:r>
              <a:rPr lang="en-US" sz="2800" dirty="0"/>
              <a:t>)</a:t>
            </a:r>
          </a:p>
          <a:p>
            <a:pPr marL="457200" lvl="0" indent="-228600" rtl="0">
              <a:spcBef>
                <a:spcPts val="0"/>
              </a:spcBef>
            </a:pPr>
            <a:r>
              <a:rPr lang="en-US" sz="2800" dirty="0"/>
              <a:t>3 </a:t>
            </a:r>
            <a:r>
              <a:rPr lang="en-US" sz="2800" dirty="0" smtClean="0"/>
              <a:t>nominations, 59 comment submissions</a:t>
            </a:r>
            <a:endParaRPr lang="en-US" sz="2800" dirty="0"/>
          </a:p>
          <a:p>
            <a:pPr marL="457200" lvl="0" indent="-228600" rtl="0">
              <a:spcBef>
                <a:spcPts val="0"/>
              </a:spcBef>
            </a:pPr>
            <a:r>
              <a:rPr lang="en-US" sz="2800" dirty="0"/>
              <a:t>Topics of interest: </a:t>
            </a:r>
            <a:endParaRPr lang="en-US" sz="2800" dirty="0" smtClean="0"/>
          </a:p>
          <a:p>
            <a:pPr marL="822960" lvl="1" indent="-228600">
              <a:spcBef>
                <a:spcPts val="0"/>
              </a:spcBef>
            </a:pPr>
            <a:r>
              <a:rPr lang="en-US" sz="2600" dirty="0" smtClean="0"/>
              <a:t>wildlife and socioeconomic impacts</a:t>
            </a:r>
          </a:p>
          <a:p>
            <a:pPr marL="822960" lvl="1" indent="-228600">
              <a:spcBef>
                <a:spcPts val="0"/>
              </a:spcBef>
            </a:pPr>
            <a:r>
              <a:rPr lang="en-US" sz="2600" dirty="0" smtClean="0"/>
              <a:t>phased environmental review process</a:t>
            </a:r>
          </a:p>
          <a:p>
            <a:pPr marL="822960" lvl="1" indent="-228600">
              <a:spcBef>
                <a:spcPts val="0"/>
              </a:spcBef>
            </a:pPr>
            <a:r>
              <a:rPr lang="en-US" sz="2600" dirty="0" smtClean="0"/>
              <a:t>multiple-use impacts, specifically, regional fisheries and navigation</a:t>
            </a:r>
          </a:p>
          <a:p>
            <a:pPr marL="457200" lvl="0" indent="-228600" rtl="0">
              <a:spcBef>
                <a:spcPts val="0"/>
              </a:spcBef>
            </a:pPr>
            <a:r>
              <a:rPr lang="en-US" sz="2800" dirty="0" smtClean="0"/>
              <a:t>Comments </a:t>
            </a:r>
            <a:r>
              <a:rPr lang="en-US" sz="2800" dirty="0"/>
              <a:t>used to inform </a:t>
            </a:r>
            <a:r>
              <a:rPr lang="en-US" sz="2800" b="1" dirty="0"/>
              <a:t>Area Identification</a:t>
            </a:r>
          </a:p>
          <a:p>
            <a:pPr marL="156845" lvl="0" indent="0">
              <a:spcBef>
                <a:spcPts val="0"/>
              </a:spcBef>
              <a:buNone/>
            </a:pPr>
            <a:endParaRPr dirty="0"/>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035C75"/>
                </a:solidFill>
                <a:latin typeface="Garamond"/>
                <a:ea typeface="Garamond"/>
                <a:cs typeface="Garamond"/>
                <a:sym typeface="Garamond"/>
              </a:rPr>
              <a:t>7</a:t>
            </a:fld>
            <a:endParaRPr lang="en-US" sz="1200">
              <a:solidFill>
                <a:srgbClr val="035C75"/>
              </a:solidFill>
              <a:latin typeface="Garamond"/>
              <a:ea typeface="Garamond"/>
              <a:cs typeface="Garamond"/>
              <a:sym typeface="Garamond"/>
            </a:endParaRPr>
          </a:p>
        </p:txBody>
      </p:sp>
      <p:pic>
        <p:nvPicPr>
          <p:cNvPr id="5" name="Shape 210"/>
          <p:cNvPicPr preferRelativeResize="0"/>
          <p:nvPr/>
        </p:nvPicPr>
        <p:blipFill rotWithShape="1">
          <a:blip r:embed="rId3">
            <a:alphaModFix/>
          </a:blip>
          <a:srcRect/>
          <a:stretch/>
        </p:blipFill>
        <p:spPr>
          <a:xfrm>
            <a:off x="76200" y="105506"/>
            <a:ext cx="1143000" cy="1066799"/>
          </a:xfrm>
          <a:prstGeom prst="rect">
            <a:avLst/>
          </a:prstGeom>
          <a:noFill/>
          <a:ln>
            <a:noFill/>
          </a:ln>
        </p:spPr>
      </p:pic>
      <p:pic>
        <p:nvPicPr>
          <p:cNvPr id="6" name="Shape 211"/>
          <p:cNvPicPr preferRelativeResize="0"/>
          <p:nvPr/>
        </p:nvPicPr>
        <p:blipFill rotWithShape="1">
          <a:blip r:embed="rId4">
            <a:alphaModFix/>
          </a:blip>
          <a:srcRect/>
          <a:stretch/>
        </p:blipFill>
        <p:spPr>
          <a:xfrm>
            <a:off x="7684475" y="108959"/>
            <a:ext cx="1371599" cy="5127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533400"/>
            <a:ext cx="8229600" cy="1143000"/>
          </a:xfrm>
          <a:prstGeom prst="rect">
            <a:avLst/>
          </a:prstGeom>
        </p:spPr>
        <p:txBody>
          <a:bodyPr lIns="91425" tIns="91425" rIns="91425" bIns="91425" anchor="b" anchorCtr="0">
            <a:noAutofit/>
          </a:bodyPr>
          <a:lstStyle/>
          <a:p>
            <a:pPr lvl="0" algn="ctr">
              <a:spcBef>
                <a:spcPts val="0"/>
              </a:spcBef>
              <a:buNone/>
            </a:pPr>
            <a:r>
              <a:rPr lang="en-US" dirty="0" smtClean="0"/>
              <a:t>New York </a:t>
            </a:r>
            <a:r>
              <a:rPr lang="en-US" dirty="0"/>
              <a:t>Update: Area ID</a:t>
            </a:r>
          </a:p>
        </p:txBody>
      </p:sp>
      <p:sp>
        <p:nvSpPr>
          <p:cNvPr id="227" name="Shape 227"/>
          <p:cNvSpPr txBox="1">
            <a:spLocks noGrp="1"/>
          </p:cNvSpPr>
          <p:nvPr>
            <p:ph type="body" idx="1"/>
          </p:nvPr>
        </p:nvSpPr>
        <p:spPr>
          <a:xfrm>
            <a:off x="457200" y="1600200"/>
            <a:ext cx="8229600" cy="3550920"/>
          </a:xfrm>
          <a:prstGeom prst="rect">
            <a:avLst/>
          </a:prstGeom>
        </p:spPr>
        <p:txBody>
          <a:bodyPr lIns="91425" tIns="91425" rIns="91425" bIns="91425" anchor="t" anchorCtr="0">
            <a:noAutofit/>
          </a:bodyPr>
          <a:lstStyle/>
          <a:p>
            <a:pPr marL="457200" lvl="0" indent="-228600" rtl="0">
              <a:spcBef>
                <a:spcPts val="0"/>
              </a:spcBef>
            </a:pPr>
            <a:r>
              <a:rPr lang="en-US" sz="2800" b="1" dirty="0"/>
              <a:t>Area ID</a:t>
            </a:r>
            <a:r>
              <a:rPr lang="en-US" sz="2800" dirty="0"/>
              <a:t>: </a:t>
            </a:r>
            <a:r>
              <a:rPr lang="en-US" sz="2800" dirty="0" smtClean="0"/>
              <a:t>March 15, 2016.  Balances </a:t>
            </a:r>
            <a:r>
              <a:rPr lang="en-US" sz="2800" dirty="0"/>
              <a:t>potential offshore wind development </a:t>
            </a:r>
            <a:r>
              <a:rPr lang="en-US" sz="2800" dirty="0" smtClean="0"/>
              <a:t>with </a:t>
            </a:r>
            <a:r>
              <a:rPr lang="en-US" sz="2800" dirty="0"/>
              <a:t>other uses </a:t>
            </a:r>
            <a:r>
              <a:rPr lang="en-US" sz="2800" dirty="0" smtClean="0"/>
              <a:t>of the area and </a:t>
            </a:r>
            <a:r>
              <a:rPr lang="en-US" sz="2800" dirty="0"/>
              <a:t>environmental concerns</a:t>
            </a:r>
          </a:p>
          <a:p>
            <a:pPr marL="457200" lvl="0" indent="-228600" rtl="0">
              <a:spcBef>
                <a:spcPts val="0"/>
              </a:spcBef>
            </a:pPr>
            <a:r>
              <a:rPr lang="en-US" sz="2800" dirty="0" smtClean="0"/>
              <a:t>3 </a:t>
            </a:r>
            <a:r>
              <a:rPr lang="en-US" sz="2800" dirty="0"/>
              <a:t>key issues identified and </a:t>
            </a:r>
            <a:r>
              <a:rPr lang="en-US" sz="2800" dirty="0" smtClean="0"/>
              <a:t>analyzed: </a:t>
            </a:r>
            <a:endParaRPr lang="en-US" sz="2800" dirty="0"/>
          </a:p>
          <a:p>
            <a:pPr marL="914400" lvl="1" indent="-228600" rtl="0">
              <a:spcBef>
                <a:spcPts val="0"/>
              </a:spcBef>
            </a:pPr>
            <a:r>
              <a:rPr lang="en-US" sz="2600" dirty="0"/>
              <a:t>Commercial fishing</a:t>
            </a:r>
          </a:p>
          <a:p>
            <a:pPr marL="914400" lvl="1" indent="-228600" rtl="0">
              <a:spcBef>
                <a:spcPts val="0"/>
              </a:spcBef>
            </a:pPr>
            <a:r>
              <a:rPr lang="en-US" sz="2600" dirty="0"/>
              <a:t>Navigational safety</a:t>
            </a:r>
          </a:p>
          <a:p>
            <a:pPr marL="914400" lvl="1" indent="-228600" rtl="0">
              <a:spcBef>
                <a:spcPts val="0"/>
              </a:spcBef>
            </a:pPr>
            <a:r>
              <a:rPr lang="en-US" sz="2600" dirty="0"/>
              <a:t>Visual </a:t>
            </a:r>
            <a:r>
              <a:rPr lang="en-US" sz="2600" dirty="0" smtClean="0"/>
              <a:t>impacts</a:t>
            </a:r>
            <a:endParaRPr lang="en-US" sz="2600" dirty="0"/>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035C75"/>
                </a:solidFill>
                <a:latin typeface="Garamond"/>
                <a:ea typeface="Garamond"/>
                <a:cs typeface="Garamond"/>
                <a:sym typeface="Garamond"/>
              </a:rPr>
              <a:t>8</a:t>
            </a:fld>
            <a:endParaRPr lang="en-US" sz="1200">
              <a:solidFill>
                <a:srgbClr val="035C75"/>
              </a:solidFill>
              <a:latin typeface="Garamond"/>
              <a:ea typeface="Garamond"/>
              <a:cs typeface="Garamond"/>
              <a:sym typeface="Garamond"/>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4794249"/>
            <a:ext cx="1638300" cy="1911351"/>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240305"/>
            <a:ext cx="1905000" cy="2465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kruegera\Downloads\NY_call_area_uscg_letter_10_26_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276" y="4841686"/>
            <a:ext cx="2412124" cy="1863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Shape 210"/>
          <p:cNvPicPr preferRelativeResize="0"/>
          <p:nvPr/>
        </p:nvPicPr>
        <p:blipFill rotWithShape="1">
          <a:blip r:embed="rId6">
            <a:alphaModFix/>
          </a:blip>
          <a:srcRect/>
          <a:stretch/>
        </p:blipFill>
        <p:spPr>
          <a:xfrm>
            <a:off x="76200" y="105506"/>
            <a:ext cx="1143000" cy="1066799"/>
          </a:xfrm>
          <a:prstGeom prst="rect">
            <a:avLst/>
          </a:prstGeom>
          <a:noFill/>
          <a:ln>
            <a:noFill/>
          </a:ln>
        </p:spPr>
      </p:pic>
      <p:pic>
        <p:nvPicPr>
          <p:cNvPr id="9" name="Shape 211"/>
          <p:cNvPicPr preferRelativeResize="0"/>
          <p:nvPr/>
        </p:nvPicPr>
        <p:blipFill rotWithShape="1">
          <a:blip r:embed="rId7">
            <a:alphaModFix/>
          </a:blip>
          <a:srcRect/>
          <a:stretch/>
        </p:blipFill>
        <p:spPr>
          <a:xfrm>
            <a:off x="7684475" y="108959"/>
            <a:ext cx="1371599" cy="5127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lgn="ctr"/>
            <a:r>
              <a:rPr lang="en-US" dirty="0" smtClean="0"/>
              <a:t>Wind Energy Area</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035C75"/>
                </a:solidFill>
                <a:latin typeface="Garamond"/>
                <a:ea typeface="Garamond"/>
                <a:cs typeface="Garamond"/>
                <a:sym typeface="Garamond"/>
              </a:rPr>
              <a:t>9</a:t>
            </a:fld>
            <a:endParaRPr lang="en-US" sz="1200">
              <a:solidFill>
                <a:srgbClr val="035C75"/>
              </a:solidFill>
              <a:latin typeface="Garamond"/>
              <a:ea typeface="Garamond"/>
              <a:cs typeface="Garamond"/>
              <a:sym typeface="Garamon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1600"/>
            <a:ext cx="7104529" cy="5489864"/>
          </a:xfrm>
          <a:prstGeom prst="rect">
            <a:avLst/>
          </a:prstGeom>
        </p:spPr>
      </p:pic>
      <p:pic>
        <p:nvPicPr>
          <p:cNvPr id="6" name="Shape 210"/>
          <p:cNvPicPr preferRelativeResize="0"/>
          <p:nvPr/>
        </p:nvPicPr>
        <p:blipFill rotWithShape="1">
          <a:blip r:embed="rId4">
            <a:alphaModFix/>
          </a:blip>
          <a:srcRect/>
          <a:stretch/>
        </p:blipFill>
        <p:spPr>
          <a:xfrm>
            <a:off x="76200" y="105506"/>
            <a:ext cx="1143000" cy="1066799"/>
          </a:xfrm>
          <a:prstGeom prst="rect">
            <a:avLst/>
          </a:prstGeom>
          <a:noFill/>
          <a:ln>
            <a:noFill/>
          </a:ln>
        </p:spPr>
      </p:pic>
      <p:pic>
        <p:nvPicPr>
          <p:cNvPr id="7" name="Shape 211"/>
          <p:cNvPicPr preferRelativeResize="0"/>
          <p:nvPr/>
        </p:nvPicPr>
        <p:blipFill rotWithShape="1">
          <a:blip r:embed="rId5">
            <a:alphaModFix/>
          </a:blip>
          <a:srcRect/>
          <a:stretch/>
        </p:blipFill>
        <p:spPr>
          <a:xfrm>
            <a:off x="7684475" y="108959"/>
            <a:ext cx="1371599" cy="512762"/>
          </a:xfrm>
          <a:prstGeom prst="rect">
            <a:avLst/>
          </a:prstGeom>
          <a:noFill/>
          <a:ln>
            <a:noFill/>
          </a:ln>
        </p:spPr>
      </p:pic>
    </p:spTree>
    <p:extLst>
      <p:ext uri="{BB962C8B-B14F-4D97-AF65-F5344CB8AC3E}">
        <p14:creationId xmlns:p14="http://schemas.microsoft.com/office/powerpoint/2010/main" val="147700136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2430</Words>
  <Application>Microsoft Office PowerPoint</Application>
  <PresentationFormat>On-screen Show (4:3)</PresentationFormat>
  <Paragraphs>185</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Garamond</vt:lpstr>
      <vt:lpstr>Noto Sans Symbols</vt:lpstr>
      <vt:lpstr>Calibri</vt:lpstr>
      <vt:lpstr>Constantia</vt:lpstr>
      <vt:lpstr>Wingdings 2</vt:lpstr>
      <vt:lpstr>Flow</vt:lpstr>
      <vt:lpstr>Flow</vt:lpstr>
      <vt:lpstr>1_Flow</vt:lpstr>
      <vt:lpstr> New York Intergovernmental Renewable Energy Task Force</vt:lpstr>
      <vt:lpstr>PowerPoint Presentation</vt:lpstr>
      <vt:lpstr>Meeting Objectives</vt:lpstr>
      <vt:lpstr>PowerPoint Presentation</vt:lpstr>
      <vt:lpstr>PowerPoint Presentation</vt:lpstr>
      <vt:lpstr>PowerPoint Presentation</vt:lpstr>
      <vt:lpstr>New York Update: Call </vt:lpstr>
      <vt:lpstr>New York Update: Area ID</vt:lpstr>
      <vt:lpstr>Wind Energy Area</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Intergovernmental Renewable Energy Task Force</dc:title>
  <dc:creator>Trager, Erin C</dc:creator>
  <cp:lastModifiedBy>Liu, Jules T</cp:lastModifiedBy>
  <cp:revision>53</cp:revision>
  <cp:lastPrinted>2016-04-25T22:11:49Z</cp:lastPrinted>
  <dcterms:modified xsi:type="dcterms:W3CDTF">2016-05-06T17:33:17Z</dcterms:modified>
</cp:coreProperties>
</file>