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6" r:id="rId2"/>
    <p:sldId id="261" r:id="rId3"/>
    <p:sldId id="281" r:id="rId4"/>
    <p:sldId id="282" r:id="rId5"/>
    <p:sldId id="283" r:id="rId6"/>
    <p:sldId id="284" r:id="rId7"/>
    <p:sldId id="270" r:id="rId8"/>
    <p:sldId id="271" r:id="rId9"/>
    <p:sldId id="272" r:id="rId10"/>
    <p:sldId id="273" r:id="rId11"/>
    <p:sldId id="274" r:id="rId12"/>
    <p:sldId id="263" r:id="rId13"/>
    <p:sldId id="264" r:id="rId14"/>
    <p:sldId id="265" r:id="rId15"/>
    <p:sldId id="266" r:id="rId16"/>
    <p:sldId id="285" r:id="rId17"/>
    <p:sldId id="280" r:id="rId18"/>
    <p:sldId id="28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29" d="100"/>
          <a:sy n="29" d="100"/>
        </p:scale>
        <p:origin x="-113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EFCC9-B0B9-4712-9EB0-069C54658FB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D4A79-A279-42A1-9AE6-F5CFB8EB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Ocean energy bureau within the U.S. Department of the Interior (DOI)</a:t>
            </a:r>
          </a:p>
          <a:p>
            <a:pPr eaLnBrk="1" hangingPunct="1"/>
            <a:r>
              <a:rPr lang="en-US" dirty="0" smtClean="0"/>
              <a:t>Manages the nation's natural gas, oil and other mineral and energy resources on the Outer Continental Shelf (OCS)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4A79-A279-42A1-9AE6-F5CFB8EB2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6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3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5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2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5688EF-91E7-407E-B4C0-3DFBEDB3F9C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23C3F0-5D81-4AB0-84C9-221A014BA0A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em.gov/About-BOEM/Public-Engagement/Public-Engagement-Opportunities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Krevor@boem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6482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Proposed Action: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will </a:t>
            </a:r>
            <a:r>
              <a:rPr lang="en-US" dirty="0" smtClean="0"/>
              <a:t>NOT be </a:t>
            </a:r>
            <a:r>
              <a:rPr lang="en-US" dirty="0"/>
              <a:t>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sz="2800" dirty="0" smtClean="0"/>
              <a:t>Installation, operation, and decommissioning of a commercial wind energy facility</a:t>
            </a:r>
          </a:p>
          <a:p>
            <a:r>
              <a:rPr lang="en-US" sz="2800" dirty="0" smtClean="0"/>
              <a:t>If an eventual lessee were to submit a construction and operations plan, BOEM would conduct a project specific environmental analysis that would likely take the form of an EIS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0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Alternatives that May be Analyzed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Geographic</a:t>
            </a:r>
          </a:p>
          <a:p>
            <a:r>
              <a:rPr lang="en-US" sz="2800" dirty="0" smtClean="0"/>
              <a:t>Timing/Seasonal Restrictions</a:t>
            </a:r>
          </a:p>
          <a:p>
            <a:r>
              <a:rPr lang="en-US" sz="2800" dirty="0" smtClean="0"/>
              <a:t>No Action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35" y="2362200"/>
            <a:ext cx="3316097" cy="41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5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Vessel Traffic</a:t>
            </a:r>
          </a:p>
          <a:p>
            <a:r>
              <a:rPr lang="en-US" sz="2800" dirty="0" smtClean="0"/>
              <a:t>Noise (Pile Driving, Surveys)</a:t>
            </a:r>
          </a:p>
          <a:p>
            <a:r>
              <a:rPr lang="en-US" sz="2800" dirty="0" smtClean="0"/>
              <a:t>Vessel Collisions/</a:t>
            </a:r>
            <a:r>
              <a:rPr lang="en-US" sz="2800" dirty="0" err="1" smtClean="0"/>
              <a:t>Allisions</a:t>
            </a:r>
            <a:endParaRPr lang="en-US" sz="2800" dirty="0" smtClean="0"/>
          </a:p>
          <a:p>
            <a:r>
              <a:rPr lang="en-US" sz="2800" dirty="0" smtClean="0"/>
              <a:t>Bottom Disturbance</a:t>
            </a:r>
          </a:p>
          <a:p>
            <a:r>
              <a:rPr lang="en-US" sz="2800" dirty="0" smtClean="0"/>
              <a:t>Emissions and Discharges</a:t>
            </a:r>
          </a:p>
          <a:p>
            <a:r>
              <a:rPr lang="en-US" sz="2800" dirty="0" smtClean="0"/>
              <a:t>Lighting</a:t>
            </a:r>
          </a:p>
          <a:p>
            <a:r>
              <a:rPr lang="en-US" sz="2800" dirty="0" smtClean="0"/>
              <a:t>Visual and Aesthetic Interference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Impact Producing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3733800" cy="27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Environmental and Socioeconomic Resources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sz="2000" dirty="0" smtClean="0"/>
              <a:t>Air Quality</a:t>
            </a:r>
          </a:p>
          <a:p>
            <a:pPr lvl="1"/>
            <a:r>
              <a:rPr lang="en-US" sz="2000" dirty="0" smtClean="0"/>
              <a:t>Water Quality</a:t>
            </a:r>
          </a:p>
          <a:p>
            <a:pPr lvl="1"/>
            <a:endParaRPr lang="en-US" dirty="0"/>
          </a:p>
          <a:p>
            <a:r>
              <a:rPr lang="en-US" dirty="0" smtClean="0"/>
              <a:t>Biological</a:t>
            </a:r>
          </a:p>
          <a:p>
            <a:pPr lvl="1"/>
            <a:r>
              <a:rPr lang="en-US" sz="2000" dirty="0" smtClean="0"/>
              <a:t>Marine Mammals</a:t>
            </a:r>
          </a:p>
          <a:p>
            <a:pPr lvl="1"/>
            <a:r>
              <a:rPr lang="en-US" sz="2000" dirty="0" smtClean="0"/>
              <a:t>Sea Turtles</a:t>
            </a:r>
          </a:p>
          <a:p>
            <a:pPr lvl="1"/>
            <a:r>
              <a:rPr lang="en-US" sz="2000" dirty="0" smtClean="0"/>
              <a:t>Fish and Essential Fish Habitat (EFH)</a:t>
            </a:r>
          </a:p>
          <a:p>
            <a:pPr lvl="1"/>
            <a:r>
              <a:rPr lang="en-US" sz="2000" dirty="0" smtClean="0"/>
              <a:t>Coastal Habitats</a:t>
            </a:r>
          </a:p>
          <a:p>
            <a:pPr lvl="1"/>
            <a:r>
              <a:rPr lang="en-US" sz="2000" dirty="0" smtClean="0"/>
              <a:t>Benthic Resources</a:t>
            </a:r>
          </a:p>
          <a:p>
            <a:pPr lvl="1"/>
            <a:r>
              <a:rPr lang="en-US" sz="2000" dirty="0" smtClean="0"/>
              <a:t>Avian and Bat Species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Socioeconomic</a:t>
            </a:r>
          </a:p>
          <a:p>
            <a:pPr lvl="1"/>
            <a:r>
              <a:rPr lang="en-US" sz="2000" dirty="0"/>
              <a:t>Aesthetics and Visual </a:t>
            </a:r>
            <a:r>
              <a:rPr lang="en-US" sz="2000" dirty="0" smtClean="0"/>
              <a:t>Resources</a:t>
            </a:r>
            <a:endParaRPr lang="en-US" sz="2000" dirty="0"/>
          </a:p>
          <a:p>
            <a:pPr lvl="1"/>
            <a:r>
              <a:rPr lang="en-US" sz="2000" dirty="0" smtClean="0"/>
              <a:t>Commercial and Recreational Fishing</a:t>
            </a:r>
          </a:p>
          <a:p>
            <a:pPr lvl="1"/>
            <a:r>
              <a:rPr lang="en-US" sz="2000" dirty="0" smtClean="0"/>
              <a:t>Cultural Resources </a:t>
            </a:r>
          </a:p>
          <a:p>
            <a:pPr lvl="1"/>
            <a:r>
              <a:rPr lang="en-US" sz="2000" dirty="0" smtClean="0"/>
              <a:t>Military Uses</a:t>
            </a:r>
          </a:p>
          <a:p>
            <a:pPr lvl="1"/>
            <a:r>
              <a:rPr lang="en-US" sz="2000" dirty="0" smtClean="0"/>
              <a:t>Environmental Justice</a:t>
            </a:r>
          </a:p>
          <a:p>
            <a:pPr lvl="1"/>
            <a:r>
              <a:rPr lang="en-US" sz="2000" dirty="0" smtClean="0"/>
              <a:t>Land Use and Coastal Infrastructure</a:t>
            </a:r>
          </a:p>
          <a:p>
            <a:pPr lvl="1"/>
            <a:r>
              <a:rPr lang="en-US" sz="2000" dirty="0" smtClean="0"/>
              <a:t>Tourism and Recreation</a:t>
            </a:r>
          </a:p>
          <a:p>
            <a:pPr lvl="1"/>
            <a:r>
              <a:rPr lang="en-US" sz="2000" dirty="0" smtClean="0"/>
              <a:t>Demographics and Employment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49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Standard Operating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to reduce or eliminate the potential for environmental risks</a:t>
            </a:r>
          </a:p>
          <a:p>
            <a:r>
              <a:rPr lang="en-US" dirty="0" smtClean="0"/>
              <a:t>Generally have been based on consultations </a:t>
            </a:r>
            <a:r>
              <a:rPr lang="en-US" dirty="0"/>
              <a:t>with NOAA </a:t>
            </a:r>
            <a:r>
              <a:rPr lang="en-US" dirty="0" smtClean="0"/>
              <a:t>NMFS, FWS, and other agencies</a:t>
            </a:r>
            <a:endParaRPr lang="en-US" dirty="0"/>
          </a:p>
          <a:p>
            <a:r>
              <a:rPr lang="en-US" dirty="0"/>
              <a:t>Part of the proposed action or “in place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Enforced through lease stipulations and\or terms and conditions of plan approval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7" y="4495800"/>
            <a:ext cx="3981450" cy="230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64" y="41101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Consultations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50" y="1600200"/>
            <a:ext cx="8229600" cy="4389120"/>
          </a:xfrm>
        </p:spPr>
        <p:txBody>
          <a:bodyPr/>
          <a:lstStyle/>
          <a:p>
            <a:r>
              <a:rPr lang="en-US" dirty="0" smtClean="0"/>
              <a:t>National Historic Preservation Act (NHPA)</a:t>
            </a:r>
          </a:p>
          <a:p>
            <a:r>
              <a:rPr lang="en-US" dirty="0" smtClean="0"/>
              <a:t>Coastal Zone Management Act (CZMA)</a:t>
            </a:r>
          </a:p>
          <a:p>
            <a:r>
              <a:rPr lang="en-US" dirty="0" smtClean="0"/>
              <a:t>Endangered Species Act (ESA)</a:t>
            </a:r>
          </a:p>
          <a:p>
            <a:r>
              <a:rPr lang="en-US" sz="2400" dirty="0"/>
              <a:t>Magnuson-Stevens Fishery Conservation and Management Act (Essential Fish Habitat (EFH</a:t>
            </a:r>
            <a:r>
              <a:rPr lang="en-US" sz="2400" dirty="0" smtClean="0"/>
              <a:t>))</a:t>
            </a:r>
          </a:p>
          <a:p>
            <a:r>
              <a:rPr lang="en-US" sz="2400" dirty="0" smtClean="0"/>
              <a:t>Gullah Geechee Cultural Heritage Corridor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78022"/>
            <a:ext cx="3702108" cy="24275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0" y="4278022"/>
            <a:ext cx="3655990" cy="24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Posters/Stations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BOEM Leasing Process</a:t>
            </a:r>
          </a:p>
          <a:p>
            <a:r>
              <a:rPr lang="en-US" dirty="0" smtClean="0"/>
              <a:t>Avian Information</a:t>
            </a:r>
          </a:p>
          <a:p>
            <a:r>
              <a:rPr lang="en-US" dirty="0" smtClean="0"/>
              <a:t>Marine Mammals and Sea Turtles </a:t>
            </a:r>
          </a:p>
          <a:p>
            <a:r>
              <a:rPr lang="en-US" dirty="0"/>
              <a:t>South Carolina Call Area Development </a:t>
            </a:r>
          </a:p>
          <a:p>
            <a:r>
              <a:rPr lang="en-US" dirty="0" smtClean="0"/>
              <a:t>Survey and Site Assessment Equipment </a:t>
            </a:r>
          </a:p>
          <a:p>
            <a:r>
              <a:rPr lang="en-US" dirty="0" smtClean="0"/>
              <a:t>Map Exercise </a:t>
            </a:r>
          </a:p>
          <a:p>
            <a:r>
              <a:rPr lang="en-US" dirty="0" smtClean="0"/>
              <a:t>Court Reporter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Area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Comments on Call and NOI will feed into Area Identification</a:t>
            </a:r>
          </a:p>
          <a:p>
            <a:r>
              <a:rPr lang="en-US" dirty="0" smtClean="0"/>
              <a:t>Looking for information on resources such as:</a:t>
            </a:r>
          </a:p>
          <a:p>
            <a:pPr lvl="1"/>
            <a:r>
              <a:rPr lang="en-US" dirty="0" smtClean="0"/>
              <a:t>Proposed North Atlantic Right Whale Critical Habitat</a:t>
            </a:r>
            <a:endParaRPr lang="en-US" dirty="0"/>
          </a:p>
          <a:p>
            <a:pPr lvl="1"/>
            <a:r>
              <a:rPr lang="en-US" dirty="0" smtClean="0"/>
              <a:t>Visual Impacts </a:t>
            </a:r>
          </a:p>
          <a:p>
            <a:pPr lvl="1"/>
            <a:r>
              <a:rPr lang="en-US" dirty="0" smtClean="0"/>
              <a:t>Gullah Geechee Cultural Heritage Corridor</a:t>
            </a:r>
          </a:p>
          <a:p>
            <a:pPr lvl="1"/>
            <a:r>
              <a:rPr lang="en-US" dirty="0" smtClean="0"/>
              <a:t>Biological Resources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1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comment on Call and 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244"/>
            <a:ext cx="8229600" cy="4770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60-day public comment period ends January 25, 2016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written form, deliver to: </a:t>
            </a:r>
          </a:p>
          <a:p>
            <a:pPr marL="0" indent="0">
              <a:buNone/>
            </a:pPr>
            <a:r>
              <a:rPr lang="en-US" sz="2800" dirty="0" smtClean="0"/>
              <a:t>	Office </a:t>
            </a:r>
            <a:r>
              <a:rPr lang="en-US" sz="2800" dirty="0"/>
              <a:t>of Renewable Energy Programs</a:t>
            </a:r>
            <a:br>
              <a:rPr lang="en-US" sz="2800" dirty="0"/>
            </a:br>
            <a:r>
              <a:rPr lang="en-US" sz="2800" dirty="0" smtClean="0"/>
              <a:t>	Bureau </a:t>
            </a:r>
            <a:r>
              <a:rPr lang="en-US" sz="2800" dirty="0"/>
              <a:t>of Ocean Energy Management</a:t>
            </a:r>
            <a:br>
              <a:rPr lang="en-US" sz="2800" dirty="0"/>
            </a:br>
            <a:r>
              <a:rPr lang="en-US" sz="2800" dirty="0" smtClean="0"/>
              <a:t>	45600 </a:t>
            </a:r>
            <a:r>
              <a:rPr lang="en-US" sz="2800" dirty="0"/>
              <a:t>Woodland Road (VAM-OREP)</a:t>
            </a:r>
            <a:br>
              <a:rPr lang="en-US" sz="2800" dirty="0"/>
            </a:br>
            <a:r>
              <a:rPr lang="en-US" sz="2800" dirty="0" smtClean="0"/>
              <a:t>	Sterling</a:t>
            </a:r>
            <a:r>
              <a:rPr lang="en-US" sz="2800" dirty="0"/>
              <a:t>, Virginia 20166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Electronically: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www.boem.gov/About-BOEM/Public-Engagement/Public-Engagement-Opportunities.aspx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Click on “Documents Open for Public </a:t>
            </a:r>
            <a:r>
              <a:rPr lang="en-US" sz="2800" dirty="0"/>
              <a:t>C</a:t>
            </a:r>
            <a:r>
              <a:rPr lang="en-US" sz="2800" dirty="0" smtClean="0"/>
              <a:t>omment” and choose the “Open Comments Document” link. Please use the two documents dated 11/25/2015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Brian Krevor, Environmental Protection Specialist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Brian.Krevor@boem.gov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703-787-1346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South Carolina Outer Continental Shelf Planning for Commercial Wind Leasing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Notice of Intent to Prepare an Environmental Assessment and Call for Information and Nominations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January 5-7, 2016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200" dirty="0" smtClean="0"/>
              <a:t>Brian Krevor, Environmental Protection Specialist</a:t>
            </a:r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2200" dirty="0" smtClean="0"/>
              <a:t>Office of Renewable Energy Programs</a:t>
            </a:r>
          </a:p>
          <a:p>
            <a:pPr marL="0" indent="0" algn="ctr">
              <a:buNone/>
            </a:pPr>
            <a:r>
              <a:rPr lang="en-US" sz="2200" dirty="0" smtClean="0"/>
              <a:t>Bureau of Ocean Energy Management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70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Bureau of Ocean Energy Management </a:t>
            </a:r>
            <a:endParaRPr lang="en-US" sz="4400" dirty="0"/>
          </a:p>
        </p:txBody>
      </p:sp>
      <p:pic>
        <p:nvPicPr>
          <p:cNvPr id="1029" name="Picture 5" descr="http://www.army.mil/e2/c/images/2013/11/04/319046/siz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92983"/>
            <a:ext cx="3989868" cy="26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" y="4092983"/>
            <a:ext cx="3758184" cy="26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1" y="1679788"/>
            <a:ext cx="3757309" cy="242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c2es.org/docUploads/figure1_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93189"/>
            <a:ext cx="3989868" cy="23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Atlantic Renewable Energy Activities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54619" cy="4846637"/>
          </a:xfrm>
        </p:spPr>
      </p:pic>
    </p:spTree>
    <p:extLst>
      <p:ext uri="{BB962C8B-B14F-4D97-AF65-F5344CB8AC3E}">
        <p14:creationId xmlns:p14="http://schemas.microsoft.com/office/powerpoint/2010/main" val="2846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is a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8912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Call for Information and Nominations</a:t>
            </a:r>
          </a:p>
          <a:p>
            <a:r>
              <a:rPr lang="en-US" sz="3200" dirty="0" smtClean="0"/>
              <a:t>South Carolina Call</a:t>
            </a:r>
            <a:r>
              <a:rPr lang="en-US" sz="3200" i="1" dirty="0" smtClean="0"/>
              <a:t> Federal Register</a:t>
            </a:r>
            <a:r>
              <a:rPr lang="en-US" sz="3200" dirty="0" smtClean="0"/>
              <a:t> notice published November 25, 2015</a:t>
            </a:r>
          </a:p>
          <a:p>
            <a:r>
              <a:rPr lang="en-US" sz="3200" dirty="0" smtClean="0"/>
              <a:t>Requests for information for BOEM to consider in the planning, analysis, and decision-making process</a:t>
            </a:r>
          </a:p>
          <a:p>
            <a:r>
              <a:rPr lang="en-US" sz="3200" dirty="0" smtClean="0"/>
              <a:t>Requests for developers to nominate areas of interest for wind energy development </a:t>
            </a:r>
          </a:p>
          <a:p>
            <a:r>
              <a:rPr lang="en-US" sz="3200" dirty="0" smtClean="0"/>
              <a:t>Not a decision to lease </a:t>
            </a:r>
          </a:p>
        </p:txBody>
      </p:sp>
    </p:spTree>
    <p:extLst>
      <p:ext uri="{BB962C8B-B14F-4D97-AF65-F5344CB8AC3E}">
        <p14:creationId xmlns:p14="http://schemas.microsoft.com/office/powerpoint/2010/main" val="21690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-197" r="2520" b="3583"/>
          <a:stretch/>
        </p:blipFill>
        <p:spPr>
          <a:xfrm>
            <a:off x="685800" y="838200"/>
            <a:ext cx="7620000" cy="5826827"/>
          </a:xfrm>
        </p:spPr>
      </p:pic>
    </p:spTree>
    <p:extLst>
      <p:ext uri="{BB962C8B-B14F-4D97-AF65-F5344CB8AC3E}">
        <p14:creationId xmlns:p14="http://schemas.microsoft.com/office/powerpoint/2010/main" val="2789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an NOI?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Notice of Intent to Prepare an Environmental Assessment</a:t>
            </a:r>
          </a:p>
          <a:p>
            <a:r>
              <a:rPr lang="en-US" sz="2800" dirty="0" smtClean="0"/>
              <a:t>Begins environmental review process</a:t>
            </a:r>
          </a:p>
          <a:p>
            <a:r>
              <a:rPr lang="en-US" sz="2800" dirty="0" smtClean="0"/>
              <a:t>South Carolina NOI published in the </a:t>
            </a:r>
            <a:r>
              <a:rPr lang="en-US" sz="2800" i="1" dirty="0" smtClean="0"/>
              <a:t>Federal Register</a:t>
            </a:r>
            <a:r>
              <a:rPr lang="en-US" sz="2800" dirty="0" smtClean="0"/>
              <a:t> on November 25, 2015</a:t>
            </a:r>
          </a:p>
          <a:p>
            <a:r>
              <a:rPr lang="en-US" sz="2800" dirty="0" smtClean="0"/>
              <a:t>Informs the public and solicits input on:</a:t>
            </a:r>
          </a:p>
          <a:p>
            <a:pPr lvl="1"/>
            <a:r>
              <a:rPr lang="en-US" sz="2600" dirty="0" smtClean="0"/>
              <a:t>Important resources, issues, and data gaps</a:t>
            </a:r>
          </a:p>
          <a:p>
            <a:pPr lvl="1"/>
            <a:r>
              <a:rPr lang="en-US" sz="2600" dirty="0" smtClean="0"/>
              <a:t>Alternatives</a:t>
            </a:r>
          </a:p>
          <a:p>
            <a:r>
              <a:rPr lang="en-US" sz="2800" dirty="0" smtClean="0"/>
              <a:t>Published concurrently with the Call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an Environmental Assessment (EA)?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000" dirty="0" smtClean="0"/>
              <a:t>An </a:t>
            </a:r>
            <a:r>
              <a:rPr lang="en-US" sz="3000" dirty="0"/>
              <a:t>EA is a concise public document which:</a:t>
            </a:r>
          </a:p>
          <a:p>
            <a:pPr lvl="1"/>
            <a:r>
              <a:rPr lang="en-US" sz="2800" dirty="0"/>
              <a:t>Briefly provides sufficient evidence and analysis for determining whether to prepare an Environmental Impact Statement (EIS);</a:t>
            </a:r>
          </a:p>
          <a:p>
            <a:pPr lvl="1"/>
            <a:r>
              <a:rPr lang="en-US" sz="2800" dirty="0"/>
              <a:t>Aids an agency's compliance with NEPA when no EIS is </a:t>
            </a:r>
            <a:r>
              <a:rPr lang="en-US" sz="2800" dirty="0" smtClean="0"/>
              <a:t>necessary (better </a:t>
            </a:r>
            <a:r>
              <a:rPr lang="en-US" sz="2800" dirty="0"/>
              <a:t>alternatives and mitigation measures) and;</a:t>
            </a:r>
          </a:p>
          <a:p>
            <a:pPr lvl="1"/>
            <a:r>
              <a:rPr lang="en-US" sz="2800" dirty="0"/>
              <a:t>Facilitates preparation of an EIS when one is necessary.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Proposed Action: </a:t>
            </a:r>
            <a:br>
              <a:rPr lang="en-US" dirty="0" smtClean="0"/>
            </a:br>
            <a:r>
              <a:rPr lang="en-US" dirty="0" smtClean="0"/>
              <a:t>What will be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76400"/>
            <a:ext cx="5715000" cy="40843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Lease Issuance </a:t>
            </a:r>
          </a:p>
          <a:p>
            <a:r>
              <a:rPr lang="en-US" dirty="0" smtClean="0"/>
              <a:t>Associated </a:t>
            </a:r>
            <a:r>
              <a:rPr lang="en-US" dirty="0"/>
              <a:t>site characterization surveys </a:t>
            </a:r>
            <a:endParaRPr lang="en-US" dirty="0" smtClean="0"/>
          </a:p>
          <a:p>
            <a:r>
              <a:rPr lang="en-US" dirty="0" smtClean="0"/>
              <a:t>Subsequent </a:t>
            </a:r>
            <a:r>
              <a:rPr lang="en-US" dirty="0"/>
              <a:t>site assessment </a:t>
            </a:r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1" y="4343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37" y="3579090"/>
            <a:ext cx="2343151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14" y="4345709"/>
            <a:ext cx="3334837" cy="23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1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1071</TotalTime>
  <Words>592</Words>
  <Application>Microsoft Office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South Carolina Outer Continental Shelf Planning for Commercial Wind Leasing</vt:lpstr>
      <vt:lpstr>Bureau of Ocean Energy Management </vt:lpstr>
      <vt:lpstr>Atlantic Renewable Energy Activities</vt:lpstr>
      <vt:lpstr>What is a Call?</vt:lpstr>
      <vt:lpstr>PowerPoint Presentation</vt:lpstr>
      <vt:lpstr>What is an NOI?</vt:lpstr>
      <vt:lpstr>What is an Environmental Assessment (EA)?</vt:lpstr>
      <vt:lpstr>Proposed Action:  What will be considered</vt:lpstr>
      <vt:lpstr>Proposed Action:  What will NOT be considered</vt:lpstr>
      <vt:lpstr>Examples of Alternatives that May be Analyzed</vt:lpstr>
      <vt:lpstr>Impact Producing Factors</vt:lpstr>
      <vt:lpstr>Environmental and Socioeconomic Resources</vt:lpstr>
      <vt:lpstr>Standard Operating Conditions</vt:lpstr>
      <vt:lpstr>Consultations</vt:lpstr>
      <vt:lpstr>Posters/Stations</vt:lpstr>
      <vt:lpstr>Area Identification</vt:lpstr>
      <vt:lpstr>How to comment on Call and NOI</vt:lpstr>
      <vt:lpstr>Questions?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Environmental Assessment for Commercial Wind Lease Issuance and Site Assessment Activities Offshore North Carolina</dc:title>
  <dc:creator>Krevor, Brian</dc:creator>
  <cp:lastModifiedBy>Liu, Jules T</cp:lastModifiedBy>
  <cp:revision>78</cp:revision>
  <dcterms:created xsi:type="dcterms:W3CDTF">2015-02-06T14:46:35Z</dcterms:created>
  <dcterms:modified xsi:type="dcterms:W3CDTF">2016-02-02T16:16:22Z</dcterms:modified>
</cp:coreProperties>
</file>