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86" r:id="rId2"/>
    <p:sldId id="261" r:id="rId3"/>
    <p:sldId id="281" r:id="rId4"/>
    <p:sldId id="282" r:id="rId5"/>
    <p:sldId id="283" r:id="rId6"/>
    <p:sldId id="284" r:id="rId7"/>
    <p:sldId id="270" r:id="rId8"/>
    <p:sldId id="271" r:id="rId9"/>
    <p:sldId id="272" r:id="rId10"/>
    <p:sldId id="273" r:id="rId11"/>
    <p:sldId id="274" r:id="rId12"/>
    <p:sldId id="263" r:id="rId13"/>
    <p:sldId id="264" r:id="rId14"/>
    <p:sldId id="265" r:id="rId15"/>
    <p:sldId id="266" r:id="rId16"/>
    <p:sldId id="285" r:id="rId17"/>
    <p:sldId id="280" r:id="rId18"/>
    <p:sldId id="287" r:id="rId19"/>
    <p:sldId id="269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29" d="100"/>
          <a:sy n="29" d="100"/>
        </p:scale>
        <p:origin x="-1133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EFCC9-B0B9-4712-9EB0-069C54658FBF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7D4A79-A279-42A1-9AE6-F5CFB8EB2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868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Ocean energy bureau within the U.S. Department of the Interior (DOI)</a:t>
            </a:r>
          </a:p>
          <a:p>
            <a:pPr eaLnBrk="1" hangingPunct="1"/>
            <a:r>
              <a:rPr lang="en-US" dirty="0" smtClean="0"/>
              <a:t>Manages the nation's natural gas, oil and other mineral and energy resources on the Outer Continental Shelf (OCS)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4A79-A279-42A1-9AE6-F5CFB8EB207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883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688EF-91E7-407E-B4C0-3DFBEDB3F9C1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2/2/2016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C3F0-5D81-4AB0-84C9-221A014BA0AE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7679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688EF-91E7-407E-B4C0-3DFBEDB3F9C1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2/2/2016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C3F0-5D81-4AB0-84C9-221A014BA0A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434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688EF-91E7-407E-B4C0-3DFBEDB3F9C1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2/2/2016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C3F0-5D81-4AB0-84C9-221A014BA0A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986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688EF-91E7-407E-B4C0-3DFBEDB3F9C1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2/2/2016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C3F0-5D81-4AB0-84C9-221A014BA0A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752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688EF-91E7-407E-B4C0-3DFBEDB3F9C1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2/2/2016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C3F0-5D81-4AB0-84C9-221A014BA0AE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3209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688EF-91E7-407E-B4C0-3DFBEDB3F9C1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2/2/2016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C3F0-5D81-4AB0-84C9-221A014BA0A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63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688EF-91E7-407E-B4C0-3DFBEDB3F9C1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2/2/2016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C3F0-5D81-4AB0-84C9-221A014BA0A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94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688EF-91E7-407E-B4C0-3DFBEDB3F9C1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2/2/2016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C3F0-5D81-4AB0-84C9-221A014BA0A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509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688EF-91E7-407E-B4C0-3DFBEDB3F9C1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2/2/2016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C3F0-5D81-4AB0-84C9-221A014BA0A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122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688EF-91E7-407E-B4C0-3DFBEDB3F9C1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2/2/2016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C3F0-5D81-4AB0-84C9-221A014BA0A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494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688EF-91E7-407E-B4C0-3DFBEDB3F9C1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2/2/2016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623C3F0-5D81-4AB0-84C9-221A014BA0A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583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35688EF-91E7-407E-B4C0-3DFBEDB3F9C1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2/2/2016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623C3F0-5D81-4AB0-84C9-221A014BA0A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493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oem.gov/About-BOEM/Public-Engagement/Public-Engagement-Opportunities.aspx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Brian.Krevor@boem.go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4648200" cy="697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9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Proposed Action: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What will </a:t>
            </a:r>
            <a:r>
              <a:rPr lang="en-US" dirty="0" smtClean="0"/>
              <a:t>NOT be </a:t>
            </a:r>
            <a:r>
              <a:rPr lang="en-US" dirty="0"/>
              <a:t>considered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68880"/>
            <a:ext cx="8229600" cy="4389120"/>
          </a:xfrm>
        </p:spPr>
        <p:txBody>
          <a:bodyPr/>
          <a:lstStyle/>
          <a:p>
            <a:r>
              <a:rPr lang="en-US" sz="2800" dirty="0" smtClean="0"/>
              <a:t>Installation, operation, and decommissioning of a commercial wind energy facility</a:t>
            </a:r>
          </a:p>
          <a:p>
            <a:r>
              <a:rPr lang="en-US" sz="2800" dirty="0" smtClean="0"/>
              <a:t>If an eventual lessee were to submit a construction and operations plan, BOEM would conduct a project specific environmental analysis that would likely take the form of an EIS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800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Examples of Alternatives that May be Analyzed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38912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Geographic</a:t>
            </a:r>
          </a:p>
          <a:p>
            <a:r>
              <a:rPr lang="en-US" sz="2800" dirty="0" smtClean="0"/>
              <a:t>Timing/Seasonal Restrictions</a:t>
            </a:r>
          </a:p>
          <a:p>
            <a:r>
              <a:rPr lang="en-US" sz="2800" dirty="0" smtClean="0"/>
              <a:t>No Action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735" y="2362200"/>
            <a:ext cx="3316097" cy="412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9251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Vessel Traffic</a:t>
            </a:r>
          </a:p>
          <a:p>
            <a:r>
              <a:rPr lang="en-US" sz="2800" dirty="0" smtClean="0"/>
              <a:t>Noise (Pile Driving, Surveys)</a:t>
            </a:r>
          </a:p>
          <a:p>
            <a:r>
              <a:rPr lang="en-US" sz="2800" dirty="0" smtClean="0"/>
              <a:t>Vessel Collisions/</a:t>
            </a:r>
            <a:r>
              <a:rPr lang="en-US" sz="2800" dirty="0" err="1" smtClean="0"/>
              <a:t>Allisions</a:t>
            </a:r>
            <a:endParaRPr lang="en-US" sz="2800" dirty="0" smtClean="0"/>
          </a:p>
          <a:p>
            <a:r>
              <a:rPr lang="en-US" sz="2800" dirty="0" smtClean="0"/>
              <a:t>Bottom Disturbance</a:t>
            </a:r>
          </a:p>
          <a:p>
            <a:r>
              <a:rPr lang="en-US" sz="2800" dirty="0" smtClean="0"/>
              <a:t>Emissions and Discharges</a:t>
            </a:r>
          </a:p>
          <a:p>
            <a:r>
              <a:rPr lang="en-US" sz="2800" dirty="0" smtClean="0"/>
              <a:t>Lighting</a:t>
            </a:r>
          </a:p>
          <a:p>
            <a:r>
              <a:rPr lang="en-US" sz="2800" dirty="0" smtClean="0"/>
              <a:t>Visual and Aesthetic Interference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en-US" dirty="0" smtClean="0"/>
              <a:t>Impact Producing Factors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057400"/>
            <a:ext cx="3733800" cy="270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8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4200" dirty="0" smtClean="0"/>
              <a:t>Environmental and Socioeconomic Resources</a:t>
            </a:r>
            <a:endParaRPr lang="en-US" sz="4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43484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Physical</a:t>
            </a:r>
          </a:p>
          <a:p>
            <a:pPr lvl="1"/>
            <a:r>
              <a:rPr lang="en-US" sz="2000" dirty="0" smtClean="0"/>
              <a:t>Air Quality</a:t>
            </a:r>
          </a:p>
          <a:p>
            <a:pPr lvl="1"/>
            <a:r>
              <a:rPr lang="en-US" sz="2000" dirty="0" smtClean="0"/>
              <a:t>Water Quality</a:t>
            </a:r>
          </a:p>
          <a:p>
            <a:pPr lvl="1"/>
            <a:endParaRPr lang="en-US" dirty="0"/>
          </a:p>
          <a:p>
            <a:r>
              <a:rPr lang="en-US" dirty="0" smtClean="0"/>
              <a:t>Biological</a:t>
            </a:r>
          </a:p>
          <a:p>
            <a:pPr lvl="1"/>
            <a:r>
              <a:rPr lang="en-US" sz="2000" dirty="0" smtClean="0"/>
              <a:t>Marine Mammals</a:t>
            </a:r>
          </a:p>
          <a:p>
            <a:pPr lvl="1"/>
            <a:r>
              <a:rPr lang="en-US" sz="2000" dirty="0" smtClean="0"/>
              <a:t>Sea Turtles</a:t>
            </a:r>
          </a:p>
          <a:p>
            <a:pPr lvl="1"/>
            <a:r>
              <a:rPr lang="en-US" sz="2000" dirty="0" smtClean="0"/>
              <a:t>Fish and Essential Fish Habitat (EFH)</a:t>
            </a:r>
          </a:p>
          <a:p>
            <a:pPr lvl="1"/>
            <a:r>
              <a:rPr lang="en-US" sz="2000" dirty="0" smtClean="0"/>
              <a:t>Coastal Habitats</a:t>
            </a:r>
          </a:p>
          <a:p>
            <a:pPr lvl="1"/>
            <a:r>
              <a:rPr lang="en-US" sz="2000" dirty="0" smtClean="0"/>
              <a:t>Benthic Resources</a:t>
            </a:r>
          </a:p>
          <a:p>
            <a:pPr lvl="1"/>
            <a:r>
              <a:rPr lang="en-US" sz="2000" dirty="0" smtClean="0"/>
              <a:t>Avian and Bat Species</a:t>
            </a:r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43484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Socioeconomic</a:t>
            </a:r>
          </a:p>
          <a:p>
            <a:pPr lvl="1"/>
            <a:r>
              <a:rPr lang="en-US" sz="2000" dirty="0"/>
              <a:t>Aesthetics and Visual </a:t>
            </a:r>
            <a:r>
              <a:rPr lang="en-US" sz="2000" dirty="0" smtClean="0"/>
              <a:t>Resources</a:t>
            </a:r>
            <a:endParaRPr lang="en-US" sz="2000" dirty="0"/>
          </a:p>
          <a:p>
            <a:pPr lvl="1"/>
            <a:r>
              <a:rPr lang="en-US" sz="2000" dirty="0" smtClean="0"/>
              <a:t>Commercial and Recreational Fishing</a:t>
            </a:r>
          </a:p>
          <a:p>
            <a:pPr lvl="1"/>
            <a:r>
              <a:rPr lang="en-US" sz="2000" dirty="0" smtClean="0"/>
              <a:t>Cultural Resources </a:t>
            </a:r>
          </a:p>
          <a:p>
            <a:pPr lvl="1"/>
            <a:r>
              <a:rPr lang="en-US" sz="2000" dirty="0" smtClean="0"/>
              <a:t>Military Uses</a:t>
            </a:r>
          </a:p>
          <a:p>
            <a:pPr lvl="1"/>
            <a:r>
              <a:rPr lang="en-US" sz="2000" dirty="0" smtClean="0"/>
              <a:t>Environmental Justice</a:t>
            </a:r>
          </a:p>
          <a:p>
            <a:pPr lvl="1"/>
            <a:r>
              <a:rPr lang="en-US" sz="2000" dirty="0" smtClean="0"/>
              <a:t>Land Use and Coastal Infrastructure</a:t>
            </a:r>
          </a:p>
          <a:p>
            <a:pPr lvl="1"/>
            <a:r>
              <a:rPr lang="en-US" sz="2000" dirty="0" smtClean="0"/>
              <a:t>Tourism and Recreation</a:t>
            </a:r>
          </a:p>
          <a:p>
            <a:pPr lvl="1"/>
            <a:r>
              <a:rPr lang="en-US" sz="2000" dirty="0" smtClean="0"/>
              <a:t>Demographics and Employment </a:t>
            </a:r>
          </a:p>
          <a:p>
            <a:pPr lvl="1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99496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Standard Operating Conditions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981200"/>
            <a:ext cx="8610600" cy="2971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Developed to reduce or eliminate the potential for environmental risks</a:t>
            </a:r>
          </a:p>
          <a:p>
            <a:r>
              <a:rPr lang="en-US" dirty="0" smtClean="0"/>
              <a:t>Generally have been based on consultations </a:t>
            </a:r>
            <a:r>
              <a:rPr lang="en-US" dirty="0"/>
              <a:t>with NOAA </a:t>
            </a:r>
            <a:r>
              <a:rPr lang="en-US" dirty="0" smtClean="0"/>
              <a:t>NMFS, FWS, and other agencies</a:t>
            </a:r>
            <a:endParaRPr lang="en-US" dirty="0"/>
          </a:p>
          <a:p>
            <a:r>
              <a:rPr lang="en-US" dirty="0"/>
              <a:t>Part of the proposed action or “in place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Enforced through lease stipulations and\or terms and conditions of plan approval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437" y="4495800"/>
            <a:ext cx="3981450" cy="2304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511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264" y="411018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Consultations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650" y="1600200"/>
            <a:ext cx="8229600" cy="4389120"/>
          </a:xfrm>
        </p:spPr>
        <p:txBody>
          <a:bodyPr/>
          <a:lstStyle/>
          <a:p>
            <a:r>
              <a:rPr lang="en-US" dirty="0" smtClean="0"/>
              <a:t>National Historic Preservation Act (NHPA)</a:t>
            </a:r>
          </a:p>
          <a:p>
            <a:r>
              <a:rPr lang="en-US" dirty="0" smtClean="0"/>
              <a:t>Coastal Zone Management Act (CZMA)</a:t>
            </a:r>
          </a:p>
          <a:p>
            <a:r>
              <a:rPr lang="en-US" dirty="0" smtClean="0"/>
              <a:t>Endangered Species Act (ESA)</a:t>
            </a:r>
          </a:p>
          <a:p>
            <a:r>
              <a:rPr lang="en-US" sz="2400" dirty="0"/>
              <a:t>Magnuson-Stevens Fishery Conservation and Management Act (Essential Fish Habitat (EFH</a:t>
            </a:r>
            <a:r>
              <a:rPr lang="en-US" sz="2400" dirty="0" smtClean="0"/>
              <a:t>))</a:t>
            </a:r>
          </a:p>
          <a:p>
            <a:r>
              <a:rPr lang="en-US" sz="2400" dirty="0" smtClean="0"/>
              <a:t>Gullah Geechee Cultural Heritage Corridor</a:t>
            </a:r>
            <a:endParaRPr lang="en-US" sz="2400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278022"/>
            <a:ext cx="3702108" cy="2427578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60" y="4278022"/>
            <a:ext cx="3655990" cy="2427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1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Posters/Stations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BOEM Leasing Process</a:t>
            </a:r>
          </a:p>
          <a:p>
            <a:r>
              <a:rPr lang="en-US" dirty="0" smtClean="0"/>
              <a:t>Avian Information</a:t>
            </a:r>
          </a:p>
          <a:p>
            <a:r>
              <a:rPr lang="en-US" dirty="0" smtClean="0"/>
              <a:t>Marine Mammals and Sea Turtles </a:t>
            </a:r>
          </a:p>
          <a:p>
            <a:r>
              <a:rPr lang="en-US" dirty="0"/>
              <a:t>South Carolina Call Area Development </a:t>
            </a:r>
          </a:p>
          <a:p>
            <a:r>
              <a:rPr lang="en-US" dirty="0" smtClean="0"/>
              <a:t>Survey and Site Assessment Equipment </a:t>
            </a:r>
          </a:p>
          <a:p>
            <a:r>
              <a:rPr lang="en-US" dirty="0" smtClean="0"/>
              <a:t>Map Exercise </a:t>
            </a:r>
          </a:p>
          <a:p>
            <a:r>
              <a:rPr lang="en-US" dirty="0" smtClean="0"/>
              <a:t>Court Reporter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532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Area Identification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389120"/>
          </a:xfrm>
        </p:spPr>
        <p:txBody>
          <a:bodyPr/>
          <a:lstStyle/>
          <a:p>
            <a:r>
              <a:rPr lang="en-US" dirty="0" smtClean="0"/>
              <a:t>Comments on Call and NOI will feed into Area Identification</a:t>
            </a:r>
          </a:p>
          <a:p>
            <a:r>
              <a:rPr lang="en-US" dirty="0" smtClean="0"/>
              <a:t>Looking for information on resources such as:</a:t>
            </a:r>
          </a:p>
          <a:p>
            <a:pPr lvl="1"/>
            <a:r>
              <a:rPr lang="en-US" dirty="0" smtClean="0"/>
              <a:t>Proposed North Atlantic Right Whale Critical Habitat</a:t>
            </a:r>
            <a:endParaRPr lang="en-US" dirty="0"/>
          </a:p>
          <a:p>
            <a:pPr lvl="1"/>
            <a:r>
              <a:rPr lang="en-US" dirty="0" smtClean="0"/>
              <a:t>Visual Impacts </a:t>
            </a:r>
          </a:p>
          <a:p>
            <a:pPr lvl="1"/>
            <a:r>
              <a:rPr lang="en-US" dirty="0" smtClean="0"/>
              <a:t>Gullah Geechee Cultural Heritage Corridor</a:t>
            </a:r>
          </a:p>
          <a:p>
            <a:pPr lvl="1"/>
            <a:r>
              <a:rPr lang="en-US" dirty="0" smtClean="0"/>
              <a:t>Biological Resources 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3195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to comment on Call and NOI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3244"/>
            <a:ext cx="8229600" cy="47701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dirty="0" smtClean="0"/>
              <a:t>60-day public comment period ends January 25, 2016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In </a:t>
            </a:r>
            <a:r>
              <a:rPr lang="en-US" sz="2800" dirty="0"/>
              <a:t>written form, deliver to: </a:t>
            </a:r>
          </a:p>
          <a:p>
            <a:pPr marL="0" indent="0">
              <a:buNone/>
            </a:pPr>
            <a:r>
              <a:rPr lang="en-US" sz="2800" dirty="0" smtClean="0"/>
              <a:t>	Office </a:t>
            </a:r>
            <a:r>
              <a:rPr lang="en-US" sz="2800" dirty="0"/>
              <a:t>of Renewable Energy Programs</a:t>
            </a:r>
            <a:br>
              <a:rPr lang="en-US" sz="2800" dirty="0"/>
            </a:br>
            <a:r>
              <a:rPr lang="en-US" sz="2800" dirty="0" smtClean="0"/>
              <a:t>	Bureau </a:t>
            </a:r>
            <a:r>
              <a:rPr lang="en-US" sz="2800" dirty="0"/>
              <a:t>of Ocean Energy Management</a:t>
            </a:r>
            <a:br>
              <a:rPr lang="en-US" sz="2800" dirty="0"/>
            </a:br>
            <a:r>
              <a:rPr lang="en-US" sz="2800" dirty="0" smtClean="0"/>
              <a:t>	45600 </a:t>
            </a:r>
            <a:r>
              <a:rPr lang="en-US" sz="2800" dirty="0"/>
              <a:t>Woodland Road (VAM-OREP)</a:t>
            </a:r>
            <a:br>
              <a:rPr lang="en-US" sz="2800" dirty="0"/>
            </a:br>
            <a:r>
              <a:rPr lang="en-US" sz="2800" dirty="0" smtClean="0"/>
              <a:t>	Sterling</a:t>
            </a:r>
            <a:r>
              <a:rPr lang="en-US" sz="2800" dirty="0"/>
              <a:t>, Virginia 20166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Electronically:</a:t>
            </a:r>
          </a:p>
          <a:p>
            <a:pPr marL="0" indent="0">
              <a:buNone/>
            </a:pPr>
            <a:r>
              <a:rPr lang="en-US" sz="2800" dirty="0">
                <a:hlinkClick r:id="rId2"/>
              </a:rPr>
              <a:t>http://</a:t>
            </a:r>
            <a:r>
              <a:rPr lang="en-US" sz="2800" dirty="0" smtClean="0">
                <a:hlinkClick r:id="rId2"/>
              </a:rPr>
              <a:t>www.boem.gov/About-BOEM/Public-Engagement/Public-Engagement-Opportunities.aspx</a:t>
            </a: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Click on “Documents Open for Public </a:t>
            </a:r>
            <a:r>
              <a:rPr lang="en-US" sz="2800" dirty="0"/>
              <a:t>C</a:t>
            </a:r>
            <a:r>
              <a:rPr lang="en-US" sz="2800" dirty="0" smtClean="0"/>
              <a:t>omment” and choose the “Open Comments Document” link. Please use the two documents dated 11/25/2015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284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Brian Krevor, Environmental Protection Specialist</a:t>
            </a:r>
          </a:p>
          <a:p>
            <a:pPr marL="0" indent="0" algn="ctr">
              <a:buNone/>
            </a:pPr>
            <a:r>
              <a:rPr lang="en-US" dirty="0" smtClean="0">
                <a:hlinkClick r:id="rId2"/>
              </a:rPr>
              <a:t>Brian.Krevor@boem.gov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703-787-1346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95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/>
              <a:t>South Carolina Outer Continental Shelf Planning for Commercial Wind Leasing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4389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400" dirty="0" smtClean="0"/>
              <a:t>Notice of Intent to Prepare an Environmental Assessment and Call for Information and Nominations</a:t>
            </a:r>
          </a:p>
          <a:p>
            <a:pPr marL="0" indent="0" algn="ctr">
              <a:buNone/>
            </a:pPr>
            <a:endParaRPr lang="en-US" sz="2400" dirty="0" smtClean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 smtClean="0"/>
              <a:t>January 5-7, 2016</a:t>
            </a:r>
          </a:p>
          <a:p>
            <a:pPr marL="0" indent="0" algn="ctr">
              <a:buNone/>
            </a:pPr>
            <a:endParaRPr lang="en-US" sz="1000" dirty="0" smtClean="0"/>
          </a:p>
          <a:p>
            <a:pPr marL="0" indent="0" algn="ctr">
              <a:buNone/>
            </a:pPr>
            <a:r>
              <a:rPr lang="en-US" sz="2200" dirty="0" smtClean="0"/>
              <a:t>Brian Krevor, Environmental Protection Specialist</a:t>
            </a:r>
          </a:p>
          <a:p>
            <a:pPr marL="0" indent="0" algn="ctr">
              <a:buNone/>
            </a:pPr>
            <a:endParaRPr lang="en-US" sz="900" dirty="0" smtClean="0"/>
          </a:p>
          <a:p>
            <a:pPr marL="0" indent="0" algn="ctr">
              <a:buNone/>
            </a:pPr>
            <a:r>
              <a:rPr lang="en-US" sz="2200" dirty="0" smtClean="0"/>
              <a:t>Office of Renewable Energy Programs</a:t>
            </a:r>
          </a:p>
          <a:p>
            <a:pPr marL="0" indent="0" algn="ctr">
              <a:buNone/>
            </a:pPr>
            <a:r>
              <a:rPr lang="en-US" sz="2200" dirty="0" smtClean="0"/>
              <a:t>Bureau of Ocean Energy Management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36705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400" dirty="0" smtClean="0"/>
              <a:t>Bureau of Ocean Energy Management </a:t>
            </a:r>
            <a:endParaRPr lang="en-US" sz="4400" dirty="0"/>
          </a:p>
        </p:txBody>
      </p:sp>
      <p:pic>
        <p:nvPicPr>
          <p:cNvPr id="1029" name="Picture 5" descr="http://www.army.mil/e2/c/images/2013/11/04/319046/size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092983"/>
            <a:ext cx="3989868" cy="264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16" y="4092983"/>
            <a:ext cx="3758184" cy="2649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9891" y="1679788"/>
            <a:ext cx="3757309" cy="2426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 descr="http://www.c2es.org/docUploads/figure1_20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693189"/>
            <a:ext cx="3989868" cy="239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73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534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Atlantic Renewable Energy Activities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752600"/>
            <a:ext cx="7754619" cy="4846637"/>
          </a:xfrm>
        </p:spPr>
      </p:pic>
    </p:spTree>
    <p:extLst>
      <p:ext uri="{BB962C8B-B14F-4D97-AF65-F5344CB8AC3E}">
        <p14:creationId xmlns:p14="http://schemas.microsoft.com/office/powerpoint/2010/main" val="284627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What is a Call?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229600" cy="4389120"/>
          </a:xfrm>
        </p:spPr>
        <p:txBody>
          <a:bodyPr>
            <a:noAutofit/>
          </a:bodyPr>
          <a:lstStyle/>
          <a:p>
            <a:r>
              <a:rPr lang="en-US" sz="3200" dirty="0" smtClean="0"/>
              <a:t>Call for Information and Nominations</a:t>
            </a:r>
          </a:p>
          <a:p>
            <a:r>
              <a:rPr lang="en-US" sz="3200" dirty="0" smtClean="0"/>
              <a:t>South Carolina Call</a:t>
            </a:r>
            <a:r>
              <a:rPr lang="en-US" sz="3200" i="1" dirty="0" smtClean="0"/>
              <a:t> Federal Register</a:t>
            </a:r>
            <a:r>
              <a:rPr lang="en-US" sz="3200" dirty="0" smtClean="0"/>
              <a:t> notice published November 25, 2015</a:t>
            </a:r>
          </a:p>
          <a:p>
            <a:r>
              <a:rPr lang="en-US" sz="3200" dirty="0" smtClean="0"/>
              <a:t>Requests for information for BOEM to consider in the planning, analysis, and decision-making process</a:t>
            </a:r>
          </a:p>
          <a:p>
            <a:r>
              <a:rPr lang="en-US" sz="3200" dirty="0" smtClean="0"/>
              <a:t>Requests for developers to nominate areas of interest for wind energy development </a:t>
            </a:r>
          </a:p>
          <a:p>
            <a:r>
              <a:rPr lang="en-US" sz="3200" dirty="0" smtClean="0"/>
              <a:t>Not a decision to lease </a:t>
            </a:r>
          </a:p>
        </p:txBody>
      </p:sp>
    </p:spTree>
    <p:extLst>
      <p:ext uri="{BB962C8B-B14F-4D97-AF65-F5344CB8AC3E}">
        <p14:creationId xmlns:p14="http://schemas.microsoft.com/office/powerpoint/2010/main" val="216907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1" t="-197" r="2520" b="3583"/>
          <a:stretch/>
        </p:blipFill>
        <p:spPr>
          <a:xfrm>
            <a:off x="685800" y="838200"/>
            <a:ext cx="7620000" cy="5826827"/>
          </a:xfrm>
        </p:spPr>
      </p:pic>
    </p:spTree>
    <p:extLst>
      <p:ext uri="{BB962C8B-B14F-4D97-AF65-F5344CB8AC3E}">
        <p14:creationId xmlns:p14="http://schemas.microsoft.com/office/powerpoint/2010/main" val="27890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is an NOI?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Notice of Intent to Prepare an Environmental Assessment</a:t>
            </a:r>
          </a:p>
          <a:p>
            <a:r>
              <a:rPr lang="en-US" sz="2800" dirty="0" smtClean="0"/>
              <a:t>Begins environmental review process</a:t>
            </a:r>
          </a:p>
          <a:p>
            <a:r>
              <a:rPr lang="en-US" sz="2800" dirty="0" smtClean="0"/>
              <a:t>South Carolina NOI published in the </a:t>
            </a:r>
            <a:r>
              <a:rPr lang="en-US" sz="2800" i="1" dirty="0" smtClean="0"/>
              <a:t>Federal Register</a:t>
            </a:r>
            <a:r>
              <a:rPr lang="en-US" sz="2800" dirty="0" smtClean="0"/>
              <a:t> on November 25, 2015</a:t>
            </a:r>
          </a:p>
          <a:p>
            <a:r>
              <a:rPr lang="en-US" sz="2800" dirty="0" smtClean="0"/>
              <a:t>Informs the public and solicits input on:</a:t>
            </a:r>
          </a:p>
          <a:p>
            <a:pPr lvl="1"/>
            <a:r>
              <a:rPr lang="en-US" sz="2600" dirty="0" smtClean="0"/>
              <a:t>Important resources, issues, and data gaps</a:t>
            </a:r>
          </a:p>
          <a:p>
            <a:pPr lvl="1"/>
            <a:r>
              <a:rPr lang="en-US" sz="2600" dirty="0" smtClean="0"/>
              <a:t>Alternatives</a:t>
            </a:r>
          </a:p>
          <a:p>
            <a:r>
              <a:rPr lang="en-US" sz="2800" dirty="0" smtClean="0"/>
              <a:t>Published concurrently with the Call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28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27711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What is an Environmental Assessment (EA)?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sz="3000" dirty="0" smtClean="0"/>
              <a:t>An </a:t>
            </a:r>
            <a:r>
              <a:rPr lang="en-US" sz="3000" dirty="0"/>
              <a:t>EA is a concise public document which:</a:t>
            </a:r>
          </a:p>
          <a:p>
            <a:pPr lvl="1"/>
            <a:r>
              <a:rPr lang="en-US" sz="2800" dirty="0"/>
              <a:t>Briefly provides sufficient evidence and analysis for determining whether to prepare an Environmental Impact Statement (EIS);</a:t>
            </a:r>
          </a:p>
          <a:p>
            <a:pPr lvl="1"/>
            <a:r>
              <a:rPr lang="en-US" sz="2800" dirty="0"/>
              <a:t>Aids an agency's compliance with NEPA when no EIS is </a:t>
            </a:r>
            <a:r>
              <a:rPr lang="en-US" sz="2800" dirty="0" smtClean="0"/>
              <a:t>necessary (better </a:t>
            </a:r>
            <a:r>
              <a:rPr lang="en-US" sz="2800" dirty="0"/>
              <a:t>alternatives and mitigation measures) and;</a:t>
            </a:r>
          </a:p>
          <a:p>
            <a:pPr lvl="1"/>
            <a:r>
              <a:rPr lang="en-US" sz="2800" dirty="0"/>
              <a:t>Facilitates preparation of an EIS when one is necessary.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039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838200"/>
            <a:ext cx="88392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Proposed Action: </a:t>
            </a:r>
            <a:br>
              <a:rPr lang="en-US" dirty="0" smtClean="0"/>
            </a:br>
            <a:r>
              <a:rPr lang="en-US" dirty="0" smtClean="0"/>
              <a:t>What will be considered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0" y="1676400"/>
            <a:ext cx="5715000" cy="408432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Lease Issuance </a:t>
            </a:r>
          </a:p>
          <a:p>
            <a:r>
              <a:rPr lang="en-US" dirty="0" smtClean="0"/>
              <a:t>Associated </a:t>
            </a:r>
            <a:r>
              <a:rPr lang="en-US" dirty="0"/>
              <a:t>site characterization surveys </a:t>
            </a:r>
            <a:endParaRPr lang="en-US" dirty="0" smtClean="0"/>
          </a:p>
          <a:p>
            <a:r>
              <a:rPr lang="en-US" dirty="0" smtClean="0"/>
              <a:t>Subsequent </a:t>
            </a:r>
            <a:r>
              <a:rPr lang="en-US" dirty="0"/>
              <a:t>site assessment </a:t>
            </a:r>
            <a:r>
              <a:rPr lang="en-US" dirty="0" smtClean="0"/>
              <a:t>activities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11" y="4343400"/>
            <a:ext cx="31496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337" y="3579090"/>
            <a:ext cx="2343151" cy="3124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714" y="4345709"/>
            <a:ext cx="3334837" cy="2357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7016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Winter</Template>
  <TotalTime>1071</TotalTime>
  <Words>592</Words>
  <Application>Microsoft Office PowerPoint</Application>
  <PresentationFormat>On-screen Show (4:3)</PresentationFormat>
  <Paragraphs>121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Flow</vt:lpstr>
      <vt:lpstr>PowerPoint Presentation</vt:lpstr>
      <vt:lpstr>South Carolina Outer Continental Shelf Planning for Commercial Wind Leasing</vt:lpstr>
      <vt:lpstr>Bureau of Ocean Energy Management </vt:lpstr>
      <vt:lpstr>Atlantic Renewable Energy Activities</vt:lpstr>
      <vt:lpstr>What is a Call?</vt:lpstr>
      <vt:lpstr>PowerPoint Presentation</vt:lpstr>
      <vt:lpstr>What is an NOI?</vt:lpstr>
      <vt:lpstr>What is an Environmental Assessment (EA)?</vt:lpstr>
      <vt:lpstr>Proposed Action:  What will be considered</vt:lpstr>
      <vt:lpstr>Proposed Action:  What will NOT be considered</vt:lpstr>
      <vt:lpstr>Examples of Alternatives that May be Analyzed</vt:lpstr>
      <vt:lpstr>Impact Producing Factors</vt:lpstr>
      <vt:lpstr>Environmental and Socioeconomic Resources</vt:lpstr>
      <vt:lpstr>Standard Operating Conditions</vt:lpstr>
      <vt:lpstr>Consultations</vt:lpstr>
      <vt:lpstr>Posters/Stations</vt:lpstr>
      <vt:lpstr>Area Identification</vt:lpstr>
      <vt:lpstr>How to comment on Call and NOI</vt:lpstr>
      <vt:lpstr>Questions?</vt:lpstr>
    </vt:vector>
  </TitlesOfParts>
  <Company>DOI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the Environmental Assessment for Commercial Wind Lease Issuance and Site Assessment Activities Offshore North Carolina</dc:title>
  <dc:creator>Krevor, Brian</dc:creator>
  <cp:lastModifiedBy>Liu, Jules T</cp:lastModifiedBy>
  <cp:revision>78</cp:revision>
  <dcterms:created xsi:type="dcterms:W3CDTF">2015-02-06T14:46:35Z</dcterms:created>
  <dcterms:modified xsi:type="dcterms:W3CDTF">2016-02-02T16:16:22Z</dcterms:modified>
</cp:coreProperties>
</file>