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8"/>
  </p:notesMasterIdLst>
  <p:sldIdLst>
    <p:sldId id="362"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3" end="10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1EB2E-B0E8-4D62-8C0E-51658EDF9BD2}" type="datetimeFigureOut">
              <a:rPr lang="en-US" smtClean="0"/>
              <a:t>9/21/2020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D8CA6-F444-4378-8627-FA562467339F}" type="slidenum">
              <a:rPr lang="en-US" smtClean="0"/>
              <a:t>‹#›</a:t>
            </a:fld>
            <a:endParaRPr lang="en-US"/>
          </a:p>
        </p:txBody>
      </p:sp>
    </p:spTree>
    <p:extLst>
      <p:ext uri="{BB962C8B-B14F-4D97-AF65-F5344CB8AC3E}">
        <p14:creationId xmlns:p14="http://schemas.microsoft.com/office/powerpoint/2010/main" val="185901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D8CA6-F444-4378-8627-FA562467339F}" type="slidenum">
              <a:rPr lang="en-US" smtClean="0"/>
              <a:t>2</a:t>
            </a:fld>
            <a:endParaRPr lang="en-US"/>
          </a:p>
        </p:txBody>
      </p:sp>
    </p:spTree>
    <p:extLst>
      <p:ext uri="{BB962C8B-B14F-4D97-AF65-F5344CB8AC3E}">
        <p14:creationId xmlns:p14="http://schemas.microsoft.com/office/powerpoint/2010/main" val="357946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3579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03602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0724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388" y="183198"/>
            <a:ext cx="8845737" cy="523875"/>
          </a:xfrm>
          <a:prstGeom prst="rect">
            <a:avLst/>
          </a:prstGeom>
        </p:spPr>
        <p:txBody>
          <a:bodyPr anchor="ct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777" y="1487373"/>
            <a:ext cx="4332685" cy="4356100"/>
          </a:xfrm>
          <a:prstGeom prst="rect">
            <a:avLst/>
          </a:prstGeom>
        </p:spPr>
        <p:txBody>
          <a:bodyPr/>
          <a:lstStyle>
            <a:lvl1pPr marL="171450" indent="-171450">
              <a:buClr>
                <a:srgbClr val="26B99A"/>
              </a:buClr>
              <a:buSzPct val="75000"/>
              <a:buFont typeface="Courier New" panose="02070309020205020404" pitchFamily="49" charset="0"/>
              <a:buChar char="o"/>
              <a:defRPr sz="1800" b="1">
                <a:solidFill>
                  <a:srgbClr val="0A456F"/>
                </a:solidFill>
                <a:latin typeface="Arial" panose="020B0604020202020204" pitchFamily="34" charset="0"/>
                <a:cs typeface="Arial" panose="020B0604020202020204" pitchFamily="34" charset="0"/>
              </a:defRPr>
            </a:lvl1pPr>
            <a:lvl2pPr marL="5143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2pPr>
            <a:lvl3pPr marL="8572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2001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4pPr>
            <a:lvl5pPr marL="15430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0480" y="1463561"/>
            <a:ext cx="3540919" cy="4379913"/>
          </a:xfrm>
          <a:prstGeom prst="rect">
            <a:avLst/>
          </a:prstGeom>
        </p:spPr>
        <p:txBody>
          <a:bodyPr/>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269244443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388" y="183198"/>
            <a:ext cx="8845737" cy="523875"/>
          </a:xfrm>
          <a:prstGeom prst="rect">
            <a:avLst/>
          </a:prstGeom>
        </p:spPr>
        <p:txBody>
          <a:bodyPr anchor="ct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4641" y="1597342"/>
            <a:ext cx="7038975" cy="4256088"/>
          </a:xfrm>
          <a:prstGeom prst="rect">
            <a:avLst/>
          </a:prstGeom>
        </p:spPr>
        <p:txBody>
          <a:bodyPr/>
          <a:lstStyle>
            <a:lvl1pPr>
              <a:defRPr sz="24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0574786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388" y="183198"/>
            <a:ext cx="8845737" cy="523875"/>
          </a:xfrm>
          <a:prstGeom prst="rect">
            <a:avLst/>
          </a:prstGeom>
        </p:spPr>
        <p:txBody>
          <a:bodyPr anchor="ct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67" y="1670253"/>
            <a:ext cx="8009568" cy="4356100"/>
          </a:xfrm>
          <a:prstGeom prst="rect">
            <a:avLst/>
          </a:prstGeom>
        </p:spPr>
        <p:txBody>
          <a:bodyPr/>
          <a:lstStyle>
            <a:lvl1pPr marL="171450" indent="-171450">
              <a:buClr>
                <a:srgbClr val="26B99A"/>
              </a:buClr>
              <a:buSzPct val="75000"/>
              <a:buFont typeface="Courier New" panose="02070309020205020404" pitchFamily="49" charset="0"/>
              <a:buChar char="o"/>
              <a:defRPr sz="1800" b="1">
                <a:solidFill>
                  <a:srgbClr val="0A456F"/>
                </a:solidFill>
                <a:latin typeface="Arial" panose="020B0604020202020204" pitchFamily="34" charset="0"/>
                <a:cs typeface="Arial" panose="020B0604020202020204" pitchFamily="34" charset="0"/>
              </a:defRPr>
            </a:lvl1pPr>
            <a:lvl2pPr marL="5143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2pPr>
            <a:lvl3pPr marL="8572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2001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4pPr>
            <a:lvl5pPr marL="1543050" indent="-171450">
              <a:buClr>
                <a:srgbClr val="26B99A"/>
              </a:buClr>
              <a:buSzPct val="75000"/>
              <a:buFont typeface="Courier New" panose="02070309020205020404" pitchFamily="49" charset="0"/>
              <a:buChar char="o"/>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576277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64938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29306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72052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47607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90177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118495"/>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88979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83270-6491-0D44-9CF3-8AF791776C4F}" type="datetimeFigureOut">
              <a:rPr lang="en-US" smtClean="0">
                <a:solidFill>
                  <a:prstClr val="black">
                    <a:tint val="75000"/>
                  </a:prstClr>
                </a:solidFill>
              </a:rPr>
              <a:pPr/>
              <a:t>9/21/2020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656DD4-0318-8044-8A0E-FACADC151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88116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8083270-6491-0D44-9CF3-8AF791776C4F}" type="datetimeFigureOut">
              <a:rPr lang="en-US" smtClean="0">
                <a:solidFill>
                  <a:prstClr val="black">
                    <a:tint val="75000"/>
                  </a:prstClr>
                </a:solidFill>
              </a:rPr>
              <a:pPr defTabSz="457200"/>
              <a:t>9/21/2020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E656DD4-0318-8044-8A0E-FACADC15173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4910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579" y="6381212"/>
            <a:ext cx="2138450"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29220" y="5826684"/>
            <a:ext cx="635810" cy="1097085"/>
          </a:xfrm>
          <a:prstGeom prst="rect">
            <a:avLst/>
          </a:prstGeom>
        </p:spPr>
      </p:pic>
    </p:spTree>
    <p:extLst>
      <p:ext uri="{BB962C8B-B14F-4D97-AF65-F5344CB8AC3E}">
        <p14:creationId xmlns:p14="http://schemas.microsoft.com/office/powerpoint/2010/main" val="1323463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2F7893-3752-1B4D-8230-DEC60E530ADE}"/>
              </a:ext>
            </a:extLst>
          </p:cNvPr>
          <p:cNvSpPr>
            <a:spLocks noGrp="1"/>
          </p:cNvSpPr>
          <p:nvPr>
            <p:ph type="body" sz="quarter" idx="10"/>
          </p:nvPr>
        </p:nvSpPr>
        <p:spPr/>
        <p:txBody>
          <a:bodyPr/>
          <a:lstStyle/>
          <a:p>
            <a:pPr algn="ctr"/>
            <a:r>
              <a:rPr lang="en-US" sz="2800" dirty="0">
                <a:solidFill>
                  <a:srgbClr val="FFFF00">
                    <a:alpha val="99000"/>
                  </a:srgbClr>
                </a:solidFill>
                <a:effectLst>
                  <a:outerShdw blurRad="127000" dist="127000" dir="5400000" algn="tl">
                    <a:srgbClr val="000000">
                      <a:alpha val="40000"/>
                    </a:srgbClr>
                  </a:outerShdw>
                </a:effectLst>
              </a:rPr>
              <a:t>Broaching Project </a:t>
            </a:r>
          </a:p>
        </p:txBody>
      </p:sp>
      <p:sp>
        <p:nvSpPr>
          <p:cNvPr id="5" name="Text Placeholder 4">
            <a:extLst>
              <a:ext uri="{FF2B5EF4-FFF2-40B4-BE49-F238E27FC236}">
                <a16:creationId xmlns:a16="http://schemas.microsoft.com/office/drawing/2014/main" id="{E7C9836C-7A8B-254E-A552-869C2A8E5EED}"/>
              </a:ext>
            </a:extLst>
          </p:cNvPr>
          <p:cNvSpPr>
            <a:spLocks noGrp="1"/>
          </p:cNvSpPr>
          <p:nvPr>
            <p:ph type="body" sz="quarter" idx="11"/>
          </p:nvPr>
        </p:nvSpPr>
        <p:spPr>
          <a:xfrm>
            <a:off x="567216" y="1378541"/>
            <a:ext cx="8009568" cy="4356100"/>
          </a:xfrm>
        </p:spPr>
        <p:txBody>
          <a:bodyPr/>
          <a:lstStyle/>
          <a:p>
            <a:pPr marL="0" marR="0" indent="228600" algn="just">
              <a:lnSpc>
                <a:spcPct val="100000"/>
              </a:lnSpc>
              <a:spcBef>
                <a:spcPts val="0"/>
              </a:spcBef>
              <a:spcAft>
                <a:spcPts val="0"/>
              </a:spcAft>
              <a:buNone/>
            </a:pPr>
            <a:r>
              <a:rPr lang="en-US" sz="1400" b="0" dirty="0">
                <a:solidFill>
                  <a:schemeClr val="tx1"/>
                </a:solidFill>
                <a:latin typeface="+mn-lt"/>
                <a:ea typeface="Calibri" panose="020F0502020204030204" pitchFamily="34" charset="0"/>
                <a:cs typeface="Times New Roman" panose="02020603050405020304" pitchFamily="18" charset="0"/>
              </a:rPr>
              <a:t>Broaching refers to the release of hydrocarbons at the seafloor after a loss of subsurface well containment.  During the 2010 Gulf oil spill the subsurface casing integrity of the Macondo well in Mississippi Canyon protraction was an important unknown.  Days after a cap and flow system was installed on the well in July and before the well was plugged in September an oil slick was observed on the surface by spill response vessels ~2 mi southeast of the well.  Response managers were concerned that formation fluid was escaping through damaged well casing, entering adjacent formation, and leaking at the seafloor.  At the time of the spill there was no basis to judge how long such a scenario could take. </a:t>
            </a:r>
          </a:p>
          <a:p>
            <a:pPr marL="0" indent="228600" algn="just">
              <a:lnSpc>
                <a:spcPct val="100000"/>
              </a:lnSpc>
              <a:buNone/>
            </a:pPr>
            <a:r>
              <a:rPr lang="en-US" sz="1400" b="0" dirty="0">
                <a:solidFill>
                  <a:schemeClr val="tx1"/>
                </a:solidFill>
                <a:latin typeface="+mn-lt"/>
                <a:ea typeface="Calibri" panose="020F0502020204030204" pitchFamily="34" charset="0"/>
                <a:cs typeface="Times New Roman" panose="02020603050405020304" pitchFamily="18" charset="0"/>
              </a:rPr>
              <a:t>U.S. DOI/Bureau of Ocean Energy Management (BOEM) entered into an inter-agency agreement with Lawrence Berkeley National Lab to model two hypothetical subsurface blowout scenarios.  One scenario was a carrier bed penetrated by a well at 11,250 ft total vertical depth in the central Gulf of Mexico.  The well was </a:t>
            </a:r>
            <a:r>
              <a:rPr lang="en-US" sz="1400" b="0" dirty="0">
                <a:solidFill>
                  <a:schemeClr val="tx1"/>
                </a:solidFill>
                <a:latin typeface="+mn-lt"/>
                <a:ea typeface="Calibri" panose="020F0502020204030204" pitchFamily="34" charset="0"/>
              </a:rPr>
              <a:t>~</a:t>
            </a:r>
            <a:r>
              <a:rPr lang="en-US" sz="1400" b="0" dirty="0">
                <a:solidFill>
                  <a:schemeClr val="tx1"/>
                </a:solidFill>
                <a:latin typeface="+mn-lt"/>
                <a:ea typeface="Calibri" panose="020F0502020204030204" pitchFamily="34" charset="0"/>
                <a:cs typeface="Times New Roman" panose="02020603050405020304" pitchFamily="18" charset="0"/>
              </a:rPr>
              <a:t>2 mi east of a structural saddle between two gas chimneys that actively leaked at the seafloor.  If well casing failed and entered the carrier bed how long would formation fluid (89% gas and 11% water) take to reach the seafloor (see animation).  Modeling concluded that the most sensitive parameters for travel time are the permeability of geologic media and the fluid’s proportion of gas, oil, and water.  The buoyancy of reservoir fluid with high gas saturation allows relatively fast movement.  Gas-dominated multiphase fluids may reach the seafloor in 10</a:t>
            </a:r>
            <a:r>
              <a:rPr lang="en-US" sz="1400" b="0" baseline="30000" dirty="0">
                <a:solidFill>
                  <a:schemeClr val="tx1"/>
                </a:solidFill>
                <a:latin typeface="+mn-lt"/>
                <a:ea typeface="Calibri" panose="020F0502020204030204" pitchFamily="34" charset="0"/>
                <a:cs typeface="Times New Roman" panose="02020603050405020304" pitchFamily="18" charset="0"/>
              </a:rPr>
              <a:t>1</a:t>
            </a:r>
            <a:r>
              <a:rPr lang="en-US" sz="1400" b="0" dirty="0">
                <a:solidFill>
                  <a:schemeClr val="tx1"/>
                </a:solidFill>
                <a:latin typeface="+mn-lt"/>
                <a:ea typeface="Calibri" panose="020F0502020204030204" pitchFamily="34" charset="0"/>
                <a:cs typeface="Times New Roman" panose="02020603050405020304" pitchFamily="18" charset="0"/>
              </a:rPr>
              <a:t> to 10</a:t>
            </a:r>
            <a:r>
              <a:rPr lang="en-US" sz="1400" b="0" baseline="30000" dirty="0">
                <a:solidFill>
                  <a:schemeClr val="tx1"/>
                </a:solidFill>
                <a:latin typeface="+mn-lt"/>
                <a:ea typeface="Calibri" panose="020F0502020204030204" pitchFamily="34" charset="0"/>
                <a:cs typeface="Times New Roman" panose="02020603050405020304" pitchFamily="18" charset="0"/>
              </a:rPr>
              <a:t>2</a:t>
            </a:r>
            <a:r>
              <a:rPr lang="en-US" sz="1400" b="0" dirty="0">
                <a:solidFill>
                  <a:schemeClr val="tx1"/>
                </a:solidFill>
                <a:latin typeface="+mn-lt"/>
                <a:ea typeface="Calibri" panose="020F0502020204030204" pitchFamily="34" charset="0"/>
                <a:cs typeface="Times New Roman" panose="02020603050405020304" pitchFamily="18" charset="0"/>
              </a:rPr>
              <a:t> years, if permeability is not shut down by the formation of gas hydrate.  Oil-dominated and wet oil multiphase fluids move much more slowly; on the order of 10</a:t>
            </a:r>
            <a:r>
              <a:rPr lang="en-US" sz="1400" b="0" baseline="30000" dirty="0">
                <a:solidFill>
                  <a:schemeClr val="tx1"/>
                </a:solidFill>
                <a:latin typeface="+mn-lt"/>
                <a:ea typeface="Calibri" panose="020F0502020204030204" pitchFamily="34" charset="0"/>
                <a:cs typeface="Times New Roman" panose="02020603050405020304" pitchFamily="18" charset="0"/>
              </a:rPr>
              <a:t>3</a:t>
            </a:r>
            <a:r>
              <a:rPr lang="en-US" sz="1400" b="0" dirty="0">
                <a:solidFill>
                  <a:schemeClr val="tx1"/>
                </a:solidFill>
                <a:latin typeface="+mn-lt"/>
                <a:ea typeface="Calibri" panose="020F0502020204030204" pitchFamily="34" charset="0"/>
                <a:cs typeface="Times New Roman" panose="02020603050405020304" pitchFamily="18" charset="0"/>
              </a:rPr>
              <a:t> to 10</a:t>
            </a:r>
            <a:r>
              <a:rPr lang="en-US" sz="1400" b="0" baseline="30000" dirty="0">
                <a:solidFill>
                  <a:schemeClr val="tx1"/>
                </a:solidFill>
                <a:latin typeface="+mn-lt"/>
                <a:ea typeface="Calibri" panose="020F0502020204030204" pitchFamily="34" charset="0"/>
                <a:cs typeface="Times New Roman" panose="02020603050405020304" pitchFamily="18" charset="0"/>
              </a:rPr>
              <a:t>4</a:t>
            </a:r>
            <a:r>
              <a:rPr lang="en-US" sz="1400" b="0" dirty="0">
                <a:solidFill>
                  <a:schemeClr val="tx1"/>
                </a:solidFill>
                <a:latin typeface="+mn-lt"/>
                <a:ea typeface="Calibri" panose="020F0502020204030204" pitchFamily="34" charset="0"/>
                <a:cs typeface="Times New Roman" panose="02020603050405020304" pitchFamily="18" charset="0"/>
              </a:rPr>
              <a:t> years to broach.</a:t>
            </a:r>
          </a:p>
          <a:p>
            <a:pPr marL="0" indent="0" algn="just">
              <a:lnSpc>
                <a:spcPct val="100000"/>
              </a:lnSpc>
              <a:buNone/>
            </a:pPr>
            <a:r>
              <a:rPr lang="en-US" sz="1400" b="0" dirty="0">
                <a:solidFill>
                  <a:schemeClr val="tx1"/>
                </a:solidFill>
                <a:latin typeface="+mn-lt"/>
                <a:cs typeface="Times New Roman" panose="02020603050405020304" pitchFamily="18" charset="0"/>
              </a:rPr>
              <a:t>Documentation:</a:t>
            </a:r>
          </a:p>
          <a:p>
            <a:pPr marL="0" indent="0" algn="just">
              <a:lnSpc>
                <a:spcPct val="100000"/>
              </a:lnSpc>
              <a:spcBef>
                <a:spcPts val="0"/>
              </a:spcBef>
              <a:buNone/>
            </a:pPr>
            <a:r>
              <a:rPr lang="en-US" sz="1200" b="0" dirty="0">
                <a:solidFill>
                  <a:schemeClr val="tx1"/>
                </a:solidFill>
                <a:latin typeface="+mn-lt"/>
              </a:rPr>
              <a:t>Bjerstedt, T. W., W. W. Shedd, M. G. Natter, P. B. Abadie, G. J. Moridis, and M.T. Reagan, Evaluation of hydrocarbon broaching after subsurface containment failure, Gulf of Mexico, American Association of Petroleum Geologists Bulleting 104(4), pp 845-862, </a:t>
            </a:r>
            <a:r>
              <a:rPr lang="en-US" sz="1200" b="0">
                <a:solidFill>
                  <a:schemeClr val="tx1"/>
                </a:solidFill>
                <a:latin typeface="+mn-lt"/>
              </a:rPr>
              <a:t>doi: </a:t>
            </a:r>
            <a:r>
              <a:rPr lang="en-US" sz="1200" b="0" dirty="0">
                <a:solidFill>
                  <a:schemeClr val="tx1"/>
                </a:solidFill>
                <a:latin typeface="+mn-lt"/>
              </a:rPr>
              <a:t>10.1306/08161918097.</a:t>
            </a:r>
          </a:p>
        </p:txBody>
      </p:sp>
    </p:spTree>
    <p:extLst>
      <p:ext uri="{BB962C8B-B14F-4D97-AF65-F5344CB8AC3E}">
        <p14:creationId xmlns:p14="http://schemas.microsoft.com/office/powerpoint/2010/main" val="41342980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92071780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73603718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47398722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51218082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71481537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34565469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
        <p:nvSpPr>
          <p:cNvPr id="3" name="TextBox 2"/>
          <p:cNvSpPr txBox="1"/>
          <p:nvPr/>
        </p:nvSpPr>
        <p:spPr>
          <a:xfrm>
            <a:off x="3775530" y="1463386"/>
            <a:ext cx="1779771" cy="369332"/>
          </a:xfrm>
          <a:prstGeom prst="rect">
            <a:avLst/>
          </a:prstGeom>
          <a:noFill/>
        </p:spPr>
        <p:txBody>
          <a:bodyPr wrap="square" rtlCol="0">
            <a:spAutoFit/>
          </a:bodyPr>
          <a:lstStyle/>
          <a:p>
            <a:pPr algn="ctr" defTabSz="457200"/>
            <a:r>
              <a:rPr lang="en-US" b="1" i="1" dirty="0">
                <a:solidFill>
                  <a:srgbClr val="FFFFFF"/>
                </a:solidFill>
                <a:latin typeface="Helvetica"/>
                <a:cs typeface="Helvetica"/>
              </a:rPr>
              <a:t>t</a:t>
            </a:r>
            <a:r>
              <a:rPr lang="en-US" b="1" dirty="0">
                <a:solidFill>
                  <a:srgbClr val="FFFFFF"/>
                </a:solidFill>
                <a:latin typeface="Helvetica"/>
                <a:cs typeface="Helvetica"/>
              </a:rPr>
              <a:t> = 100 </a:t>
            </a:r>
            <a:r>
              <a:rPr lang="en-US" b="1" dirty="0" err="1">
                <a:solidFill>
                  <a:srgbClr val="FFFFFF"/>
                </a:solidFill>
                <a:latin typeface="Helvetica"/>
                <a:cs typeface="Helvetica"/>
              </a:rPr>
              <a:t>yr</a:t>
            </a:r>
            <a:endParaRPr lang="en-US" b="1" dirty="0">
              <a:solidFill>
                <a:srgbClr val="FFFFFF"/>
              </a:solidFill>
              <a:latin typeface="Helvetica"/>
              <a:cs typeface="Helvetica"/>
            </a:endParaRPr>
          </a:p>
        </p:txBody>
      </p:sp>
    </p:spTree>
    <p:extLst>
      <p:ext uri="{BB962C8B-B14F-4D97-AF65-F5344CB8AC3E}">
        <p14:creationId xmlns:p14="http://schemas.microsoft.com/office/powerpoint/2010/main" val="390716507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70848507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99527116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16904321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75719041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88180801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54919926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85144459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69539671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55218276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ase1.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
        <p:nvSpPr>
          <p:cNvPr id="5" name="TextBox 4"/>
          <p:cNvSpPr txBox="1"/>
          <p:nvPr/>
        </p:nvSpPr>
        <p:spPr>
          <a:xfrm>
            <a:off x="1564873" y="190512"/>
            <a:ext cx="5705907" cy="830997"/>
          </a:xfrm>
          <a:prstGeom prst="rect">
            <a:avLst/>
          </a:prstGeom>
          <a:noFill/>
        </p:spPr>
        <p:txBody>
          <a:bodyPr wrap="square" rtlCol="0">
            <a:spAutoFit/>
          </a:bodyPr>
          <a:lstStyle/>
          <a:p>
            <a:pPr algn="ctr" defTabSz="457200"/>
            <a:r>
              <a:rPr lang="en-US" sz="2400" b="1" dirty="0">
                <a:solidFill>
                  <a:srgbClr val="FFFFFF"/>
                </a:solidFill>
                <a:latin typeface="Arial" panose="020B0604020202020204" pitchFamily="34" charset="0"/>
                <a:cs typeface="Arial" panose="020B0604020202020204" pitchFamily="34" charset="0"/>
              </a:rPr>
              <a:t>Gas/Water Formation Fluid Simulation</a:t>
            </a:r>
          </a:p>
          <a:p>
            <a:pPr algn="ctr" defTabSz="457200"/>
            <a:r>
              <a:rPr lang="en-US" sz="2400" b="1" i="1" dirty="0" err="1">
                <a:solidFill>
                  <a:srgbClr val="FFFFFF"/>
                </a:solidFill>
                <a:latin typeface="Arial" panose="020B0604020202020204" pitchFamily="34" charset="0"/>
                <a:cs typeface="Arial" panose="020B0604020202020204" pitchFamily="34" charset="0"/>
              </a:rPr>
              <a:t>S</a:t>
            </a:r>
            <a:r>
              <a:rPr lang="en-US" sz="2400" b="1" i="1" baseline="-25000" dirty="0" err="1">
                <a:solidFill>
                  <a:srgbClr val="FFFFFF"/>
                </a:solidFill>
                <a:latin typeface="Arial" panose="020B0604020202020204" pitchFamily="34" charset="0"/>
                <a:cs typeface="Arial" panose="020B0604020202020204" pitchFamily="34" charset="0"/>
              </a:rPr>
              <a:t>gas</a:t>
            </a:r>
            <a:r>
              <a:rPr lang="en-US" sz="2400" b="1" dirty="0">
                <a:solidFill>
                  <a:srgbClr val="FFFFFF"/>
                </a:solidFill>
                <a:latin typeface="Arial" panose="020B0604020202020204" pitchFamily="34" charset="0"/>
                <a:cs typeface="Arial" panose="020B0604020202020204" pitchFamily="34" charset="0"/>
              </a:rPr>
              <a:t> = 0.89, </a:t>
            </a:r>
            <a:r>
              <a:rPr lang="en-US" sz="2400" b="1" i="1" dirty="0" err="1">
                <a:solidFill>
                  <a:srgbClr val="FFFFFF"/>
                </a:solidFill>
                <a:latin typeface="Arial" panose="020B0604020202020204" pitchFamily="34" charset="0"/>
                <a:cs typeface="Arial" panose="020B0604020202020204" pitchFamily="34" charset="0"/>
              </a:rPr>
              <a:t>S</a:t>
            </a:r>
            <a:r>
              <a:rPr lang="en-US" sz="2400" b="1" i="1" baseline="-25000" dirty="0" err="1">
                <a:solidFill>
                  <a:srgbClr val="FFFFFF"/>
                </a:solidFill>
                <a:latin typeface="Arial" panose="020B0604020202020204" pitchFamily="34" charset="0"/>
                <a:cs typeface="Arial" panose="020B0604020202020204" pitchFamily="34" charset="0"/>
              </a:rPr>
              <a:t>water</a:t>
            </a:r>
            <a:r>
              <a:rPr lang="en-US" sz="2400" b="1" dirty="0">
                <a:solidFill>
                  <a:srgbClr val="FFFFFF"/>
                </a:solidFill>
                <a:latin typeface="Arial" panose="020B0604020202020204" pitchFamily="34" charset="0"/>
                <a:cs typeface="Arial" panose="020B0604020202020204" pitchFamily="34" charset="0"/>
              </a:rPr>
              <a:t> = 0.11</a:t>
            </a:r>
          </a:p>
        </p:txBody>
      </p:sp>
      <p:sp>
        <p:nvSpPr>
          <p:cNvPr id="2" name="TextBox 1">
            <a:extLst>
              <a:ext uri="{FF2B5EF4-FFF2-40B4-BE49-F238E27FC236}">
                <a16:creationId xmlns:a16="http://schemas.microsoft.com/office/drawing/2014/main" id="{C1990C19-6CD0-45BF-9A41-39736D9AD9AA}"/>
              </a:ext>
            </a:extLst>
          </p:cNvPr>
          <p:cNvSpPr txBox="1"/>
          <p:nvPr/>
        </p:nvSpPr>
        <p:spPr>
          <a:xfrm>
            <a:off x="1967023" y="5146158"/>
            <a:ext cx="5822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well</a:t>
            </a:r>
          </a:p>
        </p:txBody>
      </p:sp>
      <p:sp>
        <p:nvSpPr>
          <p:cNvPr id="3" name="TextBox 2">
            <a:extLst>
              <a:ext uri="{FF2B5EF4-FFF2-40B4-BE49-F238E27FC236}">
                <a16:creationId xmlns:a16="http://schemas.microsoft.com/office/drawing/2014/main" id="{841853DA-846E-46A6-880A-C06711E3A6A6}"/>
              </a:ext>
            </a:extLst>
          </p:cNvPr>
          <p:cNvSpPr txBox="1"/>
          <p:nvPr/>
        </p:nvSpPr>
        <p:spPr>
          <a:xfrm>
            <a:off x="659451" y="1564390"/>
            <a:ext cx="1335622"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gas chimney</a:t>
            </a:r>
          </a:p>
        </p:txBody>
      </p:sp>
      <p:sp>
        <p:nvSpPr>
          <p:cNvPr id="6" name="TextBox 5">
            <a:extLst>
              <a:ext uri="{FF2B5EF4-FFF2-40B4-BE49-F238E27FC236}">
                <a16:creationId xmlns:a16="http://schemas.microsoft.com/office/drawing/2014/main" id="{B49CBBAB-C69D-456C-88C7-61B892AE18CC}"/>
              </a:ext>
            </a:extLst>
          </p:cNvPr>
          <p:cNvSpPr txBox="1"/>
          <p:nvPr/>
        </p:nvSpPr>
        <p:spPr>
          <a:xfrm>
            <a:off x="6755219" y="1524000"/>
            <a:ext cx="1335622"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gas chimney</a:t>
            </a:r>
          </a:p>
        </p:txBody>
      </p:sp>
      <p:cxnSp>
        <p:nvCxnSpPr>
          <p:cNvPr id="10" name="Straight Arrow Connector 9">
            <a:extLst>
              <a:ext uri="{FF2B5EF4-FFF2-40B4-BE49-F238E27FC236}">
                <a16:creationId xmlns:a16="http://schemas.microsoft.com/office/drawing/2014/main" id="{5C2B0153-F3C4-4BAC-880B-0CBF3EA6B46C}"/>
              </a:ext>
            </a:extLst>
          </p:cNvPr>
          <p:cNvCxnSpPr>
            <a:cxnSpLocks/>
          </p:cNvCxnSpPr>
          <p:nvPr/>
        </p:nvCxnSpPr>
        <p:spPr>
          <a:xfrm flipH="1">
            <a:off x="659451" y="1988288"/>
            <a:ext cx="389862" cy="34024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C3E7071-8032-4970-A252-783E949F98DB}"/>
              </a:ext>
            </a:extLst>
          </p:cNvPr>
          <p:cNvCxnSpPr>
            <a:cxnSpLocks/>
          </p:cNvCxnSpPr>
          <p:nvPr/>
        </p:nvCxnSpPr>
        <p:spPr>
          <a:xfrm>
            <a:off x="7775594" y="1893332"/>
            <a:ext cx="528434" cy="35013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A2C43AD-34DC-44C4-AABF-1309C955A20A}"/>
              </a:ext>
            </a:extLst>
          </p:cNvPr>
          <p:cNvCxnSpPr>
            <a:cxnSpLocks/>
          </p:cNvCxnSpPr>
          <p:nvPr/>
        </p:nvCxnSpPr>
        <p:spPr>
          <a:xfrm flipV="1">
            <a:off x="2535961" y="4827181"/>
            <a:ext cx="706969" cy="48237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DCA31D2-57D7-4404-B9EF-2EE4B960EB96}"/>
              </a:ext>
            </a:extLst>
          </p:cNvPr>
          <p:cNvSpPr txBox="1"/>
          <p:nvPr/>
        </p:nvSpPr>
        <p:spPr>
          <a:xfrm>
            <a:off x="2448662" y="2427353"/>
            <a:ext cx="4246675"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blue = surface of 10-ft-thick carrier bed (3 m)</a:t>
            </a:r>
          </a:p>
        </p:txBody>
      </p:sp>
      <p:cxnSp>
        <p:nvCxnSpPr>
          <p:cNvPr id="22" name="Straight Connector 21">
            <a:extLst>
              <a:ext uri="{FF2B5EF4-FFF2-40B4-BE49-F238E27FC236}">
                <a16:creationId xmlns:a16="http://schemas.microsoft.com/office/drawing/2014/main" id="{8618E256-A9A8-46F9-91F7-BFF585F6973F}"/>
              </a:ext>
            </a:extLst>
          </p:cNvPr>
          <p:cNvCxnSpPr>
            <a:cxnSpLocks/>
          </p:cNvCxnSpPr>
          <p:nvPr/>
        </p:nvCxnSpPr>
        <p:spPr>
          <a:xfrm>
            <a:off x="446567" y="1516912"/>
            <a:ext cx="7942521" cy="25068"/>
          </a:xfrm>
          <a:prstGeom prst="line">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83FBB5DC-8D6A-4765-A3E9-EA0C4E725009}"/>
              </a:ext>
            </a:extLst>
          </p:cNvPr>
          <p:cNvSpPr txBox="1"/>
          <p:nvPr/>
        </p:nvSpPr>
        <p:spPr>
          <a:xfrm>
            <a:off x="3642898" y="1332246"/>
            <a:ext cx="1858201" cy="369332"/>
          </a:xfrm>
          <a:prstGeom prst="rect">
            <a:avLst/>
          </a:prstGeom>
          <a:solidFill>
            <a:schemeClr val="tx1"/>
          </a:solid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~4.5 mi (7.2 km)</a:t>
            </a:r>
          </a:p>
        </p:txBody>
      </p:sp>
      <p:sp>
        <p:nvSpPr>
          <p:cNvPr id="31" name="Arrow: Right 30">
            <a:extLst>
              <a:ext uri="{FF2B5EF4-FFF2-40B4-BE49-F238E27FC236}">
                <a16:creationId xmlns:a16="http://schemas.microsoft.com/office/drawing/2014/main" id="{4FBB3EE3-929C-457A-B324-3A8C286C2FF7}"/>
              </a:ext>
            </a:extLst>
          </p:cNvPr>
          <p:cNvSpPr/>
          <p:nvPr/>
        </p:nvSpPr>
        <p:spPr>
          <a:xfrm>
            <a:off x="8039811" y="724563"/>
            <a:ext cx="349277" cy="2594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7B9FAA5-7CE2-4DA3-94CF-02007AA515B6}"/>
              </a:ext>
            </a:extLst>
          </p:cNvPr>
          <p:cNvSpPr txBox="1"/>
          <p:nvPr/>
        </p:nvSpPr>
        <p:spPr>
          <a:xfrm>
            <a:off x="7706065" y="669642"/>
            <a:ext cx="351378"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N</a:t>
            </a:r>
          </a:p>
        </p:txBody>
      </p:sp>
      <p:sp>
        <p:nvSpPr>
          <p:cNvPr id="33" name="TextBox 32">
            <a:extLst>
              <a:ext uri="{FF2B5EF4-FFF2-40B4-BE49-F238E27FC236}">
                <a16:creationId xmlns:a16="http://schemas.microsoft.com/office/drawing/2014/main" id="{5F285478-2EB4-4E1E-95B7-4D9B4A92F682}"/>
              </a:ext>
            </a:extLst>
          </p:cNvPr>
          <p:cNvSpPr txBox="1"/>
          <p:nvPr/>
        </p:nvSpPr>
        <p:spPr>
          <a:xfrm>
            <a:off x="1196793" y="5793827"/>
            <a:ext cx="4799199" cy="523220"/>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water depth 3,700 ft (1,130 m)</a:t>
            </a:r>
          </a:p>
          <a:p>
            <a:r>
              <a:rPr lang="en-US" sz="1400" dirty="0">
                <a:solidFill>
                  <a:schemeClr val="bg1"/>
                </a:solidFill>
                <a:latin typeface="Arial" panose="020B0604020202020204" pitchFamily="34" charset="0"/>
                <a:cs typeface="Arial" panose="020B0604020202020204" pitchFamily="34" charset="0"/>
              </a:rPr>
              <a:t>carrier bed ~11,250 ft total vertical depth at well (3,430 m) </a:t>
            </a:r>
          </a:p>
        </p:txBody>
      </p:sp>
    </p:spTree>
    <p:extLst>
      <p:ext uri="{BB962C8B-B14F-4D97-AF65-F5344CB8AC3E}">
        <p14:creationId xmlns:p14="http://schemas.microsoft.com/office/powerpoint/2010/main" val="124534330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077604215"/>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39631947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37032015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61519430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
        <p:nvSpPr>
          <p:cNvPr id="3" name="TextBox 2"/>
          <p:cNvSpPr txBox="1"/>
          <p:nvPr/>
        </p:nvSpPr>
        <p:spPr>
          <a:xfrm>
            <a:off x="2661014" y="1767092"/>
            <a:ext cx="3265793" cy="369332"/>
          </a:xfrm>
          <a:prstGeom prst="rect">
            <a:avLst/>
          </a:prstGeom>
          <a:noFill/>
        </p:spPr>
        <p:txBody>
          <a:bodyPr wrap="square" rtlCol="0">
            <a:spAutoFit/>
          </a:bodyPr>
          <a:lstStyle/>
          <a:p>
            <a:pPr algn="ctr" defTabSz="457200"/>
            <a:r>
              <a:rPr lang="en-US" b="1" i="1" dirty="0">
                <a:solidFill>
                  <a:srgbClr val="FFFFFF"/>
                </a:solidFill>
                <a:latin typeface="Helvetica"/>
                <a:cs typeface="Helvetica"/>
              </a:rPr>
              <a:t>t</a:t>
            </a:r>
            <a:r>
              <a:rPr lang="en-US" b="1" dirty="0">
                <a:solidFill>
                  <a:srgbClr val="FFFFFF"/>
                </a:solidFill>
                <a:latin typeface="Helvetica"/>
                <a:cs typeface="Helvetica"/>
              </a:rPr>
              <a:t> = 70 </a:t>
            </a:r>
            <a:r>
              <a:rPr lang="en-US" b="1" dirty="0" err="1">
                <a:solidFill>
                  <a:srgbClr val="FFFFFF"/>
                </a:solidFill>
                <a:latin typeface="Helvetica"/>
                <a:cs typeface="Helvetica"/>
              </a:rPr>
              <a:t>yr</a:t>
            </a:r>
            <a:endParaRPr lang="en-US" b="1" dirty="0">
              <a:solidFill>
                <a:srgbClr val="FFFFFF"/>
              </a:solidFill>
              <a:latin typeface="Helvetica"/>
              <a:cs typeface="Helvetica"/>
            </a:endParaRPr>
          </a:p>
        </p:txBody>
      </p:sp>
      <p:cxnSp>
        <p:nvCxnSpPr>
          <p:cNvPr id="9" name="Straight Arrow Connector 8"/>
          <p:cNvCxnSpPr/>
          <p:nvPr/>
        </p:nvCxnSpPr>
        <p:spPr>
          <a:xfrm flipH="1">
            <a:off x="501100" y="1524000"/>
            <a:ext cx="924444" cy="527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041323" y="1684800"/>
            <a:ext cx="1287309" cy="30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659318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412877285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95063045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
        <p:nvSpPr>
          <p:cNvPr id="3" name="TextBox 2"/>
          <p:cNvSpPr txBox="1"/>
          <p:nvPr/>
        </p:nvSpPr>
        <p:spPr>
          <a:xfrm>
            <a:off x="3576818" y="1999066"/>
            <a:ext cx="1779771" cy="369332"/>
          </a:xfrm>
          <a:prstGeom prst="rect">
            <a:avLst/>
          </a:prstGeom>
          <a:noFill/>
        </p:spPr>
        <p:txBody>
          <a:bodyPr wrap="square" rtlCol="0">
            <a:spAutoFit/>
          </a:bodyPr>
          <a:lstStyle/>
          <a:p>
            <a:pPr algn="ctr" defTabSz="457200"/>
            <a:r>
              <a:rPr lang="en-US" b="1" i="1" dirty="0">
                <a:solidFill>
                  <a:srgbClr val="FFFFFF"/>
                </a:solidFill>
                <a:latin typeface="Helvetica"/>
                <a:cs typeface="Helvetica"/>
              </a:rPr>
              <a:t>t</a:t>
            </a:r>
            <a:r>
              <a:rPr lang="en-US" b="1" dirty="0">
                <a:solidFill>
                  <a:srgbClr val="FFFFFF"/>
                </a:solidFill>
                <a:latin typeface="Helvetica"/>
                <a:cs typeface="Helvetica"/>
              </a:rPr>
              <a:t> = 100 </a:t>
            </a:r>
            <a:r>
              <a:rPr lang="en-US" b="1" dirty="0" err="1">
                <a:solidFill>
                  <a:srgbClr val="FFFFFF"/>
                </a:solidFill>
                <a:latin typeface="Helvetica"/>
                <a:cs typeface="Helvetica"/>
              </a:rPr>
              <a:t>yr</a:t>
            </a:r>
            <a:endParaRPr lang="en-US" b="1" dirty="0">
              <a:solidFill>
                <a:srgbClr val="FFFFFF"/>
              </a:solidFill>
              <a:latin typeface="Helvetica"/>
              <a:cs typeface="Helvetica"/>
            </a:endParaRPr>
          </a:p>
        </p:txBody>
      </p:sp>
    </p:spTree>
    <p:extLst>
      <p:ext uri="{BB962C8B-B14F-4D97-AF65-F5344CB8AC3E}">
        <p14:creationId xmlns:p14="http://schemas.microsoft.com/office/powerpoint/2010/main" val="231046577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ase2.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92750704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se2.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70422281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
        <p:nvSpPr>
          <p:cNvPr id="3" name="TextBox 2">
            <a:extLst>
              <a:ext uri="{FF2B5EF4-FFF2-40B4-BE49-F238E27FC236}">
                <a16:creationId xmlns:a16="http://schemas.microsoft.com/office/drawing/2014/main" id="{920FB862-6AEB-4E5B-89ED-C2FA7DA7DAE4}"/>
              </a:ext>
            </a:extLst>
          </p:cNvPr>
          <p:cNvSpPr txBox="1"/>
          <p:nvPr/>
        </p:nvSpPr>
        <p:spPr>
          <a:xfrm>
            <a:off x="1" y="879107"/>
            <a:ext cx="8925790"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Begin Slide Show Animation Here </a:t>
            </a:r>
          </a:p>
          <a:p>
            <a:pPr algn="ctr"/>
            <a:r>
              <a:rPr lang="en-US" sz="1600" dirty="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go to “slide show” mode this slide; press “escape” to return to PPT</a:t>
            </a:r>
            <a:r>
              <a:rPr lang="en-US" sz="1600" dirty="0">
                <a:solidFill>
                  <a:schemeClr val="bg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5434A686-69F5-4C65-B251-3E3EB9C4D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6717" cy="320038"/>
          </a:xfrm>
          <a:prstGeom prst="rect">
            <a:avLst/>
          </a:prstGeom>
        </p:spPr>
      </p:pic>
    </p:spTree>
    <p:extLst>
      <p:ext uri="{BB962C8B-B14F-4D97-AF65-F5344CB8AC3E}">
        <p14:creationId xmlns:p14="http://schemas.microsoft.com/office/powerpoint/2010/main" val="92866355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29718855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91001618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7208357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83628488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419781039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65930998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85763872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15029469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86733060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425509519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49982965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21008676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65068106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33240543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55010946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2564816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15896515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955110125"/>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465445915"/>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14311020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08603453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420992312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cxnSp>
        <p:nvCxnSpPr>
          <p:cNvPr id="4" name="Straight Arrow Connector 3"/>
          <p:cNvCxnSpPr/>
          <p:nvPr/>
        </p:nvCxnSpPr>
        <p:spPr>
          <a:xfrm>
            <a:off x="6522943" y="1416960"/>
            <a:ext cx="682533" cy="311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775530" y="1463386"/>
            <a:ext cx="1779771" cy="369332"/>
          </a:xfrm>
          <a:prstGeom prst="rect">
            <a:avLst/>
          </a:prstGeom>
          <a:noFill/>
        </p:spPr>
        <p:txBody>
          <a:bodyPr wrap="square" rtlCol="0">
            <a:spAutoFit/>
          </a:bodyPr>
          <a:lstStyle/>
          <a:p>
            <a:pPr algn="ctr" defTabSz="457200"/>
            <a:r>
              <a:rPr lang="en-US" b="1" i="1" dirty="0">
                <a:solidFill>
                  <a:srgbClr val="FFFFFF"/>
                </a:solidFill>
                <a:latin typeface="Helvetica"/>
                <a:cs typeface="Helvetica"/>
              </a:rPr>
              <a:t>t</a:t>
            </a:r>
            <a:r>
              <a:rPr lang="en-US" b="1" dirty="0">
                <a:solidFill>
                  <a:srgbClr val="FFFFFF"/>
                </a:solidFill>
                <a:latin typeface="Helvetica"/>
                <a:cs typeface="Helvetica"/>
              </a:rPr>
              <a:t> = 70 </a:t>
            </a:r>
            <a:r>
              <a:rPr lang="en-US" b="1" dirty="0" err="1">
                <a:solidFill>
                  <a:srgbClr val="FFFFFF"/>
                </a:solidFill>
                <a:latin typeface="Helvetica"/>
                <a:cs typeface="Helvetica"/>
              </a:rPr>
              <a:t>yr</a:t>
            </a:r>
            <a:endParaRPr lang="en-US" b="1" dirty="0">
              <a:solidFill>
                <a:srgbClr val="FFFFFF"/>
              </a:solidFill>
              <a:latin typeface="Helvetica"/>
              <a:cs typeface="Helvetica"/>
            </a:endParaRPr>
          </a:p>
        </p:txBody>
      </p:sp>
    </p:spTree>
    <p:extLst>
      <p:ext uri="{BB962C8B-B14F-4D97-AF65-F5344CB8AC3E}">
        <p14:creationId xmlns:p14="http://schemas.microsoft.com/office/powerpoint/2010/main" val="88410138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24006553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2.0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81098188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ase2.00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
        <p:nvSpPr>
          <p:cNvPr id="6" name="TextBox 5"/>
          <p:cNvSpPr txBox="1"/>
          <p:nvPr/>
        </p:nvSpPr>
        <p:spPr>
          <a:xfrm>
            <a:off x="3576818" y="1999066"/>
            <a:ext cx="1779771" cy="369332"/>
          </a:xfrm>
          <a:prstGeom prst="rect">
            <a:avLst/>
          </a:prstGeom>
          <a:noFill/>
        </p:spPr>
        <p:txBody>
          <a:bodyPr wrap="square" rtlCol="0">
            <a:spAutoFit/>
          </a:bodyPr>
          <a:lstStyle/>
          <a:p>
            <a:pPr algn="ctr" defTabSz="457200"/>
            <a:r>
              <a:rPr lang="en-US" b="1" i="1" dirty="0">
                <a:solidFill>
                  <a:srgbClr val="FFFFFF"/>
                </a:solidFill>
                <a:latin typeface="Helvetica"/>
                <a:cs typeface="Helvetica"/>
              </a:rPr>
              <a:t>t</a:t>
            </a:r>
            <a:r>
              <a:rPr lang="en-US" b="1" dirty="0">
                <a:solidFill>
                  <a:srgbClr val="FFFFFF"/>
                </a:solidFill>
                <a:latin typeface="Helvetica"/>
                <a:cs typeface="Helvetica"/>
              </a:rPr>
              <a:t> = 100 </a:t>
            </a:r>
            <a:r>
              <a:rPr lang="en-US" b="1" dirty="0" err="1">
                <a:solidFill>
                  <a:srgbClr val="FFFFFF"/>
                </a:solidFill>
                <a:latin typeface="Helvetica"/>
                <a:cs typeface="Helvetica"/>
              </a:rPr>
              <a:t>yr</a:t>
            </a:r>
            <a:endParaRPr lang="en-US" b="1" dirty="0">
              <a:solidFill>
                <a:srgbClr val="FFFFFF"/>
              </a:solidFill>
              <a:latin typeface="Helvetica"/>
              <a:cs typeface="Helvetica"/>
            </a:endParaRPr>
          </a:p>
        </p:txBody>
      </p:sp>
    </p:spTree>
    <p:extLst>
      <p:ext uri="{BB962C8B-B14F-4D97-AF65-F5344CB8AC3E}">
        <p14:creationId xmlns:p14="http://schemas.microsoft.com/office/powerpoint/2010/main" val="371887570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ase3.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45222628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23489778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405767053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10250614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9794555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03250538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67645656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23223719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77877903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15787188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61690094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175938555"/>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55085527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764236165"/>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33357063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76117026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90666907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42757125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39484027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31228450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62730835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8343826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00023519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75762732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cxnSp>
        <p:nvCxnSpPr>
          <p:cNvPr id="4" name="Straight Arrow Connector 3"/>
          <p:cNvCxnSpPr/>
          <p:nvPr/>
        </p:nvCxnSpPr>
        <p:spPr>
          <a:xfrm>
            <a:off x="5641698" y="1373760"/>
            <a:ext cx="777569" cy="466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775530" y="1463386"/>
            <a:ext cx="1779771" cy="369332"/>
          </a:xfrm>
          <a:prstGeom prst="rect">
            <a:avLst/>
          </a:prstGeom>
          <a:noFill/>
        </p:spPr>
        <p:txBody>
          <a:bodyPr wrap="square" rtlCol="0">
            <a:spAutoFit/>
          </a:bodyPr>
          <a:lstStyle/>
          <a:p>
            <a:pPr algn="ctr" defTabSz="457200"/>
            <a:r>
              <a:rPr lang="en-US" b="1" i="1" dirty="0">
                <a:solidFill>
                  <a:srgbClr val="FFFFFF"/>
                </a:solidFill>
                <a:latin typeface="Helvetica"/>
                <a:cs typeface="Helvetica"/>
              </a:rPr>
              <a:t>t</a:t>
            </a:r>
            <a:r>
              <a:rPr lang="en-US" b="1" dirty="0">
                <a:solidFill>
                  <a:srgbClr val="FFFFFF"/>
                </a:solidFill>
                <a:latin typeface="Helvetica"/>
                <a:cs typeface="Helvetica"/>
              </a:rPr>
              <a:t> = 70 </a:t>
            </a:r>
            <a:r>
              <a:rPr lang="en-US" b="1" dirty="0" err="1">
                <a:solidFill>
                  <a:srgbClr val="FFFFFF"/>
                </a:solidFill>
                <a:latin typeface="Helvetica"/>
                <a:cs typeface="Helvetica"/>
              </a:rPr>
              <a:t>yr</a:t>
            </a:r>
            <a:endParaRPr lang="en-US" b="1" dirty="0">
              <a:solidFill>
                <a:srgbClr val="FFFFFF"/>
              </a:solidFill>
              <a:latin typeface="Helvetica"/>
              <a:cs typeface="Helvetica"/>
            </a:endParaRPr>
          </a:p>
        </p:txBody>
      </p:sp>
    </p:spTree>
    <p:extLst>
      <p:ext uri="{BB962C8B-B14F-4D97-AF65-F5344CB8AC3E}">
        <p14:creationId xmlns:p14="http://schemas.microsoft.com/office/powerpoint/2010/main" val="4151826845"/>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85044602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489971272"/>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3.00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
        <p:nvSpPr>
          <p:cNvPr id="3" name="TextBox 2"/>
          <p:cNvSpPr txBox="1"/>
          <p:nvPr/>
        </p:nvSpPr>
        <p:spPr>
          <a:xfrm>
            <a:off x="3576818" y="1999066"/>
            <a:ext cx="1779771" cy="369332"/>
          </a:xfrm>
          <a:prstGeom prst="rect">
            <a:avLst/>
          </a:prstGeom>
          <a:noFill/>
        </p:spPr>
        <p:txBody>
          <a:bodyPr wrap="square" rtlCol="0">
            <a:spAutoFit/>
          </a:bodyPr>
          <a:lstStyle/>
          <a:p>
            <a:pPr algn="ctr" defTabSz="457200"/>
            <a:r>
              <a:rPr lang="en-US" b="1" i="1" dirty="0">
                <a:solidFill>
                  <a:srgbClr val="FFFFFF"/>
                </a:solidFill>
                <a:latin typeface="Helvetica"/>
                <a:cs typeface="Helvetica"/>
              </a:rPr>
              <a:t>t</a:t>
            </a:r>
            <a:r>
              <a:rPr lang="en-US" b="1" dirty="0">
                <a:solidFill>
                  <a:srgbClr val="FFFFFF"/>
                </a:solidFill>
                <a:latin typeface="Helvetica"/>
                <a:cs typeface="Helvetica"/>
              </a:rPr>
              <a:t> = 100 </a:t>
            </a:r>
            <a:r>
              <a:rPr lang="en-US" b="1" dirty="0" err="1">
                <a:solidFill>
                  <a:srgbClr val="FFFFFF"/>
                </a:solidFill>
                <a:latin typeface="Helvetica"/>
                <a:cs typeface="Helvetica"/>
              </a:rPr>
              <a:t>yr</a:t>
            </a:r>
            <a:endParaRPr lang="en-US" b="1" dirty="0">
              <a:solidFill>
                <a:srgbClr val="FFFFFF"/>
              </a:solidFill>
              <a:latin typeface="Helvetica"/>
              <a:cs typeface="Helvetica"/>
            </a:endParaRPr>
          </a:p>
        </p:txBody>
      </p:sp>
    </p:spTree>
    <p:extLst>
      <p:ext uri="{BB962C8B-B14F-4D97-AF65-F5344CB8AC3E}">
        <p14:creationId xmlns:p14="http://schemas.microsoft.com/office/powerpoint/2010/main" val="406632367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92453886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ase4.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400"/>
            <a:ext cx="9144000" cy="5334000"/>
          </a:xfrm>
          <a:prstGeom prst="rect">
            <a:avLst/>
          </a:prstGeom>
        </p:spPr>
      </p:pic>
    </p:spTree>
    <p:extLst>
      <p:ext uri="{BB962C8B-B14F-4D97-AF65-F5344CB8AC3E}">
        <p14:creationId xmlns:p14="http://schemas.microsoft.com/office/powerpoint/2010/main" val="283015876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58791529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45565251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2524071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45495107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401958011"/>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933168557"/>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70177256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63016084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29740950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1.00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7991231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75516650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506345938"/>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54156327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33822628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257050118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016863400"/>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372945034"/>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386111729"/>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4139650976"/>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se4.00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4046717503"/>
      </p:ext>
    </p:extLst>
  </p:cSld>
  <p:clrMapOvr>
    <a:masterClrMapping/>
  </p:clrMapOvr>
  <mc:AlternateContent xmlns:mc="http://schemas.openxmlformats.org/markup-compatibility/2006" xmlns:p14="http://schemas.microsoft.com/office/powerpoint/2010/main">
    <mc:Choice Requires="p14">
      <p:transition p14:dur="100" advClick="0" advTm="500"/>
    </mc:Choice>
    <mc:Fallback xmlns="">
      <p:transition advClick="0" advTm="500"/>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508</Words>
  <Application>Microsoft Office PowerPoint</Application>
  <PresentationFormat>On-screen Show (4:3)</PresentationFormat>
  <Paragraphs>25</Paragraphs>
  <Slides>105</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105</vt:i4>
      </vt:variant>
    </vt:vector>
  </HeadingPairs>
  <TitlesOfParts>
    <vt:vector size="111" baseType="lpstr">
      <vt:lpstr>Arial</vt:lpstr>
      <vt:lpstr>Calibri</vt:lpstr>
      <vt:lpstr>Courier New</vt:lpstr>
      <vt:lpstr>Helvetica</vt:lpstr>
      <vt:lpstr>1_Office Theme</vt:lpstr>
      <vt:lpstr>Presentation Interior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Shearer</dc:creator>
  <cp:lastModifiedBy>Buras, Dawn</cp:lastModifiedBy>
  <cp:revision>23</cp:revision>
  <dcterms:created xsi:type="dcterms:W3CDTF">2015-01-05T22:46:15Z</dcterms:created>
  <dcterms:modified xsi:type="dcterms:W3CDTF">2020-09-21T11:19:35Z</dcterms:modified>
</cp:coreProperties>
</file>