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 id="2147483681" r:id="rId5"/>
    <p:sldMasterId id="2147483696" r:id="rId6"/>
  </p:sldMasterIdLst>
  <p:notesMasterIdLst>
    <p:notesMasterId r:id="rId34"/>
  </p:notesMasterIdLst>
  <p:sldIdLst>
    <p:sldId id="298" r:id="rId7"/>
    <p:sldId id="2810" r:id="rId8"/>
    <p:sldId id="2875" r:id="rId9"/>
    <p:sldId id="2147477078" r:id="rId10"/>
    <p:sldId id="2147477101" r:id="rId11"/>
    <p:sldId id="2012" r:id="rId12"/>
    <p:sldId id="315" r:id="rId13"/>
    <p:sldId id="2147477083" r:id="rId14"/>
    <p:sldId id="270" r:id="rId15"/>
    <p:sldId id="2147477084" r:id="rId16"/>
    <p:sldId id="313" r:id="rId17"/>
    <p:sldId id="314" r:id="rId18"/>
    <p:sldId id="2147477067" r:id="rId19"/>
    <p:sldId id="2877" r:id="rId20"/>
    <p:sldId id="2015" r:id="rId21"/>
    <p:sldId id="2017" r:id="rId22"/>
    <p:sldId id="2974" r:id="rId23"/>
    <p:sldId id="2018" r:id="rId24"/>
    <p:sldId id="480" r:id="rId25"/>
    <p:sldId id="2019" r:id="rId26"/>
    <p:sldId id="310" r:id="rId27"/>
    <p:sldId id="308" r:id="rId28"/>
    <p:sldId id="2147477106" r:id="rId29"/>
    <p:sldId id="2147477102" r:id="rId30"/>
    <p:sldId id="2147477103" r:id="rId31"/>
    <p:sldId id="2147477104" r:id="rId32"/>
    <p:sldId id="214747710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B65D00-A731-0649-2D33-D44B98945726}" name="Bonsell, Christina E" initials="BC" userId="S::bonsellc@mms.gov::8f6e2ddf-768b-4980-8297-5af489c658c4" providerId="AD"/>
  <p188:author id="{68892B20-60E5-4F59-02CD-58B4093D8FBD}" name="Cofield, Shannon M" initials="SC" userId="S::cofields@mms.gov::458dd2c0-62a2-45a7-9f29-9ea526acb375" providerId="AD"/>
  <p188:author id="{0CAC7F84-1393-AA20-A93A-7794EC2B87AE}" name="Lasco, Daniel R" initials="DL" userId="S::lascod@mms.gov::0c9118f7-45fd-4638-848d-912f13399b6f" providerId="AD"/>
  <p188:author id="{8473A1A7-8E8F-AA98-77EF-AE879864F131}" name="Knorr, Paul O" initials="" userId="S::knorrp@mms.gov::d06cf05f-c13b-44bb-a2fe-5dba1013d393" providerId="AD"/>
  <p188:author id="{D21EFDC1-D1CE-AC84-8FE3-B5C233D30A12}" name="Bradway, Michael D" initials="MB" userId="S::bradwaym@mms.gov::9b865267-02b2-4725-93ca-b44028f94a8b" providerId="AD"/>
  <p188:author id="{747E82CD-7C71-7961-285D-87E30A5104C5}" name="McCune, Timothy A" initials="TM" userId="S::mccunet@mms.gov::a1094999-e5d8-4b89-bc97-8e0133ae65fa" providerId="AD"/>
  <p188:author id="{F386DFD2-2BD7-C26B-E9B5-7C94266549E0}" name="Almario, Jeleena A" initials="JA" userId="S::almarioj@mms.gov::a447b15e-2794-450c-b216-01afcaf26045" providerId="AD"/>
  <p188:author id="{864B59E5-549B-A3AF-2C03-E3E28B44BAB7}" name="Carr, Megan E" initials="MC" userId="S::carrm@mms.gov::bf3c600e-dff2-4e0f-869d-ddbede2d400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adway, Michael D" initials="BMD" lastIdx="7" clrIdx="0">
    <p:extLst>
      <p:ext uri="{19B8F6BF-5375-455C-9EA6-DF929625EA0E}">
        <p15:presenceInfo xmlns:p15="http://schemas.microsoft.com/office/powerpoint/2012/main" userId="S::bradwaym@mms.gov::9b865267-02b2-4725-93ca-b44028f94a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2D4E"/>
    <a:srgbClr val="FF6600"/>
    <a:srgbClr val="065EA3"/>
    <a:srgbClr val="0D497E"/>
    <a:srgbClr val="D7EFFA"/>
    <a:srgbClr val="0D4B7F"/>
    <a:srgbClr val="272B31"/>
    <a:srgbClr val="135D87"/>
    <a:srgbClr val="003053"/>
    <a:srgbClr val="001B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A8388F-A5AE-4E12-A1A1-170C5682F80B}" v="9" dt="2026-04-06T19:07:57.1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1" d="100"/>
          <a:sy n="121" d="100"/>
        </p:scale>
        <p:origin x="736" y="176"/>
      </p:cViewPr>
      <p:guideLst/>
    </p:cSldViewPr>
  </p:slideViewPr>
  <p:notesTextViewPr>
    <p:cViewPr>
      <p:scale>
        <a:sx n="1" d="1"/>
        <a:sy n="1" d="1"/>
      </p:scale>
      <p:origin x="0" y="0"/>
    </p:cViewPr>
  </p:notesTextViewPr>
  <p:sorterViewPr>
    <p:cViewPr>
      <p:scale>
        <a:sx n="100" d="100"/>
        <a:sy n="100" d="100"/>
      </p:scale>
      <p:origin x="0" y="-566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8873E4-EADF-4B58-9E8B-0F8E1AD9445F}" type="doc">
      <dgm:prSet loTypeId="urn:microsoft.com/office/officeart/2005/8/layout/radial6" loCatId="relationship" qsTypeId="urn:microsoft.com/office/officeart/2005/8/quickstyle/simple1#1" qsCatId="simple" csTypeId="urn:microsoft.com/office/officeart/2005/8/colors/accent1_2#1" csCatId="accent1" phldr="1"/>
      <dgm:spPr/>
      <dgm:t>
        <a:bodyPr/>
        <a:lstStyle/>
        <a:p>
          <a:endParaRPr lang="en-US"/>
        </a:p>
      </dgm:t>
    </dgm:pt>
    <dgm:pt modelId="{20302A7D-DA02-43C5-8869-A4436A45A9E1}">
      <dgm:prSet phldrT="[Text]" custT="1"/>
      <dgm:spPr>
        <a:solidFill>
          <a:srgbClr val="336699"/>
        </a:solidFill>
      </dgm:spPr>
      <dgm:t>
        <a:bodyPr/>
        <a:lstStyle/>
        <a:p>
          <a:pPr>
            <a:spcAft>
              <a:spcPts val="600"/>
            </a:spcAft>
          </a:pPr>
          <a:r>
            <a:rPr lang="en-US" sz="4800"/>
            <a:t>NEPA</a:t>
          </a:r>
        </a:p>
        <a:p>
          <a:pPr>
            <a:spcAft>
              <a:spcPts val="600"/>
            </a:spcAft>
          </a:pPr>
          <a:r>
            <a:rPr lang="en-US" sz="1600"/>
            <a:t>(National Environmental Policy Act)</a:t>
          </a:r>
        </a:p>
      </dgm:t>
    </dgm:pt>
    <dgm:pt modelId="{ABBA7B76-1BD4-4065-9CD6-24DEE01626FF}" type="parTrans" cxnId="{425F6428-6C8E-409E-ABA9-7F177302895C}">
      <dgm:prSet/>
      <dgm:spPr/>
      <dgm:t>
        <a:bodyPr/>
        <a:lstStyle/>
        <a:p>
          <a:endParaRPr lang="en-US"/>
        </a:p>
      </dgm:t>
    </dgm:pt>
    <dgm:pt modelId="{A58E3D9C-4C2F-4D3A-B90F-940339022A9E}" type="sibTrans" cxnId="{425F6428-6C8E-409E-ABA9-7F177302895C}">
      <dgm:prSet/>
      <dgm:spPr/>
      <dgm:t>
        <a:bodyPr/>
        <a:lstStyle/>
        <a:p>
          <a:endParaRPr lang="en-US"/>
        </a:p>
      </dgm:t>
    </dgm:pt>
    <dgm:pt modelId="{FBA11EF0-422B-457B-A097-353987B5720D}">
      <dgm:prSet phldrT="[Text]"/>
      <dgm:spPr>
        <a:solidFill>
          <a:srgbClr val="336699"/>
        </a:solidFill>
      </dgm:spPr>
      <dgm:t>
        <a:bodyPr/>
        <a:lstStyle/>
        <a:p>
          <a:r>
            <a:rPr lang="en-US"/>
            <a:t>Clean Air Act</a:t>
          </a:r>
        </a:p>
      </dgm:t>
    </dgm:pt>
    <dgm:pt modelId="{CD4DA9F7-C184-43D6-AA6B-6CC0B428257A}" type="parTrans" cxnId="{1702BE5E-B0CE-442D-9D4F-A88407B9188E}">
      <dgm:prSet/>
      <dgm:spPr/>
      <dgm:t>
        <a:bodyPr/>
        <a:lstStyle/>
        <a:p>
          <a:endParaRPr lang="en-US"/>
        </a:p>
      </dgm:t>
    </dgm:pt>
    <dgm:pt modelId="{D3F84425-9E54-434D-8C7C-273DCAB3A6E2}" type="sibTrans" cxnId="{1702BE5E-B0CE-442D-9D4F-A88407B9188E}">
      <dgm:prSet/>
      <dgm:spPr>
        <a:solidFill>
          <a:srgbClr val="336699"/>
        </a:solidFill>
      </dgm:spPr>
      <dgm:t>
        <a:bodyPr/>
        <a:lstStyle/>
        <a:p>
          <a:endParaRPr lang="en-US"/>
        </a:p>
      </dgm:t>
    </dgm:pt>
    <dgm:pt modelId="{603002E2-EA2C-4DDE-80EE-BDB12DDBA9FF}">
      <dgm:prSet phldrT="[Text]"/>
      <dgm:spPr>
        <a:solidFill>
          <a:srgbClr val="336699"/>
        </a:solidFill>
      </dgm:spPr>
      <dgm:t>
        <a:bodyPr/>
        <a:lstStyle/>
        <a:p>
          <a:r>
            <a:rPr lang="en-US"/>
            <a:t>Endangered Species Act</a:t>
          </a:r>
        </a:p>
      </dgm:t>
    </dgm:pt>
    <dgm:pt modelId="{2BC2F158-12CE-4BC3-A9EE-FB24789E8F75}" type="parTrans" cxnId="{7EB801CD-C382-40C0-801C-D631F6A2056D}">
      <dgm:prSet/>
      <dgm:spPr/>
      <dgm:t>
        <a:bodyPr/>
        <a:lstStyle/>
        <a:p>
          <a:endParaRPr lang="en-US"/>
        </a:p>
      </dgm:t>
    </dgm:pt>
    <dgm:pt modelId="{82FFB161-2F7D-43B0-B850-0B6C00E2BDA4}" type="sibTrans" cxnId="{7EB801CD-C382-40C0-801C-D631F6A2056D}">
      <dgm:prSet/>
      <dgm:spPr>
        <a:solidFill>
          <a:srgbClr val="336699"/>
        </a:solidFill>
      </dgm:spPr>
      <dgm:t>
        <a:bodyPr/>
        <a:lstStyle/>
        <a:p>
          <a:endParaRPr lang="en-US"/>
        </a:p>
      </dgm:t>
    </dgm:pt>
    <dgm:pt modelId="{5B7547CF-BC97-4610-B660-484CED8ADF01}">
      <dgm:prSet custT="1"/>
      <dgm:spPr>
        <a:solidFill>
          <a:srgbClr val="336699"/>
        </a:solidFill>
      </dgm:spPr>
      <dgm:t>
        <a:bodyPr/>
        <a:lstStyle/>
        <a:p>
          <a:r>
            <a:rPr lang="en-US" sz="1400"/>
            <a:t>Magnuson Stevens Fishery Conservation and Management Act</a:t>
          </a:r>
        </a:p>
      </dgm:t>
    </dgm:pt>
    <dgm:pt modelId="{D13CACC8-9C83-4EBD-AEE8-EA4C84D21C5B}" type="parTrans" cxnId="{18DB191B-3D7F-40C0-84F6-6F2CC48FFBD8}">
      <dgm:prSet/>
      <dgm:spPr/>
      <dgm:t>
        <a:bodyPr/>
        <a:lstStyle/>
        <a:p>
          <a:endParaRPr lang="en-US"/>
        </a:p>
      </dgm:t>
    </dgm:pt>
    <dgm:pt modelId="{FA969FAE-8D26-4F2B-8364-F2AA45E1639E}" type="sibTrans" cxnId="{18DB191B-3D7F-40C0-84F6-6F2CC48FFBD8}">
      <dgm:prSet/>
      <dgm:spPr>
        <a:solidFill>
          <a:srgbClr val="336699"/>
        </a:solidFill>
      </dgm:spPr>
      <dgm:t>
        <a:bodyPr/>
        <a:lstStyle/>
        <a:p>
          <a:endParaRPr lang="en-US"/>
        </a:p>
      </dgm:t>
    </dgm:pt>
    <dgm:pt modelId="{67BB6204-16F3-4AAC-9E3B-65AF82220313}">
      <dgm:prSet/>
      <dgm:spPr>
        <a:solidFill>
          <a:srgbClr val="336699"/>
        </a:solidFill>
      </dgm:spPr>
      <dgm:t>
        <a:bodyPr/>
        <a:lstStyle/>
        <a:p>
          <a:r>
            <a:rPr lang="en-US"/>
            <a:t>Marine Mammal Protection Act</a:t>
          </a:r>
        </a:p>
      </dgm:t>
    </dgm:pt>
    <dgm:pt modelId="{88693BAC-8191-41C5-A103-1F497158C9CF}" type="parTrans" cxnId="{A3CD2D6A-5307-4F48-9063-31819DDE87C4}">
      <dgm:prSet/>
      <dgm:spPr/>
      <dgm:t>
        <a:bodyPr/>
        <a:lstStyle/>
        <a:p>
          <a:endParaRPr lang="en-US"/>
        </a:p>
      </dgm:t>
    </dgm:pt>
    <dgm:pt modelId="{30C73CD9-FF07-49D1-AE98-B57966FFD2DC}" type="sibTrans" cxnId="{A3CD2D6A-5307-4F48-9063-31819DDE87C4}">
      <dgm:prSet/>
      <dgm:spPr>
        <a:solidFill>
          <a:srgbClr val="336699"/>
        </a:solidFill>
      </dgm:spPr>
      <dgm:t>
        <a:bodyPr/>
        <a:lstStyle/>
        <a:p>
          <a:endParaRPr lang="en-US"/>
        </a:p>
      </dgm:t>
    </dgm:pt>
    <dgm:pt modelId="{770F7A1D-A47E-4981-9E37-AED9C1FAF792}">
      <dgm:prSet custT="1"/>
      <dgm:spPr>
        <a:solidFill>
          <a:srgbClr val="336699"/>
        </a:solidFill>
      </dgm:spPr>
      <dgm:t>
        <a:bodyPr/>
        <a:lstStyle/>
        <a:p>
          <a:r>
            <a:rPr lang="en-US" sz="1500"/>
            <a:t>National Historic Preservation Act</a:t>
          </a:r>
        </a:p>
      </dgm:t>
    </dgm:pt>
    <dgm:pt modelId="{5A6EEE80-D2D8-453F-9D5A-17542142E68D}" type="parTrans" cxnId="{A88281D6-9498-4171-B8FB-3AB4163AA6B2}">
      <dgm:prSet/>
      <dgm:spPr/>
      <dgm:t>
        <a:bodyPr/>
        <a:lstStyle/>
        <a:p>
          <a:endParaRPr lang="en-US"/>
        </a:p>
      </dgm:t>
    </dgm:pt>
    <dgm:pt modelId="{FAA56589-6417-424F-918B-6E1EE0DC017E}" type="sibTrans" cxnId="{A88281D6-9498-4171-B8FB-3AB4163AA6B2}">
      <dgm:prSet/>
      <dgm:spPr>
        <a:solidFill>
          <a:srgbClr val="336699"/>
        </a:solidFill>
      </dgm:spPr>
      <dgm:t>
        <a:bodyPr/>
        <a:lstStyle/>
        <a:p>
          <a:endParaRPr lang="en-US"/>
        </a:p>
      </dgm:t>
    </dgm:pt>
    <dgm:pt modelId="{D2B1061E-ED71-4337-9330-D6CC7FA95F4A}">
      <dgm:prSet custT="1"/>
      <dgm:spPr>
        <a:solidFill>
          <a:srgbClr val="336699"/>
        </a:solidFill>
      </dgm:spPr>
      <dgm:t>
        <a:bodyPr/>
        <a:lstStyle/>
        <a:p>
          <a:r>
            <a:rPr lang="en-US" sz="1500"/>
            <a:t>Coastal Zone Management Act</a:t>
          </a:r>
        </a:p>
      </dgm:t>
    </dgm:pt>
    <dgm:pt modelId="{DADBA704-03BD-4291-A957-91FA1026BD4F}" type="parTrans" cxnId="{474B08AA-8EDF-4B77-9827-5443C360CC06}">
      <dgm:prSet/>
      <dgm:spPr/>
      <dgm:t>
        <a:bodyPr/>
        <a:lstStyle/>
        <a:p>
          <a:endParaRPr lang="en-US"/>
        </a:p>
      </dgm:t>
    </dgm:pt>
    <dgm:pt modelId="{043B4E4A-6D64-4C36-9480-EBF727955BEE}" type="sibTrans" cxnId="{474B08AA-8EDF-4B77-9827-5443C360CC06}">
      <dgm:prSet/>
      <dgm:spPr>
        <a:solidFill>
          <a:srgbClr val="336699"/>
        </a:solidFill>
      </dgm:spPr>
      <dgm:t>
        <a:bodyPr/>
        <a:lstStyle/>
        <a:p>
          <a:endParaRPr lang="en-US"/>
        </a:p>
      </dgm:t>
    </dgm:pt>
    <dgm:pt modelId="{69075635-DE0E-44D3-9277-6D7617BFCC87}">
      <dgm:prSet phldrT="[Text]" custT="1"/>
      <dgm:spPr>
        <a:solidFill>
          <a:srgbClr val="336699"/>
        </a:solidFill>
      </dgm:spPr>
      <dgm:t>
        <a:bodyPr/>
        <a:lstStyle/>
        <a:p>
          <a:pPr algn="ctr"/>
          <a:r>
            <a:rPr lang="en-US" sz="1400"/>
            <a:t>Federal Water Pollution Control Act</a:t>
          </a:r>
        </a:p>
      </dgm:t>
    </dgm:pt>
    <dgm:pt modelId="{3234FED6-033C-4C4D-8D2C-E89C56250491}" type="parTrans" cxnId="{75872138-1F56-4EDD-84A3-7B9F52275182}">
      <dgm:prSet/>
      <dgm:spPr/>
      <dgm:t>
        <a:bodyPr/>
        <a:lstStyle/>
        <a:p>
          <a:endParaRPr lang="en-US"/>
        </a:p>
      </dgm:t>
    </dgm:pt>
    <dgm:pt modelId="{19AB72F3-EAA6-42BD-B61A-EB8ABD577ED2}" type="sibTrans" cxnId="{75872138-1F56-4EDD-84A3-7B9F52275182}">
      <dgm:prSet/>
      <dgm:spPr>
        <a:solidFill>
          <a:srgbClr val="336699"/>
        </a:solidFill>
      </dgm:spPr>
      <dgm:t>
        <a:bodyPr/>
        <a:lstStyle/>
        <a:p>
          <a:endParaRPr lang="en-US"/>
        </a:p>
      </dgm:t>
    </dgm:pt>
    <dgm:pt modelId="{CE08DD9A-82E2-4B5B-8BC8-6EB7B5844BE0}" type="pres">
      <dgm:prSet presAssocID="{6F8873E4-EADF-4B58-9E8B-0F8E1AD9445F}" presName="Name0" presStyleCnt="0">
        <dgm:presLayoutVars>
          <dgm:chMax val="1"/>
          <dgm:dir/>
          <dgm:animLvl val="ctr"/>
          <dgm:resizeHandles val="exact"/>
        </dgm:presLayoutVars>
      </dgm:prSet>
      <dgm:spPr/>
    </dgm:pt>
    <dgm:pt modelId="{14773E7B-ABD1-47FA-9630-DEB873E84DD1}" type="pres">
      <dgm:prSet presAssocID="{20302A7D-DA02-43C5-8869-A4436A45A9E1}" presName="centerShape" presStyleLbl="node0" presStyleIdx="0" presStyleCnt="1" custScaleX="161684" custScaleY="161684"/>
      <dgm:spPr/>
    </dgm:pt>
    <dgm:pt modelId="{27D8E886-D51F-480E-977A-BB6D9734F97A}" type="pres">
      <dgm:prSet presAssocID="{69075635-DE0E-44D3-9277-6D7617BFCC87}" presName="node" presStyleLbl="node1" presStyleIdx="0" presStyleCnt="7" custScaleX="125181" custScaleY="113958">
        <dgm:presLayoutVars>
          <dgm:bulletEnabled val="1"/>
        </dgm:presLayoutVars>
      </dgm:prSet>
      <dgm:spPr/>
    </dgm:pt>
    <dgm:pt modelId="{3F5414F6-3D90-4B9E-9C9A-54D6679A92AE}" type="pres">
      <dgm:prSet presAssocID="{69075635-DE0E-44D3-9277-6D7617BFCC87}" presName="dummy" presStyleCnt="0"/>
      <dgm:spPr/>
    </dgm:pt>
    <dgm:pt modelId="{C0EAC00C-B8A3-4AA0-BBB8-17066726B4A1}" type="pres">
      <dgm:prSet presAssocID="{19AB72F3-EAA6-42BD-B61A-EB8ABD577ED2}" presName="sibTrans" presStyleLbl="sibTrans2D1" presStyleIdx="0" presStyleCnt="7"/>
      <dgm:spPr/>
    </dgm:pt>
    <dgm:pt modelId="{F66BC893-1222-4ED0-AA7D-028D5832E8AA}" type="pres">
      <dgm:prSet presAssocID="{FBA11EF0-422B-457B-A097-353987B5720D}" presName="node" presStyleLbl="node1" presStyleIdx="1" presStyleCnt="7" custScaleX="114216" custScaleY="114216">
        <dgm:presLayoutVars>
          <dgm:bulletEnabled val="1"/>
        </dgm:presLayoutVars>
      </dgm:prSet>
      <dgm:spPr/>
    </dgm:pt>
    <dgm:pt modelId="{0E4B705B-23C1-48CA-9417-52DD6D5C1520}" type="pres">
      <dgm:prSet presAssocID="{FBA11EF0-422B-457B-A097-353987B5720D}" presName="dummy" presStyleCnt="0"/>
      <dgm:spPr/>
    </dgm:pt>
    <dgm:pt modelId="{90602A74-CAD5-4453-9848-E953653B5392}" type="pres">
      <dgm:prSet presAssocID="{D3F84425-9E54-434D-8C7C-273DCAB3A6E2}" presName="sibTrans" presStyleLbl="sibTrans2D1" presStyleIdx="1" presStyleCnt="7"/>
      <dgm:spPr/>
    </dgm:pt>
    <dgm:pt modelId="{4339A495-DC6E-47FC-9225-ADEDDF38A887}" type="pres">
      <dgm:prSet presAssocID="{603002E2-EA2C-4DDE-80EE-BDB12DDBA9FF}" presName="node" presStyleLbl="node1" presStyleIdx="2" presStyleCnt="7" custScaleX="114216" custScaleY="114216">
        <dgm:presLayoutVars>
          <dgm:bulletEnabled val="1"/>
        </dgm:presLayoutVars>
      </dgm:prSet>
      <dgm:spPr/>
    </dgm:pt>
    <dgm:pt modelId="{95D4B8B9-CAD0-40C0-A27A-102310692338}" type="pres">
      <dgm:prSet presAssocID="{603002E2-EA2C-4DDE-80EE-BDB12DDBA9FF}" presName="dummy" presStyleCnt="0"/>
      <dgm:spPr/>
    </dgm:pt>
    <dgm:pt modelId="{B565A143-3BB9-411E-86BD-108BD139C919}" type="pres">
      <dgm:prSet presAssocID="{82FFB161-2F7D-43B0-B850-0B6C00E2BDA4}" presName="sibTrans" presStyleLbl="sibTrans2D1" presStyleIdx="2" presStyleCnt="7"/>
      <dgm:spPr/>
    </dgm:pt>
    <dgm:pt modelId="{EDFE60A2-EF71-4D3B-9C3D-6D57830BB50C}" type="pres">
      <dgm:prSet presAssocID="{5B7547CF-BC97-4610-B660-484CED8ADF01}" presName="node" presStyleLbl="node1" presStyleIdx="3" presStyleCnt="7" custScaleX="114216" custScaleY="114216">
        <dgm:presLayoutVars>
          <dgm:bulletEnabled val="1"/>
        </dgm:presLayoutVars>
      </dgm:prSet>
      <dgm:spPr/>
    </dgm:pt>
    <dgm:pt modelId="{9D08F116-616E-4ED0-9C5A-87A75E9FAC9E}" type="pres">
      <dgm:prSet presAssocID="{5B7547CF-BC97-4610-B660-484CED8ADF01}" presName="dummy" presStyleCnt="0"/>
      <dgm:spPr/>
    </dgm:pt>
    <dgm:pt modelId="{589280E2-8D1F-4954-BD8E-DD536DDB275E}" type="pres">
      <dgm:prSet presAssocID="{FA969FAE-8D26-4F2B-8364-F2AA45E1639E}" presName="sibTrans" presStyleLbl="sibTrans2D1" presStyleIdx="3" presStyleCnt="7"/>
      <dgm:spPr/>
    </dgm:pt>
    <dgm:pt modelId="{4DF1B7CB-C0E5-4684-88F4-589A11B932DC}" type="pres">
      <dgm:prSet presAssocID="{67BB6204-16F3-4AAC-9E3B-65AF82220313}" presName="node" presStyleLbl="node1" presStyleIdx="4" presStyleCnt="7" custScaleX="114216" custScaleY="114216">
        <dgm:presLayoutVars>
          <dgm:bulletEnabled val="1"/>
        </dgm:presLayoutVars>
      </dgm:prSet>
      <dgm:spPr/>
    </dgm:pt>
    <dgm:pt modelId="{3BA0D462-35EF-4C48-A3F0-8AD62FBF527C}" type="pres">
      <dgm:prSet presAssocID="{67BB6204-16F3-4AAC-9E3B-65AF82220313}" presName="dummy" presStyleCnt="0"/>
      <dgm:spPr/>
    </dgm:pt>
    <dgm:pt modelId="{8F754427-0626-46DD-9D28-9B4A74162E4C}" type="pres">
      <dgm:prSet presAssocID="{30C73CD9-FF07-49D1-AE98-B57966FFD2DC}" presName="sibTrans" presStyleLbl="sibTrans2D1" presStyleIdx="4" presStyleCnt="7"/>
      <dgm:spPr/>
    </dgm:pt>
    <dgm:pt modelId="{C399B4A2-18D1-465C-A929-A5846A753BB0}" type="pres">
      <dgm:prSet presAssocID="{770F7A1D-A47E-4981-9E37-AED9C1FAF792}" presName="node" presStyleLbl="node1" presStyleIdx="5" presStyleCnt="7" custScaleX="114216" custScaleY="114216">
        <dgm:presLayoutVars>
          <dgm:bulletEnabled val="1"/>
        </dgm:presLayoutVars>
      </dgm:prSet>
      <dgm:spPr/>
    </dgm:pt>
    <dgm:pt modelId="{4A7E2745-A091-4435-98F4-3722189263FC}" type="pres">
      <dgm:prSet presAssocID="{770F7A1D-A47E-4981-9E37-AED9C1FAF792}" presName="dummy" presStyleCnt="0"/>
      <dgm:spPr/>
    </dgm:pt>
    <dgm:pt modelId="{3FD7CC3E-D843-42F5-8C23-078909B7249A}" type="pres">
      <dgm:prSet presAssocID="{FAA56589-6417-424F-918B-6E1EE0DC017E}" presName="sibTrans" presStyleLbl="sibTrans2D1" presStyleIdx="5" presStyleCnt="7"/>
      <dgm:spPr/>
    </dgm:pt>
    <dgm:pt modelId="{2BF48D19-5921-4641-B272-3B28A50FB5AD}" type="pres">
      <dgm:prSet presAssocID="{D2B1061E-ED71-4337-9330-D6CC7FA95F4A}" presName="node" presStyleLbl="node1" presStyleIdx="6" presStyleCnt="7" custScaleX="114216" custScaleY="114216">
        <dgm:presLayoutVars>
          <dgm:bulletEnabled val="1"/>
        </dgm:presLayoutVars>
      </dgm:prSet>
      <dgm:spPr/>
    </dgm:pt>
    <dgm:pt modelId="{DCE0E9DD-C272-46DF-B462-C739F22E412B}" type="pres">
      <dgm:prSet presAssocID="{D2B1061E-ED71-4337-9330-D6CC7FA95F4A}" presName="dummy" presStyleCnt="0"/>
      <dgm:spPr/>
    </dgm:pt>
    <dgm:pt modelId="{0911EBB3-8633-4F58-AB0B-5592C9F140BF}" type="pres">
      <dgm:prSet presAssocID="{043B4E4A-6D64-4C36-9480-EBF727955BEE}" presName="sibTrans" presStyleLbl="sibTrans2D1" presStyleIdx="6" presStyleCnt="7"/>
      <dgm:spPr/>
    </dgm:pt>
  </dgm:ptLst>
  <dgm:cxnLst>
    <dgm:cxn modelId="{18DB191B-3D7F-40C0-84F6-6F2CC48FFBD8}" srcId="{20302A7D-DA02-43C5-8869-A4436A45A9E1}" destId="{5B7547CF-BC97-4610-B660-484CED8ADF01}" srcOrd="3" destOrd="0" parTransId="{D13CACC8-9C83-4EBD-AEE8-EA4C84D21C5B}" sibTransId="{FA969FAE-8D26-4F2B-8364-F2AA45E1639E}"/>
    <dgm:cxn modelId="{425F6428-6C8E-409E-ABA9-7F177302895C}" srcId="{6F8873E4-EADF-4B58-9E8B-0F8E1AD9445F}" destId="{20302A7D-DA02-43C5-8869-A4436A45A9E1}" srcOrd="0" destOrd="0" parTransId="{ABBA7B76-1BD4-4065-9CD6-24DEE01626FF}" sibTransId="{A58E3D9C-4C2F-4D3A-B90F-940339022A9E}"/>
    <dgm:cxn modelId="{75872138-1F56-4EDD-84A3-7B9F52275182}" srcId="{20302A7D-DA02-43C5-8869-A4436A45A9E1}" destId="{69075635-DE0E-44D3-9277-6D7617BFCC87}" srcOrd="0" destOrd="0" parTransId="{3234FED6-033C-4C4D-8D2C-E89C56250491}" sibTransId="{19AB72F3-EAA6-42BD-B61A-EB8ABD577ED2}"/>
    <dgm:cxn modelId="{05CCA23C-2F71-4D3A-9894-975C2325182F}" type="presOf" srcId="{6F8873E4-EADF-4B58-9E8B-0F8E1AD9445F}" destId="{CE08DD9A-82E2-4B5B-8BC8-6EB7B5844BE0}" srcOrd="0" destOrd="0" presId="urn:microsoft.com/office/officeart/2005/8/layout/radial6"/>
    <dgm:cxn modelId="{1702BE5E-B0CE-442D-9D4F-A88407B9188E}" srcId="{20302A7D-DA02-43C5-8869-A4436A45A9E1}" destId="{FBA11EF0-422B-457B-A097-353987B5720D}" srcOrd="1" destOrd="0" parTransId="{CD4DA9F7-C184-43D6-AA6B-6CC0B428257A}" sibTransId="{D3F84425-9E54-434D-8C7C-273DCAB3A6E2}"/>
    <dgm:cxn modelId="{AE71BB42-5AD6-427C-9EF7-E22584985581}" type="presOf" srcId="{67BB6204-16F3-4AAC-9E3B-65AF82220313}" destId="{4DF1B7CB-C0E5-4684-88F4-589A11B932DC}" srcOrd="0" destOrd="0" presId="urn:microsoft.com/office/officeart/2005/8/layout/radial6"/>
    <dgm:cxn modelId="{D9890265-CFAA-4D5A-9C76-B9ABC325C851}" type="presOf" srcId="{19AB72F3-EAA6-42BD-B61A-EB8ABD577ED2}" destId="{C0EAC00C-B8A3-4AA0-BBB8-17066726B4A1}" srcOrd="0" destOrd="0" presId="urn:microsoft.com/office/officeart/2005/8/layout/radial6"/>
    <dgm:cxn modelId="{3AA04565-3F34-4B38-A5A9-5051BFA2C3E8}" type="presOf" srcId="{20302A7D-DA02-43C5-8869-A4436A45A9E1}" destId="{14773E7B-ABD1-47FA-9630-DEB873E84DD1}" srcOrd="0" destOrd="0" presId="urn:microsoft.com/office/officeart/2005/8/layout/radial6"/>
    <dgm:cxn modelId="{D9629C47-C667-453F-942D-7426F9ED4930}" type="presOf" srcId="{30C73CD9-FF07-49D1-AE98-B57966FFD2DC}" destId="{8F754427-0626-46DD-9D28-9B4A74162E4C}" srcOrd="0" destOrd="0" presId="urn:microsoft.com/office/officeart/2005/8/layout/radial6"/>
    <dgm:cxn modelId="{A3CD2D6A-5307-4F48-9063-31819DDE87C4}" srcId="{20302A7D-DA02-43C5-8869-A4436A45A9E1}" destId="{67BB6204-16F3-4AAC-9E3B-65AF82220313}" srcOrd="4" destOrd="0" parTransId="{88693BAC-8191-41C5-A103-1F497158C9CF}" sibTransId="{30C73CD9-FF07-49D1-AE98-B57966FFD2DC}"/>
    <dgm:cxn modelId="{1A3ED64B-1975-422C-9C1D-479C7E9632B2}" type="presOf" srcId="{D2B1061E-ED71-4337-9330-D6CC7FA95F4A}" destId="{2BF48D19-5921-4641-B272-3B28A50FB5AD}" srcOrd="0" destOrd="0" presId="urn:microsoft.com/office/officeart/2005/8/layout/radial6"/>
    <dgm:cxn modelId="{E285B571-391B-47D3-A253-308A82899F6E}" type="presOf" srcId="{043B4E4A-6D64-4C36-9480-EBF727955BEE}" destId="{0911EBB3-8633-4F58-AB0B-5592C9F140BF}" srcOrd="0" destOrd="0" presId="urn:microsoft.com/office/officeart/2005/8/layout/radial6"/>
    <dgm:cxn modelId="{6D354F7F-9B52-42F9-8ECF-839A5E782DCE}" type="presOf" srcId="{69075635-DE0E-44D3-9277-6D7617BFCC87}" destId="{27D8E886-D51F-480E-977A-BB6D9734F97A}" srcOrd="0" destOrd="0" presId="urn:microsoft.com/office/officeart/2005/8/layout/radial6"/>
    <dgm:cxn modelId="{358E5691-FF2C-4F39-9F7C-7340C7D65BAC}" type="presOf" srcId="{FBA11EF0-422B-457B-A097-353987B5720D}" destId="{F66BC893-1222-4ED0-AA7D-028D5832E8AA}" srcOrd="0" destOrd="0" presId="urn:microsoft.com/office/officeart/2005/8/layout/radial6"/>
    <dgm:cxn modelId="{A08B3AA5-33C8-4989-8113-F444C7657B7D}" type="presOf" srcId="{5B7547CF-BC97-4610-B660-484CED8ADF01}" destId="{EDFE60A2-EF71-4D3B-9C3D-6D57830BB50C}" srcOrd="0" destOrd="0" presId="urn:microsoft.com/office/officeart/2005/8/layout/radial6"/>
    <dgm:cxn modelId="{474B08AA-8EDF-4B77-9827-5443C360CC06}" srcId="{20302A7D-DA02-43C5-8869-A4436A45A9E1}" destId="{D2B1061E-ED71-4337-9330-D6CC7FA95F4A}" srcOrd="6" destOrd="0" parTransId="{DADBA704-03BD-4291-A957-91FA1026BD4F}" sibTransId="{043B4E4A-6D64-4C36-9480-EBF727955BEE}"/>
    <dgm:cxn modelId="{84DC48AC-9BDD-4F5E-A9DA-4912B973CCFC}" type="presOf" srcId="{603002E2-EA2C-4DDE-80EE-BDB12DDBA9FF}" destId="{4339A495-DC6E-47FC-9225-ADEDDF38A887}" srcOrd="0" destOrd="0" presId="urn:microsoft.com/office/officeart/2005/8/layout/radial6"/>
    <dgm:cxn modelId="{B178D8AD-3916-45ED-85A8-1B98D1F7853A}" type="presOf" srcId="{D3F84425-9E54-434D-8C7C-273DCAB3A6E2}" destId="{90602A74-CAD5-4453-9848-E953653B5392}" srcOrd="0" destOrd="0" presId="urn:microsoft.com/office/officeart/2005/8/layout/radial6"/>
    <dgm:cxn modelId="{28F56EB2-5801-436F-B842-59BD9145E244}" type="presOf" srcId="{FAA56589-6417-424F-918B-6E1EE0DC017E}" destId="{3FD7CC3E-D843-42F5-8C23-078909B7249A}" srcOrd="0" destOrd="0" presId="urn:microsoft.com/office/officeart/2005/8/layout/radial6"/>
    <dgm:cxn modelId="{E6F0C9C8-23D5-4CD4-A596-3BE9A2D74EB9}" type="presOf" srcId="{FA969FAE-8D26-4F2B-8364-F2AA45E1639E}" destId="{589280E2-8D1F-4954-BD8E-DD536DDB275E}" srcOrd="0" destOrd="0" presId="urn:microsoft.com/office/officeart/2005/8/layout/radial6"/>
    <dgm:cxn modelId="{7EB801CD-C382-40C0-801C-D631F6A2056D}" srcId="{20302A7D-DA02-43C5-8869-A4436A45A9E1}" destId="{603002E2-EA2C-4DDE-80EE-BDB12DDBA9FF}" srcOrd="2" destOrd="0" parTransId="{2BC2F158-12CE-4BC3-A9EE-FB24789E8F75}" sibTransId="{82FFB161-2F7D-43B0-B850-0B6C00E2BDA4}"/>
    <dgm:cxn modelId="{A88281D6-9498-4171-B8FB-3AB4163AA6B2}" srcId="{20302A7D-DA02-43C5-8869-A4436A45A9E1}" destId="{770F7A1D-A47E-4981-9E37-AED9C1FAF792}" srcOrd="5" destOrd="0" parTransId="{5A6EEE80-D2D8-453F-9D5A-17542142E68D}" sibTransId="{FAA56589-6417-424F-918B-6E1EE0DC017E}"/>
    <dgm:cxn modelId="{000CC8DB-F6DE-47DF-85E9-5530B4151552}" type="presOf" srcId="{82FFB161-2F7D-43B0-B850-0B6C00E2BDA4}" destId="{B565A143-3BB9-411E-86BD-108BD139C919}" srcOrd="0" destOrd="0" presId="urn:microsoft.com/office/officeart/2005/8/layout/radial6"/>
    <dgm:cxn modelId="{AA7422FF-B7C4-471E-A956-07B95E367642}" type="presOf" srcId="{770F7A1D-A47E-4981-9E37-AED9C1FAF792}" destId="{C399B4A2-18D1-465C-A929-A5846A753BB0}" srcOrd="0" destOrd="0" presId="urn:microsoft.com/office/officeart/2005/8/layout/radial6"/>
    <dgm:cxn modelId="{B15E00FF-5F8D-4C84-BF31-4EBD2D3A55B4}" type="presParOf" srcId="{CE08DD9A-82E2-4B5B-8BC8-6EB7B5844BE0}" destId="{14773E7B-ABD1-47FA-9630-DEB873E84DD1}" srcOrd="0" destOrd="0" presId="urn:microsoft.com/office/officeart/2005/8/layout/radial6"/>
    <dgm:cxn modelId="{75B1318D-7C00-4421-BB0D-F2830894D5B4}" type="presParOf" srcId="{CE08DD9A-82E2-4B5B-8BC8-6EB7B5844BE0}" destId="{27D8E886-D51F-480E-977A-BB6D9734F97A}" srcOrd="1" destOrd="0" presId="urn:microsoft.com/office/officeart/2005/8/layout/radial6"/>
    <dgm:cxn modelId="{48C1FA5C-19D1-49D0-9208-C739E5492C30}" type="presParOf" srcId="{CE08DD9A-82E2-4B5B-8BC8-6EB7B5844BE0}" destId="{3F5414F6-3D90-4B9E-9C9A-54D6679A92AE}" srcOrd="2" destOrd="0" presId="urn:microsoft.com/office/officeart/2005/8/layout/radial6"/>
    <dgm:cxn modelId="{CD6BD990-8A64-4A5D-9AB4-CE058CBEAB58}" type="presParOf" srcId="{CE08DD9A-82E2-4B5B-8BC8-6EB7B5844BE0}" destId="{C0EAC00C-B8A3-4AA0-BBB8-17066726B4A1}" srcOrd="3" destOrd="0" presId="urn:microsoft.com/office/officeart/2005/8/layout/radial6"/>
    <dgm:cxn modelId="{75C1B412-C546-4637-9903-3EF949EB2800}" type="presParOf" srcId="{CE08DD9A-82E2-4B5B-8BC8-6EB7B5844BE0}" destId="{F66BC893-1222-4ED0-AA7D-028D5832E8AA}" srcOrd="4" destOrd="0" presId="urn:microsoft.com/office/officeart/2005/8/layout/radial6"/>
    <dgm:cxn modelId="{9D3247B7-2984-4C2F-8DE6-C5B53DC672BB}" type="presParOf" srcId="{CE08DD9A-82E2-4B5B-8BC8-6EB7B5844BE0}" destId="{0E4B705B-23C1-48CA-9417-52DD6D5C1520}" srcOrd="5" destOrd="0" presId="urn:microsoft.com/office/officeart/2005/8/layout/radial6"/>
    <dgm:cxn modelId="{D572D748-A466-4565-8624-A050200324CF}" type="presParOf" srcId="{CE08DD9A-82E2-4B5B-8BC8-6EB7B5844BE0}" destId="{90602A74-CAD5-4453-9848-E953653B5392}" srcOrd="6" destOrd="0" presId="urn:microsoft.com/office/officeart/2005/8/layout/radial6"/>
    <dgm:cxn modelId="{A68E95A3-584F-458F-A850-4974FA14F5E1}" type="presParOf" srcId="{CE08DD9A-82E2-4B5B-8BC8-6EB7B5844BE0}" destId="{4339A495-DC6E-47FC-9225-ADEDDF38A887}" srcOrd="7" destOrd="0" presId="urn:microsoft.com/office/officeart/2005/8/layout/radial6"/>
    <dgm:cxn modelId="{4B017752-90FC-4B40-AF37-B4991FB9FBEE}" type="presParOf" srcId="{CE08DD9A-82E2-4B5B-8BC8-6EB7B5844BE0}" destId="{95D4B8B9-CAD0-40C0-A27A-102310692338}" srcOrd="8" destOrd="0" presId="urn:microsoft.com/office/officeart/2005/8/layout/radial6"/>
    <dgm:cxn modelId="{09387CC1-7A5B-447D-B156-6EFD6E47DF41}" type="presParOf" srcId="{CE08DD9A-82E2-4B5B-8BC8-6EB7B5844BE0}" destId="{B565A143-3BB9-411E-86BD-108BD139C919}" srcOrd="9" destOrd="0" presId="urn:microsoft.com/office/officeart/2005/8/layout/radial6"/>
    <dgm:cxn modelId="{A00F22B8-5DD6-49D9-956F-DDDCCEC6F2CA}" type="presParOf" srcId="{CE08DD9A-82E2-4B5B-8BC8-6EB7B5844BE0}" destId="{EDFE60A2-EF71-4D3B-9C3D-6D57830BB50C}" srcOrd="10" destOrd="0" presId="urn:microsoft.com/office/officeart/2005/8/layout/radial6"/>
    <dgm:cxn modelId="{B2F6E81B-CC8A-4013-9F42-E89C5F25F4C7}" type="presParOf" srcId="{CE08DD9A-82E2-4B5B-8BC8-6EB7B5844BE0}" destId="{9D08F116-616E-4ED0-9C5A-87A75E9FAC9E}" srcOrd="11" destOrd="0" presId="urn:microsoft.com/office/officeart/2005/8/layout/radial6"/>
    <dgm:cxn modelId="{A473EDE1-B83B-4024-A860-0881A07EEB09}" type="presParOf" srcId="{CE08DD9A-82E2-4B5B-8BC8-6EB7B5844BE0}" destId="{589280E2-8D1F-4954-BD8E-DD536DDB275E}" srcOrd="12" destOrd="0" presId="urn:microsoft.com/office/officeart/2005/8/layout/radial6"/>
    <dgm:cxn modelId="{14126508-3EB9-4E00-8447-C3BBCDD49ACC}" type="presParOf" srcId="{CE08DD9A-82E2-4B5B-8BC8-6EB7B5844BE0}" destId="{4DF1B7CB-C0E5-4684-88F4-589A11B932DC}" srcOrd="13" destOrd="0" presId="urn:microsoft.com/office/officeart/2005/8/layout/radial6"/>
    <dgm:cxn modelId="{C19C9370-EAF8-4699-A136-3D08AB3906C2}" type="presParOf" srcId="{CE08DD9A-82E2-4B5B-8BC8-6EB7B5844BE0}" destId="{3BA0D462-35EF-4C48-A3F0-8AD62FBF527C}" srcOrd="14" destOrd="0" presId="urn:microsoft.com/office/officeart/2005/8/layout/radial6"/>
    <dgm:cxn modelId="{08CB1489-01A6-4992-92C7-F68BA39066E3}" type="presParOf" srcId="{CE08DD9A-82E2-4B5B-8BC8-6EB7B5844BE0}" destId="{8F754427-0626-46DD-9D28-9B4A74162E4C}" srcOrd="15" destOrd="0" presId="urn:microsoft.com/office/officeart/2005/8/layout/radial6"/>
    <dgm:cxn modelId="{F5389C27-1C84-4014-9D90-B8C906E94A65}" type="presParOf" srcId="{CE08DD9A-82E2-4B5B-8BC8-6EB7B5844BE0}" destId="{C399B4A2-18D1-465C-A929-A5846A753BB0}" srcOrd="16" destOrd="0" presId="urn:microsoft.com/office/officeart/2005/8/layout/radial6"/>
    <dgm:cxn modelId="{D068B4A8-5A15-446A-83AC-BC68D91AACB3}" type="presParOf" srcId="{CE08DD9A-82E2-4B5B-8BC8-6EB7B5844BE0}" destId="{4A7E2745-A091-4435-98F4-3722189263FC}" srcOrd="17" destOrd="0" presId="urn:microsoft.com/office/officeart/2005/8/layout/radial6"/>
    <dgm:cxn modelId="{50BADD17-6E89-498B-B354-9A55CE4C909B}" type="presParOf" srcId="{CE08DD9A-82E2-4B5B-8BC8-6EB7B5844BE0}" destId="{3FD7CC3E-D843-42F5-8C23-078909B7249A}" srcOrd="18" destOrd="0" presId="urn:microsoft.com/office/officeart/2005/8/layout/radial6"/>
    <dgm:cxn modelId="{D29D96F9-CA65-4DB0-8ECA-FA60D401988D}" type="presParOf" srcId="{CE08DD9A-82E2-4B5B-8BC8-6EB7B5844BE0}" destId="{2BF48D19-5921-4641-B272-3B28A50FB5AD}" srcOrd="19" destOrd="0" presId="urn:microsoft.com/office/officeart/2005/8/layout/radial6"/>
    <dgm:cxn modelId="{326CC307-D364-47F1-9EFB-97FD66A18C05}" type="presParOf" srcId="{CE08DD9A-82E2-4B5B-8BC8-6EB7B5844BE0}" destId="{DCE0E9DD-C272-46DF-B462-C739F22E412B}" srcOrd="20" destOrd="0" presId="urn:microsoft.com/office/officeart/2005/8/layout/radial6"/>
    <dgm:cxn modelId="{6590C862-AA47-4AF9-B1FA-6B4F8E42503E}" type="presParOf" srcId="{CE08DD9A-82E2-4B5B-8BC8-6EB7B5844BE0}" destId="{0911EBB3-8633-4F58-AB0B-5592C9F140BF}" srcOrd="21"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11EBB3-8633-4F58-AB0B-5592C9F140BF}">
      <dsp:nvSpPr>
        <dsp:cNvPr id="0" name=""/>
        <dsp:cNvSpPr/>
      </dsp:nvSpPr>
      <dsp:spPr>
        <a:xfrm>
          <a:off x="1048089" y="619340"/>
          <a:ext cx="4912803" cy="4912803"/>
        </a:xfrm>
        <a:prstGeom prst="blockArc">
          <a:avLst>
            <a:gd name="adj1" fmla="val 13114286"/>
            <a:gd name="adj2" fmla="val 16200000"/>
            <a:gd name="adj3" fmla="val 3904"/>
          </a:avLst>
        </a:prstGeom>
        <a:solidFill>
          <a:srgbClr val="336699"/>
        </a:solidFill>
        <a:ln>
          <a:noFill/>
        </a:ln>
        <a:effectLst/>
      </dsp:spPr>
      <dsp:style>
        <a:lnRef idx="0">
          <a:scrgbClr r="0" g="0" b="0"/>
        </a:lnRef>
        <a:fillRef idx="1">
          <a:scrgbClr r="0" g="0" b="0"/>
        </a:fillRef>
        <a:effectRef idx="0">
          <a:scrgbClr r="0" g="0" b="0"/>
        </a:effectRef>
        <a:fontRef idx="minor">
          <a:schemeClr val="lt1"/>
        </a:fontRef>
      </dsp:style>
    </dsp:sp>
    <dsp:sp modelId="{3FD7CC3E-D843-42F5-8C23-078909B7249A}">
      <dsp:nvSpPr>
        <dsp:cNvPr id="0" name=""/>
        <dsp:cNvSpPr/>
      </dsp:nvSpPr>
      <dsp:spPr>
        <a:xfrm>
          <a:off x="1048089" y="619340"/>
          <a:ext cx="4912803" cy="4912803"/>
        </a:xfrm>
        <a:prstGeom prst="blockArc">
          <a:avLst>
            <a:gd name="adj1" fmla="val 10028571"/>
            <a:gd name="adj2" fmla="val 13114286"/>
            <a:gd name="adj3" fmla="val 3904"/>
          </a:avLst>
        </a:prstGeom>
        <a:solidFill>
          <a:srgbClr val="336699"/>
        </a:solidFill>
        <a:ln>
          <a:noFill/>
        </a:ln>
        <a:effectLst/>
      </dsp:spPr>
      <dsp:style>
        <a:lnRef idx="0">
          <a:scrgbClr r="0" g="0" b="0"/>
        </a:lnRef>
        <a:fillRef idx="1">
          <a:scrgbClr r="0" g="0" b="0"/>
        </a:fillRef>
        <a:effectRef idx="0">
          <a:scrgbClr r="0" g="0" b="0"/>
        </a:effectRef>
        <a:fontRef idx="minor">
          <a:schemeClr val="lt1"/>
        </a:fontRef>
      </dsp:style>
    </dsp:sp>
    <dsp:sp modelId="{8F754427-0626-46DD-9D28-9B4A74162E4C}">
      <dsp:nvSpPr>
        <dsp:cNvPr id="0" name=""/>
        <dsp:cNvSpPr/>
      </dsp:nvSpPr>
      <dsp:spPr>
        <a:xfrm>
          <a:off x="1048089" y="619340"/>
          <a:ext cx="4912803" cy="4912803"/>
        </a:xfrm>
        <a:prstGeom prst="blockArc">
          <a:avLst>
            <a:gd name="adj1" fmla="val 6942857"/>
            <a:gd name="adj2" fmla="val 10028571"/>
            <a:gd name="adj3" fmla="val 3904"/>
          </a:avLst>
        </a:prstGeom>
        <a:solidFill>
          <a:srgbClr val="336699"/>
        </a:solidFill>
        <a:ln>
          <a:noFill/>
        </a:ln>
        <a:effectLst/>
      </dsp:spPr>
      <dsp:style>
        <a:lnRef idx="0">
          <a:scrgbClr r="0" g="0" b="0"/>
        </a:lnRef>
        <a:fillRef idx="1">
          <a:scrgbClr r="0" g="0" b="0"/>
        </a:fillRef>
        <a:effectRef idx="0">
          <a:scrgbClr r="0" g="0" b="0"/>
        </a:effectRef>
        <a:fontRef idx="minor">
          <a:schemeClr val="lt1"/>
        </a:fontRef>
      </dsp:style>
    </dsp:sp>
    <dsp:sp modelId="{589280E2-8D1F-4954-BD8E-DD536DDB275E}">
      <dsp:nvSpPr>
        <dsp:cNvPr id="0" name=""/>
        <dsp:cNvSpPr/>
      </dsp:nvSpPr>
      <dsp:spPr>
        <a:xfrm>
          <a:off x="1048089" y="619340"/>
          <a:ext cx="4912803" cy="4912803"/>
        </a:xfrm>
        <a:prstGeom prst="blockArc">
          <a:avLst>
            <a:gd name="adj1" fmla="val 3857143"/>
            <a:gd name="adj2" fmla="val 6942857"/>
            <a:gd name="adj3" fmla="val 3904"/>
          </a:avLst>
        </a:prstGeom>
        <a:solidFill>
          <a:srgbClr val="336699"/>
        </a:solidFill>
        <a:ln>
          <a:noFill/>
        </a:ln>
        <a:effectLst/>
      </dsp:spPr>
      <dsp:style>
        <a:lnRef idx="0">
          <a:scrgbClr r="0" g="0" b="0"/>
        </a:lnRef>
        <a:fillRef idx="1">
          <a:scrgbClr r="0" g="0" b="0"/>
        </a:fillRef>
        <a:effectRef idx="0">
          <a:scrgbClr r="0" g="0" b="0"/>
        </a:effectRef>
        <a:fontRef idx="minor">
          <a:schemeClr val="lt1"/>
        </a:fontRef>
      </dsp:style>
    </dsp:sp>
    <dsp:sp modelId="{B565A143-3BB9-411E-86BD-108BD139C919}">
      <dsp:nvSpPr>
        <dsp:cNvPr id="0" name=""/>
        <dsp:cNvSpPr/>
      </dsp:nvSpPr>
      <dsp:spPr>
        <a:xfrm>
          <a:off x="1048089" y="619340"/>
          <a:ext cx="4912803" cy="4912803"/>
        </a:xfrm>
        <a:prstGeom prst="blockArc">
          <a:avLst>
            <a:gd name="adj1" fmla="val 771429"/>
            <a:gd name="adj2" fmla="val 3857143"/>
            <a:gd name="adj3" fmla="val 3904"/>
          </a:avLst>
        </a:prstGeom>
        <a:solidFill>
          <a:srgbClr val="336699"/>
        </a:solidFill>
        <a:ln>
          <a:noFill/>
        </a:ln>
        <a:effectLst/>
      </dsp:spPr>
      <dsp:style>
        <a:lnRef idx="0">
          <a:scrgbClr r="0" g="0" b="0"/>
        </a:lnRef>
        <a:fillRef idx="1">
          <a:scrgbClr r="0" g="0" b="0"/>
        </a:fillRef>
        <a:effectRef idx="0">
          <a:scrgbClr r="0" g="0" b="0"/>
        </a:effectRef>
        <a:fontRef idx="minor">
          <a:schemeClr val="lt1"/>
        </a:fontRef>
      </dsp:style>
    </dsp:sp>
    <dsp:sp modelId="{90602A74-CAD5-4453-9848-E953653B5392}">
      <dsp:nvSpPr>
        <dsp:cNvPr id="0" name=""/>
        <dsp:cNvSpPr/>
      </dsp:nvSpPr>
      <dsp:spPr>
        <a:xfrm>
          <a:off x="1048089" y="619340"/>
          <a:ext cx="4912803" cy="4912803"/>
        </a:xfrm>
        <a:prstGeom prst="blockArc">
          <a:avLst>
            <a:gd name="adj1" fmla="val 19285714"/>
            <a:gd name="adj2" fmla="val 771429"/>
            <a:gd name="adj3" fmla="val 3904"/>
          </a:avLst>
        </a:prstGeom>
        <a:solidFill>
          <a:srgbClr val="336699"/>
        </a:solidFill>
        <a:ln>
          <a:noFill/>
        </a:ln>
        <a:effectLst/>
      </dsp:spPr>
      <dsp:style>
        <a:lnRef idx="0">
          <a:scrgbClr r="0" g="0" b="0"/>
        </a:lnRef>
        <a:fillRef idx="1">
          <a:scrgbClr r="0" g="0" b="0"/>
        </a:fillRef>
        <a:effectRef idx="0">
          <a:scrgbClr r="0" g="0" b="0"/>
        </a:effectRef>
        <a:fontRef idx="minor">
          <a:schemeClr val="lt1"/>
        </a:fontRef>
      </dsp:style>
    </dsp:sp>
    <dsp:sp modelId="{C0EAC00C-B8A3-4AA0-BBB8-17066726B4A1}">
      <dsp:nvSpPr>
        <dsp:cNvPr id="0" name=""/>
        <dsp:cNvSpPr/>
      </dsp:nvSpPr>
      <dsp:spPr>
        <a:xfrm>
          <a:off x="1048089" y="619340"/>
          <a:ext cx="4912803" cy="4912803"/>
        </a:xfrm>
        <a:prstGeom prst="blockArc">
          <a:avLst>
            <a:gd name="adj1" fmla="val 16200000"/>
            <a:gd name="adj2" fmla="val 19285714"/>
            <a:gd name="adj3" fmla="val 3904"/>
          </a:avLst>
        </a:prstGeom>
        <a:solidFill>
          <a:srgbClr val="336699"/>
        </a:solidFill>
        <a:ln>
          <a:noFill/>
        </a:ln>
        <a:effectLst/>
      </dsp:spPr>
      <dsp:style>
        <a:lnRef idx="0">
          <a:scrgbClr r="0" g="0" b="0"/>
        </a:lnRef>
        <a:fillRef idx="1">
          <a:scrgbClr r="0" g="0" b="0"/>
        </a:fillRef>
        <a:effectRef idx="0">
          <a:scrgbClr r="0" g="0" b="0"/>
        </a:effectRef>
        <a:fontRef idx="minor">
          <a:schemeClr val="lt1"/>
        </a:fontRef>
      </dsp:style>
    </dsp:sp>
    <dsp:sp modelId="{14773E7B-ABD1-47FA-9630-DEB873E84DD1}">
      <dsp:nvSpPr>
        <dsp:cNvPr id="0" name=""/>
        <dsp:cNvSpPr/>
      </dsp:nvSpPr>
      <dsp:spPr>
        <a:xfrm>
          <a:off x="1966205" y="1537457"/>
          <a:ext cx="3076570" cy="3076570"/>
        </a:xfrm>
        <a:prstGeom prst="ellipse">
          <a:avLst/>
        </a:prstGeom>
        <a:solidFill>
          <a:srgbClr val="3366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ts val="600"/>
            </a:spcAft>
            <a:buNone/>
          </a:pPr>
          <a:r>
            <a:rPr lang="en-US" sz="4800" kern="1200"/>
            <a:t>NEPA</a:t>
          </a:r>
        </a:p>
        <a:p>
          <a:pPr marL="0" lvl="0" indent="0" algn="ctr" defTabSz="2133600">
            <a:lnSpc>
              <a:spcPct val="90000"/>
            </a:lnSpc>
            <a:spcBef>
              <a:spcPct val="0"/>
            </a:spcBef>
            <a:spcAft>
              <a:spcPts val="600"/>
            </a:spcAft>
            <a:buNone/>
          </a:pPr>
          <a:r>
            <a:rPr lang="en-US" sz="1600" kern="1200"/>
            <a:t>(National Environmental Policy Act)</a:t>
          </a:r>
        </a:p>
      </dsp:txBody>
      <dsp:txXfrm>
        <a:off x="2416758" y="1988010"/>
        <a:ext cx="2175464" cy="2175464"/>
      </dsp:txXfrm>
    </dsp:sp>
    <dsp:sp modelId="{27D8E886-D51F-480E-977A-BB6D9734F97A}">
      <dsp:nvSpPr>
        <dsp:cNvPr id="0" name=""/>
        <dsp:cNvSpPr/>
      </dsp:nvSpPr>
      <dsp:spPr>
        <a:xfrm>
          <a:off x="2670797" y="-91657"/>
          <a:ext cx="1667386" cy="1517898"/>
        </a:xfrm>
        <a:prstGeom prst="ellipse">
          <a:avLst/>
        </a:prstGeom>
        <a:solidFill>
          <a:srgbClr val="3366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Federal Water Pollution Control Act</a:t>
          </a:r>
        </a:p>
      </dsp:txBody>
      <dsp:txXfrm>
        <a:off x="2914980" y="130634"/>
        <a:ext cx="1179020" cy="1073316"/>
      </dsp:txXfrm>
    </dsp:sp>
    <dsp:sp modelId="{F66BC893-1222-4ED0-AA7D-028D5832E8AA}">
      <dsp:nvSpPr>
        <dsp:cNvPr id="0" name=""/>
        <dsp:cNvSpPr/>
      </dsp:nvSpPr>
      <dsp:spPr>
        <a:xfrm>
          <a:off x="4626826" y="813430"/>
          <a:ext cx="1521334" cy="1521334"/>
        </a:xfrm>
        <a:prstGeom prst="ellipse">
          <a:avLst/>
        </a:prstGeom>
        <a:solidFill>
          <a:srgbClr val="3366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Clean Air Act</a:t>
          </a:r>
        </a:p>
      </dsp:txBody>
      <dsp:txXfrm>
        <a:off x="4849620" y="1036224"/>
        <a:ext cx="1075746" cy="1075746"/>
      </dsp:txXfrm>
    </dsp:sp>
    <dsp:sp modelId="{4339A495-DC6E-47FC-9225-ADEDDF38A887}">
      <dsp:nvSpPr>
        <dsp:cNvPr id="0" name=""/>
        <dsp:cNvSpPr/>
      </dsp:nvSpPr>
      <dsp:spPr>
        <a:xfrm>
          <a:off x="5091889" y="2851005"/>
          <a:ext cx="1521334" cy="1521334"/>
        </a:xfrm>
        <a:prstGeom prst="ellipse">
          <a:avLst/>
        </a:prstGeom>
        <a:solidFill>
          <a:srgbClr val="3366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Endangered Species Act</a:t>
          </a:r>
        </a:p>
      </dsp:txBody>
      <dsp:txXfrm>
        <a:off x="5314683" y="3073799"/>
        <a:ext cx="1075746" cy="1075746"/>
      </dsp:txXfrm>
    </dsp:sp>
    <dsp:sp modelId="{EDFE60A2-EF71-4D3B-9C3D-6D57830BB50C}">
      <dsp:nvSpPr>
        <dsp:cNvPr id="0" name=""/>
        <dsp:cNvSpPr/>
      </dsp:nvSpPr>
      <dsp:spPr>
        <a:xfrm>
          <a:off x="3788811" y="4485013"/>
          <a:ext cx="1521334" cy="1521334"/>
        </a:xfrm>
        <a:prstGeom prst="ellipse">
          <a:avLst/>
        </a:prstGeom>
        <a:solidFill>
          <a:srgbClr val="3366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Magnuson Stevens Fishery Conservation and Management Act</a:t>
          </a:r>
        </a:p>
      </dsp:txBody>
      <dsp:txXfrm>
        <a:off x="4011605" y="4707807"/>
        <a:ext cx="1075746" cy="1075746"/>
      </dsp:txXfrm>
    </dsp:sp>
    <dsp:sp modelId="{4DF1B7CB-C0E5-4684-88F4-589A11B932DC}">
      <dsp:nvSpPr>
        <dsp:cNvPr id="0" name=""/>
        <dsp:cNvSpPr/>
      </dsp:nvSpPr>
      <dsp:spPr>
        <a:xfrm>
          <a:off x="1698836" y="4485013"/>
          <a:ext cx="1521334" cy="1521334"/>
        </a:xfrm>
        <a:prstGeom prst="ellipse">
          <a:avLst/>
        </a:prstGeom>
        <a:solidFill>
          <a:srgbClr val="3366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Marine Mammal Protection Act</a:t>
          </a:r>
        </a:p>
      </dsp:txBody>
      <dsp:txXfrm>
        <a:off x="1921630" y="4707807"/>
        <a:ext cx="1075746" cy="1075746"/>
      </dsp:txXfrm>
    </dsp:sp>
    <dsp:sp modelId="{C399B4A2-18D1-465C-A929-A5846A753BB0}">
      <dsp:nvSpPr>
        <dsp:cNvPr id="0" name=""/>
        <dsp:cNvSpPr/>
      </dsp:nvSpPr>
      <dsp:spPr>
        <a:xfrm>
          <a:off x="395758" y="2851005"/>
          <a:ext cx="1521334" cy="1521334"/>
        </a:xfrm>
        <a:prstGeom prst="ellipse">
          <a:avLst/>
        </a:prstGeom>
        <a:solidFill>
          <a:srgbClr val="3366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National Historic Preservation Act</a:t>
          </a:r>
        </a:p>
      </dsp:txBody>
      <dsp:txXfrm>
        <a:off x="618552" y="3073799"/>
        <a:ext cx="1075746" cy="1075746"/>
      </dsp:txXfrm>
    </dsp:sp>
    <dsp:sp modelId="{2BF48D19-5921-4641-B272-3B28A50FB5AD}">
      <dsp:nvSpPr>
        <dsp:cNvPr id="0" name=""/>
        <dsp:cNvSpPr/>
      </dsp:nvSpPr>
      <dsp:spPr>
        <a:xfrm>
          <a:off x="860821" y="813430"/>
          <a:ext cx="1521334" cy="1521334"/>
        </a:xfrm>
        <a:prstGeom prst="ellipse">
          <a:avLst/>
        </a:prstGeom>
        <a:solidFill>
          <a:srgbClr val="3366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Coastal Zone Management Act</a:t>
          </a:r>
        </a:p>
      </dsp:txBody>
      <dsp:txXfrm>
        <a:off x="1083615" y="1036224"/>
        <a:ext cx="1075746" cy="107574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D50285-046E-E144-844B-0AE34D3259AC}" type="datetimeFigureOut">
              <a:rPr lang="en-US" smtClean="0"/>
              <a:t>4/9/2026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45310F-7D9E-9845-8CA7-65AC87728DEF}" type="slidenum">
              <a:rPr lang="en-US" smtClean="0"/>
              <a:t>‹#›</a:t>
            </a:fld>
            <a:endParaRPr lang="en-US"/>
          </a:p>
        </p:txBody>
      </p:sp>
    </p:spTree>
    <p:extLst>
      <p:ext uri="{BB962C8B-B14F-4D97-AF65-F5344CB8AC3E}">
        <p14:creationId xmlns:p14="http://schemas.microsoft.com/office/powerpoint/2010/main" val="311933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45310F-7D9E-9845-8CA7-65AC87728DEF}" type="slidenum">
              <a:rPr lang="en-US" smtClean="0"/>
              <a:t>1</a:t>
            </a:fld>
            <a:endParaRPr lang="en-US"/>
          </a:p>
        </p:txBody>
      </p:sp>
    </p:spTree>
    <p:extLst>
      <p:ext uri="{BB962C8B-B14F-4D97-AF65-F5344CB8AC3E}">
        <p14:creationId xmlns:p14="http://schemas.microsoft.com/office/powerpoint/2010/main" val="299657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A3EE8-2E46-46F0-9178-1C4AD9F20E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53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45310F-7D9E-9845-8CA7-65AC87728DEF}" type="slidenum">
              <a:rPr lang="en-US" smtClean="0"/>
              <a:t>22</a:t>
            </a:fld>
            <a:endParaRPr lang="en-US"/>
          </a:p>
        </p:txBody>
      </p:sp>
    </p:spTree>
    <p:extLst>
      <p:ext uri="{BB962C8B-B14F-4D97-AF65-F5344CB8AC3E}">
        <p14:creationId xmlns:p14="http://schemas.microsoft.com/office/powerpoint/2010/main" val="1030324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7C1C6-AB43-0C73-8148-DCFC868014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78FD54-8C25-FAD0-BBB3-8E2999FB6F6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37D9725-703A-D28B-896B-5F6901A4B6E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A70C385-81CE-ACF6-0B3E-B7AF5D173C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A3EE8-2E46-46F0-9178-1C4AD9F20E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32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4E121-88B8-DA51-B46B-044C947070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4D80A2-98C8-B58D-A681-89EEC70F835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500B5C5-7143-872C-9FFA-59ACBDCD9A3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65CD9E6-90D1-2244-0091-D2ECA27AF4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A3EE8-2E46-46F0-9178-1C4AD9F20E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75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A4133-181C-DCA7-3EE6-4FF54E0038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F4036C-0823-0BCF-A732-E3D52D46FDF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32CDC6A-2E51-8073-ACFB-769EECA895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03ECA34-24A8-268D-AF76-78FF3D6976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A3EE8-2E46-46F0-9178-1C4AD9F20E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252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8A73C-8F53-4C26-7753-690775AAE6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6710C3-617B-6B92-3A55-1B91F3B78B1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3848B6D-8E4A-EBA3-CA6E-93E653AB067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0F8817C-92A5-9D51-97C5-65E5C6D9AB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A3EE8-2E46-46F0-9178-1C4AD9F20E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971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A3EE8-2E46-46F0-9178-1C4AD9F20E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787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7A3EE8-2E46-46F0-9178-1C4AD9F20EFE}" type="slidenum">
              <a:rPr lang="en-US" smtClean="0"/>
              <a:t>2</a:t>
            </a:fld>
            <a:endParaRPr lang="en-US"/>
          </a:p>
        </p:txBody>
      </p:sp>
    </p:spTree>
    <p:extLst>
      <p:ext uri="{BB962C8B-B14F-4D97-AF65-F5344CB8AC3E}">
        <p14:creationId xmlns:p14="http://schemas.microsoft.com/office/powerpoint/2010/main" val="1693252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Clr>
                <a:srgbClr val="000000"/>
              </a:buClr>
              <a:buFont typeface="Arial" panose="020B0604020202020204" pitchFamily="34" charset="0"/>
              <a:buNone/>
            </a:pPr>
            <a:endParaRPr lang="en-US" sz="2200">
              <a:latin typeface="Calibri"/>
              <a:ea typeface="Calibri"/>
              <a:cs typeface="Arial"/>
            </a:endParaRPr>
          </a:p>
        </p:txBody>
      </p:sp>
      <p:sp>
        <p:nvSpPr>
          <p:cNvPr id="4" name="Slide Number Placeholder 3"/>
          <p:cNvSpPr>
            <a:spLocks noGrp="1"/>
          </p:cNvSpPr>
          <p:nvPr>
            <p:ph type="sldNum" sz="quarter" idx="5"/>
          </p:nvPr>
        </p:nvSpPr>
        <p:spPr/>
        <p:txBody>
          <a:bodyPr/>
          <a:lstStyle/>
          <a:p>
            <a:fld id="{877A3EE8-2E46-46F0-9178-1C4AD9F20EFE}" type="slidenum">
              <a:rPr lang="en-US" smtClean="0"/>
              <a:t>3</a:t>
            </a:fld>
            <a:endParaRPr lang="en-US"/>
          </a:p>
        </p:txBody>
      </p:sp>
    </p:spTree>
    <p:extLst>
      <p:ext uri="{BB962C8B-B14F-4D97-AF65-F5344CB8AC3E}">
        <p14:creationId xmlns:p14="http://schemas.microsoft.com/office/powerpoint/2010/main" val="2756831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0E79C2"/>
                </a:solidFill>
                <a:latin typeface="Arial"/>
                <a:cs typeface="Arial"/>
              </a:rPr>
              <a:t>EO 14285 </a:t>
            </a:r>
            <a:r>
              <a:rPr lang="en-US" sz="1200" b="0">
                <a:solidFill>
                  <a:srgbClr val="0E79C2"/>
                </a:solidFill>
                <a:latin typeface="Arial"/>
                <a:cs typeface="Arial"/>
              </a:rPr>
              <a:t>directs the Department, and BOEM,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0E79C2"/>
                </a:solidFill>
                <a:latin typeface="Arial"/>
                <a:cs typeface="Arial"/>
              </a:rPr>
              <a:t>“</a:t>
            </a:r>
            <a:r>
              <a:rPr lang="en-US"/>
              <a:t>establish an expedited process for reviewing and approving permits for prospecting and granting leases”</a:t>
            </a:r>
            <a:endParaRPr lang="en-US" sz="1200" b="0">
              <a:solidFill>
                <a:srgbClr val="0E79C2"/>
              </a:solidFill>
              <a:latin typeface="Arial"/>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0E79C2"/>
                </a:solidFill>
                <a:latin typeface="Arial"/>
                <a:cs typeface="Arial"/>
              </a:rPr>
              <a:t>“</a:t>
            </a:r>
            <a:r>
              <a:rPr lang="en-US"/>
              <a:t>identify which critical minerals may be derived from seabed resources”</a:t>
            </a:r>
            <a:endParaRPr lang="en-US" sz="1200" b="0">
              <a:solidFill>
                <a:srgbClr val="0E79C2"/>
              </a:solidFill>
              <a:latin typeface="Arial"/>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0E79C2"/>
                </a:solidFill>
                <a:latin typeface="Arial"/>
                <a:cs typeface="Arial"/>
              </a:rPr>
              <a:t>support interagency efforts to further deep-sea mapping and technology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a:solidFill>
                <a:srgbClr val="0E79C2"/>
              </a:solidFill>
              <a:latin typeface="Arial"/>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0E79C2"/>
                </a:solidFill>
                <a:latin typeface="Arial"/>
                <a:cs typeface="Arial"/>
              </a:rPr>
              <a:t>Image of polymetallic nodules in the area under consideration for leasing in the OCS east of American Samoa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endParaRPr lang="en-US"/>
          </a:p>
        </p:txBody>
      </p:sp>
      <p:sp>
        <p:nvSpPr>
          <p:cNvPr id="4" name="Slide Number Placeholder 3"/>
          <p:cNvSpPr>
            <a:spLocks noGrp="1"/>
          </p:cNvSpPr>
          <p:nvPr>
            <p:ph type="sldNum" sz="quarter" idx="5"/>
          </p:nvPr>
        </p:nvSpPr>
        <p:spPr/>
        <p:txBody>
          <a:bodyPr/>
          <a:lstStyle/>
          <a:p>
            <a:fld id="{877A3EE8-2E46-46F0-9178-1C4AD9F20EFE}" type="slidenum">
              <a:rPr lang="en-US" smtClean="0"/>
              <a:t>4</a:t>
            </a:fld>
            <a:endParaRPr lang="en-US"/>
          </a:p>
        </p:txBody>
      </p:sp>
    </p:spTree>
    <p:extLst>
      <p:ext uri="{BB962C8B-B14F-4D97-AF65-F5344CB8AC3E}">
        <p14:creationId xmlns:p14="http://schemas.microsoft.com/office/powerpoint/2010/main" val="4216088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A3EE8-2E46-46F0-9178-1C4AD9F20E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9354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45310F-7D9E-9845-8CA7-65AC87728DEF}" type="slidenum">
              <a:rPr lang="en-US" smtClean="0"/>
              <a:t>7</a:t>
            </a:fld>
            <a:endParaRPr lang="en-US"/>
          </a:p>
        </p:txBody>
      </p:sp>
    </p:spTree>
    <p:extLst>
      <p:ext uri="{BB962C8B-B14F-4D97-AF65-F5344CB8AC3E}">
        <p14:creationId xmlns:p14="http://schemas.microsoft.com/office/powerpoint/2010/main" val="4080049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45310F-7D9E-9845-8CA7-65AC87728DEF}" type="slidenum">
              <a:rPr lang="en-US" smtClean="0"/>
              <a:t>11</a:t>
            </a:fld>
            <a:endParaRPr lang="en-US"/>
          </a:p>
        </p:txBody>
      </p:sp>
    </p:spTree>
    <p:extLst>
      <p:ext uri="{BB962C8B-B14F-4D97-AF65-F5344CB8AC3E}">
        <p14:creationId xmlns:p14="http://schemas.microsoft.com/office/powerpoint/2010/main" val="1871124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a:solidFill>
                  <a:srgbClr val="000000"/>
                </a:solidFill>
                <a:latin typeface="Times New Roman" panose="02020603050405020304" pitchFamily="18" charset="0"/>
              </a:rPr>
              <a:t>(Dobbs, K. AASG 2024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a:solidFill>
                <a:srgbClr val="000000"/>
              </a:solidFill>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a:solidFill>
                  <a:srgbClr val="000000"/>
                </a:solidFill>
                <a:latin typeface="Times New Roman" panose="02020603050405020304" pitchFamily="18" charset="0"/>
              </a:rPr>
              <a:t>Following grain-size analyses and core logging, the bulk samples from the intervals selected for HM analysis were wet sieved to remove greater than 2-millimeter (mm) diameter. Then dried and weighed to obtain a total dry bulk weight prior to processing in </a:t>
            </a:r>
            <a:r>
              <a:rPr lang="en-US" sz="1800"/>
              <a:t>3-turn Humphry spiral, where material is </a:t>
            </a:r>
            <a:r>
              <a:rPr lang="en-US" sz="1800" err="1"/>
              <a:t>slurried</a:t>
            </a:r>
            <a:r>
              <a:rPr lang="en-US" sz="1800"/>
              <a:t> and input at constant flow rate (1gpm in this case)…light on outside, heavies on inside, splitter at the bottom</a:t>
            </a:r>
          </a:p>
          <a:p>
            <a:endParaRPr lang="en-US" sz="1800" b="0" i="0" u="none" strike="noStrike" baseline="0">
              <a:solidFill>
                <a:srgbClr val="000000"/>
              </a:solidFill>
              <a:latin typeface="Times New Roman" panose="02020603050405020304" pitchFamily="18" charset="0"/>
            </a:endParaRPr>
          </a:p>
          <a:p>
            <a:r>
              <a:rPr lang="en-US" sz="1800" b="0" i="0" u="none" strike="noStrike" baseline="0">
                <a:solidFill>
                  <a:srgbClr val="000000"/>
                </a:solidFill>
                <a:latin typeface="Times New Roman" panose="02020603050405020304" pitchFamily="18" charset="0"/>
              </a:rPr>
              <a:t>The output HM concentrate for each sample was dried and sub-sampled using a calibrated sediment splitter at the SGS laboratory. </a:t>
            </a:r>
          </a:p>
          <a:p>
            <a:endParaRPr lang="en-US" sz="1800" b="0" i="0" u="none" strike="noStrike" baseline="0">
              <a:solidFill>
                <a:srgbClr val="000000"/>
              </a:solidFill>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Results used to quantify total EHM to assess value &amp; compare/calibrate </a:t>
            </a:r>
            <a:r>
              <a:rPr lang="en-US" sz="1800" err="1"/>
              <a:t>pXRF</a:t>
            </a:r>
            <a:r>
              <a:rPr lang="en-US" sz="1800"/>
              <a:t> results</a:t>
            </a:r>
          </a:p>
          <a:p>
            <a:endParaRPr lang="en-US" sz="1800" b="0" i="0" u="none" strike="noStrike" baseline="0">
              <a:solidFill>
                <a:srgbClr val="000000"/>
              </a:solidFill>
              <a:latin typeface="Times New Roman" panose="02020603050405020304" pitchFamily="18" charset="0"/>
            </a:endParaRPr>
          </a:p>
          <a:p>
            <a:endParaRPr lang="en-US" sz="1800" b="0" i="0" u="none" strike="noStrike" baseline="0">
              <a:solidFill>
                <a:srgbClr val="000000"/>
              </a:solidFill>
              <a:latin typeface="Times New Roman" panose="02020603050405020304" pitchFamily="18" charset="0"/>
            </a:endParaRPr>
          </a:p>
          <a:p>
            <a:endParaRPr lang="en-US" sz="1800" b="0" i="0" u="none" strike="noStrike" baseline="0">
              <a:solidFill>
                <a:srgbClr val="000000"/>
              </a:solidFill>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A3EE8-2E46-46F0-9178-1C4AD9F20EF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4930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solidFill>
                  <a:srgbClr val="0A456F"/>
                </a:solidFill>
              </a:rPr>
              <a:t>Statutory Authority – Outer Continental Shelf Lands Act (OCSLA)</a:t>
            </a:r>
            <a:endParaRPr lang="en-US">
              <a:solidFill>
                <a:srgbClr val="0A456F"/>
              </a:solidFill>
            </a:endParaRPr>
          </a:p>
          <a:p>
            <a:pPr marL="291179" indent="-291179">
              <a:buFont typeface="Arial,Sans-Serif"/>
              <a:buChar char="•"/>
            </a:pPr>
            <a:r>
              <a:rPr lang="en-US" b="1">
                <a:solidFill>
                  <a:srgbClr val="0A456F"/>
                </a:solidFill>
              </a:rPr>
              <a:t>43 U.S. Code § 1340(a)(1) </a:t>
            </a:r>
            <a:endParaRPr lang="en-US">
              <a:solidFill>
                <a:srgbClr val="0A456F"/>
              </a:solidFill>
            </a:endParaRPr>
          </a:p>
          <a:p>
            <a:pPr lvl="1"/>
            <a:r>
              <a:rPr lang="en-US">
                <a:solidFill>
                  <a:srgbClr val="0A456F"/>
                </a:solidFill>
              </a:rPr>
              <a:t>“Any agency of the United States and any person authorized by the Secretary may conduct geological and geophysical explorations in the outer Continental Shelf, which do not interfere with or endanger actual operations under any lease maintained or granted pursuant to this subchapter, and which are not unduly harmful to aquatic life in such area.” </a:t>
            </a:r>
          </a:p>
          <a:p>
            <a:pPr marL="757066" lvl="1" indent="-291179">
              <a:buFont typeface="Arial,Sans-Serif"/>
              <a:buChar char="•"/>
            </a:pPr>
            <a:endParaRPr lang="en-US">
              <a:solidFill>
                <a:srgbClr val="0A456F"/>
              </a:solidFill>
            </a:endParaRPr>
          </a:p>
          <a:p>
            <a:pPr marL="291179" indent="-291179">
              <a:buFont typeface="Arial,Sans-Serif"/>
              <a:buChar char="•"/>
            </a:pPr>
            <a:r>
              <a:rPr lang="en-US" b="1">
                <a:solidFill>
                  <a:srgbClr val="0A456F"/>
                </a:solidFill>
              </a:rPr>
              <a:t>43 U.S. Code § 1337(k)(1) </a:t>
            </a:r>
            <a:endParaRPr lang="en-US">
              <a:solidFill>
                <a:srgbClr val="0A456F"/>
              </a:solidFill>
            </a:endParaRPr>
          </a:p>
          <a:p>
            <a:pPr lvl="1"/>
            <a:r>
              <a:rPr lang="en-US">
                <a:solidFill>
                  <a:srgbClr val="0A456F"/>
                </a:solidFill>
              </a:rPr>
              <a:t>“The Secretary is authorized to grant to the qualified persons offering the highest cash bonuses on a basis of competitive bidding leases of any mineral other than oil, gas, and sulphur in any area of the outer Continental Shelf not then under lease for such mineral upon such royalty, rental, and other terms and conditions as the Secretary may prescribe at the time of offering the area for lease.”</a:t>
            </a:r>
            <a:endParaRPr lang="en-US"/>
          </a:p>
          <a:p>
            <a:pPr>
              <a:spcAft>
                <a:spcPts val="624"/>
              </a:spcAft>
            </a:pPr>
            <a:endParaRPr lang="en-US" b="1">
              <a:solidFill>
                <a:srgbClr val="0A456F"/>
              </a:solidFill>
              <a:ea typeface="+mn-lt"/>
              <a:cs typeface="+mn-lt"/>
            </a:endParaRPr>
          </a:p>
          <a:p>
            <a:pPr>
              <a:spcAft>
                <a:spcPts val="624"/>
              </a:spcAft>
            </a:pPr>
            <a:r>
              <a:rPr lang="en-US" b="1">
                <a:solidFill>
                  <a:srgbClr val="0A456F"/>
                </a:solidFill>
                <a:ea typeface="+mn-lt"/>
                <a:cs typeface="+mn-lt"/>
              </a:rPr>
              <a:t>Prospecting for Minerals</a:t>
            </a:r>
            <a:endParaRPr lang="en-US"/>
          </a:p>
          <a:p>
            <a:pPr>
              <a:spcAft>
                <a:spcPts val="624"/>
              </a:spcAft>
            </a:pPr>
            <a:endParaRPr lang="en-US">
              <a:solidFill>
                <a:srgbClr val="0A456F"/>
              </a:solidFill>
              <a:ea typeface="+mn-lt"/>
              <a:cs typeface="+mn-lt"/>
            </a:endParaRPr>
          </a:p>
          <a:p>
            <a:pPr marL="177943" indent="-177943">
              <a:spcAft>
                <a:spcPts val="624"/>
              </a:spcAft>
              <a:buFont typeface="Arial" panose="020B0604020202020204" pitchFamily="34" charset="0"/>
              <a:buChar char="•"/>
            </a:pPr>
            <a:r>
              <a:rPr lang="en-US">
                <a:solidFill>
                  <a:srgbClr val="0A456F"/>
                </a:solidFill>
                <a:ea typeface="+mn-lt"/>
                <a:cs typeface="+mn-lt"/>
              </a:rPr>
              <a:t>Under OCSLA, all parties prospecting marine minerals for commercial purposes must receive authorization. </a:t>
            </a:r>
            <a:br>
              <a:rPr lang="en-US">
                <a:ea typeface="+mn-lt"/>
                <a:cs typeface="+mn-lt"/>
              </a:rPr>
            </a:br>
            <a:endParaRPr lang="en-US">
              <a:solidFill>
                <a:srgbClr val="0A456F"/>
              </a:solidFill>
              <a:ea typeface="+mn-lt"/>
              <a:cs typeface="+mn-lt"/>
            </a:endParaRPr>
          </a:p>
          <a:p>
            <a:pPr marL="177943" indent="-177943">
              <a:spcAft>
                <a:spcPts val="624"/>
              </a:spcAft>
              <a:buFont typeface="Arial" panose="020B0604020202020204" pitchFamily="34" charset="0"/>
              <a:buChar char="•"/>
            </a:pPr>
            <a:r>
              <a:rPr lang="en-US">
                <a:solidFill>
                  <a:srgbClr val="0A456F"/>
                </a:solidFill>
                <a:ea typeface="+mn-lt"/>
                <a:cs typeface="+mn-lt"/>
              </a:rPr>
              <a:t>Under BOEM regulations, </a:t>
            </a:r>
            <a:r>
              <a:rPr lang="en-US" b="1">
                <a:solidFill>
                  <a:srgbClr val="0A456F"/>
                </a:solidFill>
                <a:ea typeface="+mn-lt"/>
                <a:cs typeface="+mn-lt"/>
              </a:rPr>
              <a:t>pre-lease G&amp;G</a:t>
            </a:r>
            <a:r>
              <a:rPr lang="en-US">
                <a:solidFill>
                  <a:srgbClr val="0A456F"/>
                </a:solidFill>
                <a:ea typeface="+mn-lt"/>
                <a:cs typeface="+mn-lt"/>
              </a:rPr>
              <a:t> </a:t>
            </a:r>
            <a:r>
              <a:rPr lang="en-US" b="1">
                <a:solidFill>
                  <a:srgbClr val="0A456F"/>
                </a:solidFill>
                <a:ea typeface="+mn-lt"/>
                <a:cs typeface="+mn-lt"/>
              </a:rPr>
              <a:t>prospecting </a:t>
            </a:r>
            <a:r>
              <a:rPr lang="en-US">
                <a:solidFill>
                  <a:srgbClr val="0A456F"/>
                </a:solidFill>
                <a:ea typeface="+mn-lt"/>
                <a:cs typeface="+mn-lt"/>
              </a:rPr>
              <a:t>("exploration")</a:t>
            </a:r>
            <a:r>
              <a:rPr lang="en-US" b="1">
                <a:solidFill>
                  <a:srgbClr val="0A456F"/>
                </a:solidFill>
                <a:ea typeface="+mn-lt"/>
                <a:cs typeface="+mn-lt"/>
              </a:rPr>
              <a:t> </a:t>
            </a:r>
            <a:r>
              <a:rPr lang="en-US">
                <a:solidFill>
                  <a:srgbClr val="0A456F"/>
                </a:solidFill>
                <a:ea typeface="+mn-lt"/>
                <a:cs typeface="+mn-lt"/>
              </a:rPr>
              <a:t>can only be performed under a </a:t>
            </a:r>
            <a:r>
              <a:rPr lang="en-US" b="1">
                <a:solidFill>
                  <a:srgbClr val="0A456F"/>
                </a:solidFill>
                <a:ea typeface="+mn-lt"/>
                <a:cs typeface="+mn-lt"/>
              </a:rPr>
              <a:t>permit</a:t>
            </a:r>
            <a:r>
              <a:rPr lang="en-US">
                <a:solidFill>
                  <a:srgbClr val="0A456F"/>
                </a:solidFill>
                <a:ea typeface="+mn-lt"/>
                <a:cs typeface="+mn-lt"/>
              </a:rPr>
              <a:t>, </a:t>
            </a:r>
            <a:r>
              <a:rPr lang="en-US" b="1">
                <a:solidFill>
                  <a:srgbClr val="0A456F"/>
                </a:solidFill>
                <a:ea typeface="+mn-lt"/>
                <a:cs typeface="+mn-lt"/>
              </a:rPr>
              <a:t>authorization</a:t>
            </a:r>
            <a:r>
              <a:rPr lang="en-US">
                <a:solidFill>
                  <a:srgbClr val="0A456F"/>
                </a:solidFill>
                <a:ea typeface="+mn-lt"/>
                <a:cs typeface="+mn-lt"/>
              </a:rPr>
              <a:t>, or scientific research </a:t>
            </a:r>
            <a:r>
              <a:rPr lang="en-US" b="1">
                <a:solidFill>
                  <a:srgbClr val="0A456F"/>
                </a:solidFill>
                <a:ea typeface="+mn-lt"/>
                <a:cs typeface="+mn-lt"/>
              </a:rPr>
              <a:t>notice</a:t>
            </a:r>
            <a:r>
              <a:rPr lang="en-US">
                <a:solidFill>
                  <a:srgbClr val="0A456F"/>
                </a:solidFill>
                <a:ea typeface="+mn-lt"/>
                <a:cs typeface="+mn-lt"/>
              </a:rPr>
              <a:t>. </a:t>
            </a:r>
          </a:p>
          <a:p>
            <a:pPr marL="653536" lvl="1" indent="-177943">
              <a:spcAft>
                <a:spcPts val="624"/>
              </a:spcAft>
              <a:buFont typeface="Arial" panose="020B0604020202020204" pitchFamily="34" charset="0"/>
              <a:buChar char="•"/>
            </a:pPr>
            <a:r>
              <a:rPr lang="en-US">
                <a:solidFill>
                  <a:srgbClr val="0A456F"/>
                </a:solidFill>
                <a:ea typeface="+mn-lt"/>
                <a:cs typeface="+mn-lt"/>
              </a:rPr>
              <a:t>Interested parties are required (under 30 CFR 580.12) to </a:t>
            </a:r>
            <a:r>
              <a:rPr lang="en-US" b="1">
                <a:solidFill>
                  <a:srgbClr val="0A456F"/>
                </a:solidFill>
                <a:ea typeface="+mn-lt"/>
                <a:cs typeface="+mn-lt"/>
              </a:rPr>
              <a:t>submit a permit application </a:t>
            </a:r>
            <a:r>
              <a:rPr lang="en-US">
                <a:solidFill>
                  <a:srgbClr val="0A456F"/>
                </a:solidFill>
                <a:ea typeface="+mn-lt"/>
                <a:cs typeface="+mn-lt"/>
              </a:rPr>
              <a:t>form (Form BOEM-0134) at least 30 days before the start date.</a:t>
            </a:r>
          </a:p>
          <a:p>
            <a:pPr marL="653536" lvl="1" indent="-177943">
              <a:spcAft>
                <a:spcPts val="624"/>
              </a:spcAft>
              <a:buFont typeface="Arial" panose="020B0604020202020204" pitchFamily="34" charset="0"/>
              <a:buChar char="•"/>
            </a:pPr>
            <a:r>
              <a:rPr lang="en-US">
                <a:solidFill>
                  <a:srgbClr val="0A456F"/>
                </a:solidFill>
                <a:ea typeface="+mn-lt"/>
                <a:cs typeface="+mn-lt"/>
              </a:rPr>
              <a:t>Application provides the information necessary to evaluate the applicant’s qualifications, and upon approval, a permit or authorization is issued to the applicant.</a:t>
            </a:r>
          </a:p>
          <a:p>
            <a:pPr marL="653536" lvl="1" indent="-177943">
              <a:spcAft>
                <a:spcPts val="624"/>
              </a:spcAft>
              <a:buFont typeface="Arial" panose="020B0604020202020204" pitchFamily="34" charset="0"/>
              <a:buChar char="•"/>
            </a:pPr>
            <a:r>
              <a:rPr lang="en-US" u="sng">
                <a:solidFill>
                  <a:srgbClr val="0A456F"/>
                </a:solidFill>
                <a:ea typeface="+mn-lt"/>
                <a:cs typeface="+mn-lt"/>
              </a:rPr>
              <a:t>Environmental assessment may be required </a:t>
            </a:r>
            <a:r>
              <a:rPr lang="en-US">
                <a:solidFill>
                  <a:srgbClr val="0A456F"/>
                </a:solidFill>
                <a:ea typeface="+mn-lt"/>
                <a:cs typeface="+mn-lt"/>
              </a:rPr>
              <a:t>as part of the permitting process.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A3EE8-2E46-46F0-9178-1C4AD9F20E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733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6BCEB47-B5B7-97A9-D314-990CB38583E6}"/>
              </a:ext>
            </a:extLst>
          </p:cNvPr>
          <p:cNvSpPr>
            <a:spLocks noGrp="1"/>
          </p:cNvSpPr>
          <p:nvPr>
            <p:ph type="sldNum" sz="quarter" idx="10"/>
          </p:nvPr>
        </p:nvSpPr>
        <p:spPr/>
        <p:txBody>
          <a:bodyPr/>
          <a:lstStyle>
            <a:lvl1pPr>
              <a:defRPr>
                <a:latin typeface="72 Black" panose="020B0A04030603020204" pitchFamily="34" charset="0"/>
                <a:cs typeface="72 Black" panose="020B0A04030603020204" pitchFamily="34" charset="0"/>
              </a:defRPr>
            </a:lvl1pPr>
          </a:lstStyle>
          <a:p>
            <a:fld id="{07DD45A6-5ABA-4297-88A6-8DC119108663}" type="slidenum">
              <a:rPr lang="en-US" smtClean="0"/>
              <a:pPr/>
              <a:t>‹#›</a:t>
            </a:fld>
            <a:endParaRPr lang="en-US"/>
          </a:p>
        </p:txBody>
      </p:sp>
    </p:spTree>
    <p:extLst>
      <p:ext uri="{BB962C8B-B14F-4D97-AF65-F5344CB8AC3E}">
        <p14:creationId xmlns:p14="http://schemas.microsoft.com/office/powerpoint/2010/main" val="745410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8" name="Рисунок 7"/>
          <p:cNvSpPr>
            <a:spLocks noGrp="1"/>
          </p:cNvSpPr>
          <p:nvPr>
            <p:ph type="pic" sz="quarter" idx="10"/>
          </p:nvPr>
        </p:nvSpPr>
        <p:spPr>
          <a:xfrm>
            <a:off x="6018212" y="0"/>
            <a:ext cx="6173787" cy="6858000"/>
          </a:xfrm>
          <a:prstGeom prst="rect">
            <a:avLst/>
          </a:prstGeom>
        </p:spPr>
        <p:txBody>
          <a:bodyPr/>
          <a:lstStyle/>
          <a:p>
            <a:endParaRPr lang="ru-RU"/>
          </a:p>
        </p:txBody>
      </p:sp>
    </p:spTree>
    <p:extLst>
      <p:ext uri="{BB962C8B-B14F-4D97-AF65-F5344CB8AC3E}">
        <p14:creationId xmlns:p14="http://schemas.microsoft.com/office/powerpoint/2010/main" val="2937290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F98387-2AC8-B14E-B590-050E90326DB0}"/>
              </a:ext>
            </a:extLst>
          </p:cNvPr>
          <p:cNvSpPr/>
          <p:nvPr userDrawn="1"/>
        </p:nvSpPr>
        <p:spPr>
          <a:xfrm>
            <a:off x="1" y="622738"/>
            <a:ext cx="12191999" cy="1079938"/>
          </a:xfrm>
          <a:prstGeom prst="rect">
            <a:avLst/>
          </a:prstGeom>
          <a:solidFill>
            <a:srgbClr val="0A456F">
              <a:alpha val="75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456F"/>
              </a:solidFill>
            </a:endParaRPr>
          </a:p>
        </p:txBody>
      </p:sp>
      <p:pic>
        <p:nvPicPr>
          <p:cNvPr id="8" name="Picture 7">
            <a:extLst>
              <a:ext uri="{FF2B5EF4-FFF2-40B4-BE49-F238E27FC236}">
                <a16:creationId xmlns:a16="http://schemas.microsoft.com/office/drawing/2014/main" id="{1794FFFE-FC92-0848-8665-A228D2B2A1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0379" y="135375"/>
            <a:ext cx="1561545" cy="2020824"/>
          </a:xfrm>
          <a:prstGeom prst="rect">
            <a:avLst/>
          </a:prstGeom>
        </p:spPr>
      </p:pic>
      <p:sp>
        <p:nvSpPr>
          <p:cNvPr id="15" name="Text Placeholder 14">
            <a:extLst>
              <a:ext uri="{FF2B5EF4-FFF2-40B4-BE49-F238E27FC236}">
                <a16:creationId xmlns:a16="http://schemas.microsoft.com/office/drawing/2014/main" id="{AE1B66B8-4B47-D54F-AB17-14545B8ADAFF}"/>
              </a:ext>
            </a:extLst>
          </p:cNvPr>
          <p:cNvSpPr>
            <a:spLocks noGrp="1"/>
          </p:cNvSpPr>
          <p:nvPr>
            <p:ph type="body" sz="quarter" idx="11" hasCustomPrompt="1"/>
          </p:nvPr>
        </p:nvSpPr>
        <p:spPr>
          <a:xfrm>
            <a:off x="0" y="2196548"/>
            <a:ext cx="12192000" cy="510793"/>
          </a:xfrm>
          <a:prstGeom prst="rect">
            <a:avLst/>
          </a:prstGeom>
          <a:effectLst>
            <a:outerShdw blurRad="50800" dist="50800" dir="2700000" algn="ctr" rotWithShape="0">
              <a:srgbClr val="000000">
                <a:alpha val="40000"/>
              </a:srgbClr>
            </a:outerShdw>
          </a:effectLst>
        </p:spPr>
        <p:txBody>
          <a:bodyPr/>
          <a:lstStyle>
            <a:lvl1pPr marL="0" indent="0" algn="ctr">
              <a:buNone/>
              <a:defRPr sz="4400" b="1" i="0">
                <a:solidFill>
                  <a:schemeClr val="bg1"/>
                </a:solidFill>
                <a:latin typeface="Arial" panose="020B0604020202020204" pitchFamily="34" charset="0"/>
                <a:cs typeface="Arial" panose="020B0604020202020204" pitchFamily="34" charset="0"/>
              </a:defRPr>
            </a:lvl1pPr>
          </a:lstStyle>
          <a:p>
            <a:pPr lvl="0"/>
            <a:r>
              <a:rPr lang="en-US"/>
              <a:t>Header here</a:t>
            </a:r>
          </a:p>
        </p:txBody>
      </p:sp>
      <p:cxnSp>
        <p:nvCxnSpPr>
          <p:cNvPr id="17" name="Straight Connector 16">
            <a:extLst>
              <a:ext uri="{FF2B5EF4-FFF2-40B4-BE49-F238E27FC236}">
                <a16:creationId xmlns:a16="http://schemas.microsoft.com/office/drawing/2014/main" id="{DBEFE215-745C-0E4A-A0BF-DFAC65C25C37}"/>
              </a:ext>
            </a:extLst>
          </p:cNvPr>
          <p:cNvCxnSpPr>
            <a:cxnSpLocks/>
          </p:cNvCxnSpPr>
          <p:nvPr userDrawn="1"/>
        </p:nvCxnSpPr>
        <p:spPr>
          <a:xfrm>
            <a:off x="4441280" y="3327173"/>
            <a:ext cx="3272117" cy="0"/>
          </a:xfrm>
          <a:prstGeom prst="line">
            <a:avLst/>
          </a:prstGeom>
          <a:ln w="38100">
            <a:solidFill>
              <a:srgbClr val="FEBE1B"/>
            </a:solidFill>
          </a:ln>
        </p:spPr>
        <p:style>
          <a:lnRef idx="1">
            <a:schemeClr val="accent1"/>
          </a:lnRef>
          <a:fillRef idx="0">
            <a:schemeClr val="accent1"/>
          </a:fillRef>
          <a:effectRef idx="0">
            <a:schemeClr val="accent1"/>
          </a:effectRef>
          <a:fontRef idx="minor">
            <a:schemeClr val="tx1"/>
          </a:fontRef>
        </p:style>
      </p:cxnSp>
      <p:sp>
        <p:nvSpPr>
          <p:cNvPr id="19" name="Text Placeholder 14">
            <a:extLst>
              <a:ext uri="{FF2B5EF4-FFF2-40B4-BE49-F238E27FC236}">
                <a16:creationId xmlns:a16="http://schemas.microsoft.com/office/drawing/2014/main" id="{C11EA916-FA9C-CF4F-B743-5CA5765AD5C4}"/>
              </a:ext>
            </a:extLst>
          </p:cNvPr>
          <p:cNvSpPr>
            <a:spLocks noGrp="1"/>
          </p:cNvSpPr>
          <p:nvPr>
            <p:ph type="body" sz="quarter" idx="12" hasCustomPrompt="1"/>
          </p:nvPr>
        </p:nvSpPr>
        <p:spPr>
          <a:xfrm>
            <a:off x="0" y="3357551"/>
            <a:ext cx="12192000" cy="757249"/>
          </a:xfrm>
          <a:prstGeom prst="rect">
            <a:avLst/>
          </a:prstGeom>
          <a:effectLst>
            <a:outerShdw blurRad="50800" dist="38100" dir="2700000" algn="ctr" rotWithShape="0">
              <a:srgbClr val="000000">
                <a:alpha val="40000"/>
              </a:srgbClr>
            </a:outerShdw>
          </a:effectLst>
        </p:spPr>
        <p:txBody>
          <a:bodyPr/>
          <a:lstStyle>
            <a:lvl1pPr marL="0" indent="0" algn="ctr">
              <a:buNone/>
              <a:defRPr sz="3200" b="0" i="0">
                <a:solidFill>
                  <a:schemeClr val="bg1"/>
                </a:solidFill>
                <a:latin typeface="Arial" panose="020B0604020202020204" pitchFamily="34" charset="0"/>
                <a:cs typeface="Arial" panose="020B0604020202020204" pitchFamily="34" charset="0"/>
              </a:defRPr>
            </a:lvl1pPr>
          </a:lstStyle>
          <a:p>
            <a:pPr lvl="0"/>
            <a:r>
              <a:rPr lang="en-US"/>
              <a:t>Sub header</a:t>
            </a:r>
            <a:br>
              <a:rPr lang="en-US"/>
            </a:br>
            <a:r>
              <a:rPr lang="en-US"/>
              <a:t>Date</a:t>
            </a:r>
          </a:p>
        </p:txBody>
      </p:sp>
      <p:sp>
        <p:nvSpPr>
          <p:cNvPr id="20" name="Text Placeholder 14">
            <a:extLst>
              <a:ext uri="{FF2B5EF4-FFF2-40B4-BE49-F238E27FC236}">
                <a16:creationId xmlns:a16="http://schemas.microsoft.com/office/drawing/2014/main" id="{60366FF9-706F-1242-8A36-0A11D5D07008}"/>
              </a:ext>
            </a:extLst>
          </p:cNvPr>
          <p:cNvSpPr>
            <a:spLocks noGrp="1"/>
          </p:cNvSpPr>
          <p:nvPr>
            <p:ph type="body" sz="quarter" idx="13" hasCustomPrompt="1"/>
          </p:nvPr>
        </p:nvSpPr>
        <p:spPr>
          <a:xfrm>
            <a:off x="0" y="5817594"/>
            <a:ext cx="12192000" cy="353422"/>
          </a:xfrm>
          <a:prstGeom prst="rect">
            <a:avLst/>
          </a:prstGeom>
        </p:spPr>
        <p:txBody>
          <a:bodyPr/>
          <a:lstStyle>
            <a:lvl1pPr marL="0" indent="0" algn="ctr">
              <a:buNone/>
              <a:defRPr sz="2400" b="0" i="0">
                <a:solidFill>
                  <a:schemeClr val="bg1">
                    <a:lumMod val="95000"/>
                  </a:schemeClr>
                </a:solidFill>
                <a:latin typeface="Arial" panose="020B0604020202020204" pitchFamily="34" charset="0"/>
                <a:cs typeface="Arial" panose="020B0604020202020204" pitchFamily="34" charset="0"/>
              </a:defRPr>
            </a:lvl1pPr>
          </a:lstStyle>
          <a:p>
            <a:pPr lvl="0"/>
            <a:r>
              <a:rPr lang="en-US"/>
              <a:t>Presenter | Event</a:t>
            </a:r>
          </a:p>
        </p:txBody>
      </p:sp>
      <p:pic>
        <p:nvPicPr>
          <p:cNvPr id="3" name="Picture 2" descr="Text, logo&#10;&#10;Description automatically generated">
            <a:extLst>
              <a:ext uri="{FF2B5EF4-FFF2-40B4-BE49-F238E27FC236}">
                <a16:creationId xmlns:a16="http://schemas.microsoft.com/office/drawing/2014/main" id="{1185DE5F-47F0-9155-E52C-7C4592F90B94}"/>
              </a:ext>
            </a:extLst>
          </p:cNvPr>
          <p:cNvPicPr>
            <a:picLocks noChangeAspect="1"/>
          </p:cNvPicPr>
          <p:nvPr userDrawn="1"/>
        </p:nvPicPr>
        <p:blipFill>
          <a:blip r:embed="rId3"/>
          <a:stretch>
            <a:fillRect/>
          </a:stretch>
        </p:blipFill>
        <p:spPr>
          <a:xfrm>
            <a:off x="2738762" y="693910"/>
            <a:ext cx="4749553" cy="980654"/>
          </a:xfrm>
          <a:prstGeom prst="rect">
            <a:avLst/>
          </a:prstGeom>
        </p:spPr>
      </p:pic>
    </p:spTree>
    <p:extLst>
      <p:ext uri="{BB962C8B-B14F-4D97-AF65-F5344CB8AC3E}">
        <p14:creationId xmlns:p14="http://schemas.microsoft.com/office/powerpoint/2010/main" val="35090537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5" orient="horz">
          <p15:clr>
            <a:srgbClr val="FBAE40"/>
          </p15:clr>
        </p15:guide>
        <p15:guide id="6" orient="horz" pos="3672">
          <p15:clr>
            <a:srgbClr val="FBAE40"/>
          </p15:clr>
        </p15:guide>
        <p15:guide id="7" pos="76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General Slide – Text/Photo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C2492A-F0BF-0D4E-8303-23AB2342EFD7}"/>
              </a:ext>
            </a:extLst>
          </p:cNvPr>
          <p:cNvPicPr>
            <a:picLocks noChangeAspect="1"/>
          </p:cNvPicPr>
          <p:nvPr userDrawn="1"/>
        </p:nvPicPr>
        <p:blipFill>
          <a:blip r:embed="rId2">
            <a:alphaModFix amt="80000"/>
          </a:blip>
          <a:srcRect/>
          <a:stretch/>
        </p:blipFill>
        <p:spPr>
          <a:xfrm>
            <a:off x="0" y="107"/>
            <a:ext cx="12192000" cy="1010439"/>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207184" y="5163"/>
            <a:ext cx="11794316" cy="746867"/>
          </a:xfrm>
          <a:prstGeom prst="rect">
            <a:avLst/>
          </a:prstGeom>
        </p:spPr>
        <p:txBody>
          <a:bodyPr anchor="ctr"/>
          <a:lstStyle>
            <a:lvl1pPr marL="0" indent="0">
              <a:buNone/>
              <a:defRPr sz="3200" b="1" i="0">
                <a:solidFill>
                  <a:schemeClr val="bg1"/>
                </a:solidFill>
                <a:latin typeface="+mn-lt"/>
                <a:cs typeface="Arial" panose="020B0604020202020204" pitchFamily="34" charset="0"/>
              </a:defRPr>
            </a:lvl1pPr>
          </a:lstStyle>
          <a:p>
            <a:pPr lvl="0"/>
            <a:r>
              <a:rPr lang="en-US"/>
              <a:t>Header</a:t>
            </a:r>
          </a:p>
        </p:txBody>
      </p:sp>
      <p:sp>
        <p:nvSpPr>
          <p:cNvPr id="13" name="Text Placeholder 12">
            <a:extLst>
              <a:ext uri="{FF2B5EF4-FFF2-40B4-BE49-F238E27FC236}">
                <a16:creationId xmlns:a16="http://schemas.microsoft.com/office/drawing/2014/main" id="{F9156EB6-7071-764E-A71C-48EB498A4812}"/>
              </a:ext>
            </a:extLst>
          </p:cNvPr>
          <p:cNvSpPr>
            <a:spLocks noGrp="1"/>
          </p:cNvSpPr>
          <p:nvPr>
            <p:ph type="body" sz="quarter" idx="11" hasCustomPrompt="1"/>
          </p:nvPr>
        </p:nvSpPr>
        <p:spPr>
          <a:xfrm>
            <a:off x="757035" y="1155469"/>
            <a:ext cx="5776913" cy="4688004"/>
          </a:xfrm>
          <a:prstGeom prst="rect">
            <a:avLst/>
          </a:prstGeom>
        </p:spPr>
        <p:txBody>
          <a:bodyPr/>
          <a:lstStyle>
            <a:lvl1pPr marL="228600" indent="-228600">
              <a:buClr>
                <a:srgbClr val="26B99A"/>
              </a:buClr>
              <a:buSzPct val="75000"/>
              <a:buFont typeface="Courier New" panose="02070309020205020404" pitchFamily="49" charset="0"/>
              <a:buChar char="o"/>
              <a:defRPr sz="2400" b="1">
                <a:solidFill>
                  <a:srgbClr val="0A456F"/>
                </a:solidFill>
                <a:latin typeface="+mj-lt"/>
                <a:cs typeface="Arial" panose="020B0604020202020204" pitchFamily="34" charset="0"/>
              </a:defRPr>
            </a:lvl1pPr>
            <a:lvl2pPr marL="685800" indent="-228600">
              <a:buClr>
                <a:srgbClr val="26B99A"/>
              </a:buClr>
              <a:buSzPct val="75000"/>
              <a:buFont typeface="Courier New" panose="02070309020205020404" pitchFamily="49" charset="0"/>
              <a:buChar char="o"/>
              <a:defRPr sz="2400">
                <a:latin typeface="+mj-lt"/>
                <a:cs typeface="Arial" panose="020B0604020202020204" pitchFamily="34" charset="0"/>
              </a:defRPr>
            </a:lvl2pPr>
            <a:lvl3pPr marL="1143000" indent="-228600">
              <a:buClr>
                <a:srgbClr val="26B99A"/>
              </a:buClr>
              <a:buSzPct val="75000"/>
              <a:buFont typeface="Courier New" panose="02070309020205020404" pitchFamily="49" charset="0"/>
              <a:buChar char="o"/>
              <a:defRPr sz="2400">
                <a:latin typeface="+mj-lt"/>
                <a:cs typeface="Arial" panose="020B0604020202020204" pitchFamily="34" charset="0"/>
              </a:defRPr>
            </a:lvl3pPr>
            <a:lvl4pPr marL="1600200" indent="-228600">
              <a:buClr>
                <a:srgbClr val="26B99A"/>
              </a:buClr>
              <a:buSzPct val="75000"/>
              <a:buFont typeface="Courier New" panose="02070309020205020404" pitchFamily="49" charset="0"/>
              <a:buChar char="o"/>
              <a:defRPr sz="2400">
                <a:latin typeface="+mj-lt"/>
                <a:cs typeface="Arial" panose="020B0604020202020204" pitchFamily="34" charset="0"/>
              </a:defRPr>
            </a:lvl4pPr>
            <a:lvl5pPr marL="2057400" indent="-228600">
              <a:buClr>
                <a:srgbClr val="26B99A"/>
              </a:buClr>
              <a:buSzPct val="75000"/>
              <a:buFont typeface="Courier New" panose="02070309020205020404" pitchFamily="49" charset="0"/>
              <a:buChar char="o"/>
              <a:defRPr sz="2400">
                <a:latin typeface="+mj-lt"/>
                <a:cs typeface="Arial" panose="020B0604020202020204" pitchFamily="34" charset="0"/>
              </a:defRPr>
            </a:lvl5pPr>
          </a:lstStyle>
          <a:p>
            <a:pPr lvl="0"/>
            <a:r>
              <a:rPr lang="en-US"/>
              <a:t>Edit General Theme  Slide</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4">
            <a:extLst>
              <a:ext uri="{FF2B5EF4-FFF2-40B4-BE49-F238E27FC236}">
                <a16:creationId xmlns:a16="http://schemas.microsoft.com/office/drawing/2014/main" id="{900E920F-2231-794D-A07E-84288E3EF050}"/>
              </a:ext>
            </a:extLst>
          </p:cNvPr>
          <p:cNvSpPr>
            <a:spLocks noGrp="1"/>
          </p:cNvSpPr>
          <p:nvPr>
            <p:ph type="pic" sz="quarter" idx="12" hasCustomPrompt="1"/>
          </p:nvPr>
        </p:nvSpPr>
        <p:spPr>
          <a:xfrm>
            <a:off x="6733973" y="1155468"/>
            <a:ext cx="4721225" cy="4688005"/>
          </a:xfrm>
          <a:prstGeom prst="rect">
            <a:avLst/>
          </a:prstGeom>
        </p:spPr>
        <p:txBody>
          <a:bodyPr/>
          <a:lstStyle>
            <a:lvl1pPr>
              <a:defRPr/>
            </a:lvl1pPr>
          </a:lstStyle>
          <a:p>
            <a:r>
              <a:rPr lang="en-US"/>
              <a:t>Click icon to insert picture </a:t>
            </a:r>
            <a:br>
              <a:rPr lang="en-US"/>
            </a:br>
            <a:r>
              <a:rPr lang="en-US"/>
              <a:t>h = 4.79”  w = 5.16”</a:t>
            </a:r>
          </a:p>
        </p:txBody>
      </p:sp>
      <p:sp>
        <p:nvSpPr>
          <p:cNvPr id="14" name="Slide Number Placeholder 13"/>
          <p:cNvSpPr>
            <a:spLocks noGrp="1"/>
          </p:cNvSpPr>
          <p:nvPr>
            <p:ph type="sldNum" sz="quarter" idx="14"/>
          </p:nvPr>
        </p:nvSpPr>
        <p:spPr/>
        <p:txBody>
          <a:bodyPr/>
          <a:lstStyle>
            <a:lvl1pPr>
              <a:defRPr>
                <a:solidFill>
                  <a:schemeClr val="bg1"/>
                </a:solidFill>
              </a:defRPr>
            </a:lvl1pPr>
          </a:lstStyle>
          <a:p>
            <a:fld id="{D47257BE-248A-48BC-9F5F-19A6E1408DB6}" type="slidenum">
              <a:rPr lang="en-US" smtClean="0"/>
              <a:pPr/>
              <a:t>‹#›</a:t>
            </a:fld>
            <a:endParaRPr lang="en-US"/>
          </a:p>
        </p:txBody>
      </p:sp>
    </p:spTree>
    <p:extLst>
      <p:ext uri="{BB962C8B-B14F-4D97-AF65-F5344CB8AC3E}">
        <p14:creationId xmlns:p14="http://schemas.microsoft.com/office/powerpoint/2010/main" val="311749703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General Slide – Text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22C2AA-4ACF-FB4B-A350-0D8F18119AE3}"/>
              </a:ext>
            </a:extLst>
          </p:cNvPr>
          <p:cNvPicPr>
            <a:picLocks noChangeAspect="1"/>
          </p:cNvPicPr>
          <p:nvPr userDrawn="1"/>
        </p:nvPicPr>
        <p:blipFill>
          <a:blip r:embed="rId2">
            <a:alphaModFix amt="80000"/>
          </a:blip>
          <a:srcRect/>
          <a:stretch/>
        </p:blipFill>
        <p:spPr>
          <a:xfrm>
            <a:off x="0" y="107"/>
            <a:ext cx="12192000" cy="1010439"/>
          </a:xfrm>
          <a:prstGeom prst="rect">
            <a:avLst/>
          </a:prstGeom>
        </p:spPr>
      </p:pic>
      <p:sp>
        <p:nvSpPr>
          <p:cNvPr id="13" name="Text Placeholder 12">
            <a:extLst>
              <a:ext uri="{FF2B5EF4-FFF2-40B4-BE49-F238E27FC236}">
                <a16:creationId xmlns:a16="http://schemas.microsoft.com/office/drawing/2014/main" id="{36110FFD-8DA9-E34A-9778-4476AD62D79E}"/>
              </a:ext>
            </a:extLst>
          </p:cNvPr>
          <p:cNvSpPr>
            <a:spLocks noGrp="1"/>
          </p:cNvSpPr>
          <p:nvPr>
            <p:ph type="body" sz="quarter" idx="11" hasCustomPrompt="1"/>
          </p:nvPr>
        </p:nvSpPr>
        <p:spPr>
          <a:xfrm>
            <a:off x="755289" y="1163782"/>
            <a:ext cx="10679424" cy="4690872"/>
          </a:xfrm>
          <a:prstGeom prst="rect">
            <a:avLst/>
          </a:prstGeom>
        </p:spPr>
        <p:txBody>
          <a:bodyPr/>
          <a:lstStyle>
            <a:lvl1pPr marL="228600" indent="-228600">
              <a:buClr>
                <a:srgbClr val="26B99A"/>
              </a:buClr>
              <a:buSzPct val="75000"/>
              <a:buFont typeface="Courier New" panose="02070309020205020404" pitchFamily="49" charset="0"/>
              <a:buChar char="o"/>
              <a:defRPr sz="2400" b="1">
                <a:solidFill>
                  <a:srgbClr val="0A456F"/>
                </a:solidFill>
                <a:latin typeface="+mj-lt"/>
                <a:cs typeface="Arial" panose="020B0604020202020204" pitchFamily="34" charset="0"/>
              </a:defRPr>
            </a:lvl1pPr>
            <a:lvl2pPr marL="685800" indent="-228600">
              <a:buClr>
                <a:srgbClr val="26B99A"/>
              </a:buClr>
              <a:buSzPct val="75000"/>
              <a:buFont typeface="Courier New" panose="02070309020205020404" pitchFamily="49" charset="0"/>
              <a:buChar char="o"/>
              <a:defRPr sz="2400">
                <a:latin typeface="+mj-lt"/>
                <a:cs typeface="Arial" panose="020B0604020202020204" pitchFamily="34" charset="0"/>
              </a:defRPr>
            </a:lvl2pPr>
            <a:lvl3pPr marL="1143000" indent="-228600">
              <a:buClr>
                <a:srgbClr val="26B99A"/>
              </a:buClr>
              <a:buSzPct val="75000"/>
              <a:buFont typeface="Courier New" panose="02070309020205020404" pitchFamily="49" charset="0"/>
              <a:buChar char="o"/>
              <a:defRPr sz="2400">
                <a:latin typeface="+mj-lt"/>
                <a:cs typeface="Arial" panose="020B0604020202020204" pitchFamily="34" charset="0"/>
              </a:defRPr>
            </a:lvl3pPr>
            <a:lvl4pPr marL="1600200" indent="-228600">
              <a:buClr>
                <a:srgbClr val="26B99A"/>
              </a:buClr>
              <a:buSzPct val="75000"/>
              <a:buFont typeface="Courier New" panose="02070309020205020404" pitchFamily="49" charset="0"/>
              <a:buChar char="o"/>
              <a:defRPr sz="2400">
                <a:latin typeface="+mj-lt"/>
                <a:cs typeface="Arial" panose="020B0604020202020204" pitchFamily="34" charset="0"/>
              </a:defRPr>
            </a:lvl4pPr>
            <a:lvl5pPr marL="2057400" indent="-228600">
              <a:buClr>
                <a:srgbClr val="26B99A"/>
              </a:buClr>
              <a:buSzPct val="75000"/>
              <a:buFont typeface="Courier New" panose="02070309020205020404" pitchFamily="49" charset="0"/>
              <a:buChar char="o"/>
              <a:defRPr sz="2400">
                <a:latin typeface="+mj-lt"/>
                <a:cs typeface="Arial" panose="020B0604020202020204" pitchFamily="34" charset="0"/>
              </a:defRPr>
            </a:lvl5pPr>
          </a:lstStyle>
          <a:p>
            <a:pPr lvl="0"/>
            <a:r>
              <a:rPr lang="en-US"/>
              <a:t>Edit General Theme Slide</a:t>
            </a:r>
          </a:p>
        </p:txBody>
      </p:sp>
      <p:sp>
        <p:nvSpPr>
          <p:cNvPr id="7" name="Slide Number Placeholder 6"/>
          <p:cNvSpPr>
            <a:spLocks noGrp="1"/>
          </p:cNvSpPr>
          <p:nvPr>
            <p:ph type="sldNum" sz="quarter" idx="13"/>
          </p:nvPr>
        </p:nvSpPr>
        <p:spPr/>
        <p:txBody>
          <a:bodyPr/>
          <a:lstStyle>
            <a:lvl1pPr>
              <a:defRPr>
                <a:solidFill>
                  <a:schemeClr val="bg1"/>
                </a:solidFill>
              </a:defRPr>
            </a:lvl1pPr>
          </a:lstStyle>
          <a:p>
            <a:fld id="{D47257BE-248A-48BC-9F5F-19A6E1408DB6}" type="slidenum">
              <a:rPr lang="en-US" smtClean="0"/>
              <a:pPr/>
              <a:t>‹#›</a:t>
            </a:fld>
            <a:endParaRPr lang="en-US"/>
          </a:p>
        </p:txBody>
      </p:sp>
      <p:sp>
        <p:nvSpPr>
          <p:cNvPr id="14" name="Text Placeholder 7">
            <a:extLst>
              <a:ext uri="{FF2B5EF4-FFF2-40B4-BE49-F238E27FC236}">
                <a16:creationId xmlns:a16="http://schemas.microsoft.com/office/drawing/2014/main" id="{F2C44765-2BCE-A443-B336-FBF3AA179313}"/>
              </a:ext>
            </a:extLst>
          </p:cNvPr>
          <p:cNvSpPr>
            <a:spLocks noGrp="1"/>
          </p:cNvSpPr>
          <p:nvPr>
            <p:ph type="body" sz="quarter" idx="10" hasCustomPrompt="1"/>
          </p:nvPr>
        </p:nvSpPr>
        <p:spPr>
          <a:xfrm>
            <a:off x="207184" y="5163"/>
            <a:ext cx="11794316" cy="746867"/>
          </a:xfrm>
          <a:prstGeom prst="rect">
            <a:avLst/>
          </a:prstGeom>
        </p:spPr>
        <p:txBody>
          <a:bodyPr anchor="ctr"/>
          <a:lstStyle>
            <a:lvl1pPr marL="0" indent="0">
              <a:buNone/>
              <a:defRPr sz="3200" b="1" i="0">
                <a:solidFill>
                  <a:schemeClr val="bg1"/>
                </a:solidFill>
                <a:latin typeface="+mn-lt"/>
                <a:cs typeface="Arial" panose="020B0604020202020204" pitchFamily="34" charset="0"/>
              </a:defRPr>
            </a:lvl1pPr>
          </a:lstStyle>
          <a:p>
            <a:pPr lvl="0"/>
            <a:r>
              <a:rPr lang="en-US"/>
              <a:t>Header</a:t>
            </a:r>
          </a:p>
        </p:txBody>
      </p:sp>
    </p:spTree>
    <p:extLst>
      <p:ext uri="{BB962C8B-B14F-4D97-AF65-F5344CB8AC3E}">
        <p14:creationId xmlns:p14="http://schemas.microsoft.com/office/powerpoint/2010/main" val="403302562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rine Minerals Slide – Text/Photo">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7C4A463-4867-4842-9FAB-AB5612C7D24B}"/>
              </a:ext>
            </a:extLst>
          </p:cNvPr>
          <p:cNvPicPr>
            <a:picLocks noChangeAspect="1"/>
          </p:cNvPicPr>
          <p:nvPr userDrawn="1"/>
        </p:nvPicPr>
        <p:blipFill>
          <a:blip r:embed="rId2">
            <a:alphaModFix amt="80000"/>
          </a:blip>
          <a:srcRect/>
          <a:stretch/>
        </p:blipFill>
        <p:spPr>
          <a:xfrm>
            <a:off x="0" y="107"/>
            <a:ext cx="12192000" cy="1010439"/>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413468" y="5163"/>
            <a:ext cx="11588032" cy="746867"/>
          </a:xfrm>
          <a:prstGeom prst="rect">
            <a:avLst/>
          </a:prstGeom>
        </p:spPr>
        <p:txBody>
          <a:bodyPr anchor="ctr"/>
          <a:lstStyle>
            <a:lvl1pPr marL="0" indent="0">
              <a:buNone/>
              <a:defRPr sz="3200" b="1" i="0">
                <a:solidFill>
                  <a:schemeClr val="bg1"/>
                </a:solidFill>
                <a:latin typeface="+mn-lt"/>
                <a:cs typeface="Arial" panose="020B0604020202020204" pitchFamily="34" charset="0"/>
              </a:defRPr>
            </a:lvl1pPr>
          </a:lstStyle>
          <a:p>
            <a:pPr lvl="0"/>
            <a:r>
              <a:rPr lang="en-US"/>
              <a:t>        Header</a:t>
            </a:r>
          </a:p>
        </p:txBody>
      </p:sp>
      <p:sp>
        <p:nvSpPr>
          <p:cNvPr id="14" name="Slide Number Placeholder 13"/>
          <p:cNvSpPr>
            <a:spLocks noGrp="1"/>
          </p:cNvSpPr>
          <p:nvPr>
            <p:ph type="sldNum" sz="quarter" idx="14"/>
          </p:nvPr>
        </p:nvSpPr>
        <p:spPr/>
        <p:txBody>
          <a:bodyPr/>
          <a:lstStyle>
            <a:lvl1pPr>
              <a:defRPr>
                <a:solidFill>
                  <a:schemeClr val="bg1"/>
                </a:solidFill>
              </a:defRPr>
            </a:lvl1pPr>
          </a:lstStyle>
          <a:p>
            <a:fld id="{D47257BE-248A-48BC-9F5F-19A6E1408DB6}" type="slidenum">
              <a:rPr lang="en-US" smtClean="0"/>
              <a:pPr/>
              <a:t>‹#›</a:t>
            </a:fld>
            <a:endParaRPr lang="en-US"/>
          </a:p>
        </p:txBody>
      </p:sp>
      <p:pic>
        <p:nvPicPr>
          <p:cNvPr id="18" name="Picture 17">
            <a:extLst>
              <a:ext uri="{FF2B5EF4-FFF2-40B4-BE49-F238E27FC236}">
                <a16:creationId xmlns:a16="http://schemas.microsoft.com/office/drawing/2014/main" id="{ED885502-572A-D040-AB61-37DCE24D8562}"/>
              </a:ext>
            </a:extLst>
          </p:cNvPr>
          <p:cNvPicPr>
            <a:picLocks noChangeAspect="1"/>
          </p:cNvPicPr>
          <p:nvPr userDrawn="1"/>
        </p:nvPicPr>
        <p:blipFill>
          <a:blip r:embed="rId3"/>
          <a:stretch>
            <a:fillRect/>
          </a:stretch>
        </p:blipFill>
        <p:spPr>
          <a:xfrm>
            <a:off x="0" y="71459"/>
            <a:ext cx="1207008" cy="1207008"/>
          </a:xfrm>
          <a:prstGeom prst="rect">
            <a:avLst/>
          </a:prstGeom>
        </p:spPr>
      </p:pic>
      <p:sp>
        <p:nvSpPr>
          <p:cNvPr id="9" name="Text Placeholder 12">
            <a:extLst>
              <a:ext uri="{FF2B5EF4-FFF2-40B4-BE49-F238E27FC236}">
                <a16:creationId xmlns:a16="http://schemas.microsoft.com/office/drawing/2014/main" id="{2850DF1D-A448-4F26-8D89-B0FB9578822C}"/>
              </a:ext>
            </a:extLst>
          </p:cNvPr>
          <p:cNvSpPr>
            <a:spLocks noGrp="1"/>
          </p:cNvSpPr>
          <p:nvPr>
            <p:ph type="body" sz="quarter" idx="11" hasCustomPrompt="1"/>
          </p:nvPr>
        </p:nvSpPr>
        <p:spPr>
          <a:xfrm>
            <a:off x="757035" y="1155469"/>
            <a:ext cx="11244465" cy="4688004"/>
          </a:xfrm>
          <a:prstGeom prst="rect">
            <a:avLst/>
          </a:prstGeom>
        </p:spPr>
        <p:txBody>
          <a:bodyPr/>
          <a:lstStyle>
            <a:lvl1pPr marL="228600" indent="-228600">
              <a:buClr>
                <a:srgbClr val="26B99A"/>
              </a:buClr>
              <a:buSzPct val="75000"/>
              <a:buFont typeface="Courier New" panose="02070309020205020404" pitchFamily="49" charset="0"/>
              <a:buChar char="o"/>
              <a:defRPr sz="2400" b="1">
                <a:solidFill>
                  <a:srgbClr val="0A456F"/>
                </a:solidFill>
                <a:latin typeface="+mj-lt"/>
                <a:cs typeface="Arial" panose="020B0604020202020204" pitchFamily="34" charset="0"/>
              </a:defRPr>
            </a:lvl1pPr>
            <a:lvl2pPr marL="685800" indent="-228600">
              <a:buClr>
                <a:srgbClr val="26B99A"/>
              </a:buClr>
              <a:buSzPct val="75000"/>
              <a:buFont typeface="Courier New" panose="02070309020205020404" pitchFamily="49" charset="0"/>
              <a:buChar char="o"/>
              <a:defRPr sz="2400">
                <a:latin typeface="+mj-lt"/>
                <a:cs typeface="Arial" panose="020B0604020202020204" pitchFamily="34" charset="0"/>
              </a:defRPr>
            </a:lvl2pPr>
            <a:lvl3pPr marL="1143000" indent="-228600">
              <a:buClr>
                <a:srgbClr val="26B99A"/>
              </a:buClr>
              <a:buSzPct val="75000"/>
              <a:buFont typeface="Courier New" panose="02070309020205020404" pitchFamily="49" charset="0"/>
              <a:buChar char="o"/>
              <a:defRPr sz="2400">
                <a:latin typeface="+mj-lt"/>
                <a:cs typeface="Arial" panose="020B0604020202020204" pitchFamily="34" charset="0"/>
              </a:defRPr>
            </a:lvl3pPr>
            <a:lvl4pPr marL="1600200" indent="-228600">
              <a:buClr>
                <a:srgbClr val="26B99A"/>
              </a:buClr>
              <a:buSzPct val="75000"/>
              <a:buFont typeface="Courier New" panose="02070309020205020404" pitchFamily="49" charset="0"/>
              <a:buChar char="o"/>
              <a:defRPr sz="2400">
                <a:latin typeface="+mj-lt"/>
                <a:cs typeface="Arial" panose="020B0604020202020204" pitchFamily="34" charset="0"/>
              </a:defRPr>
            </a:lvl4pPr>
            <a:lvl5pPr marL="2057400" indent="-228600">
              <a:buClr>
                <a:srgbClr val="26B99A"/>
              </a:buClr>
              <a:buSzPct val="75000"/>
              <a:buFont typeface="Courier New" panose="02070309020205020404" pitchFamily="49" charset="0"/>
              <a:buChar char="o"/>
              <a:defRPr sz="2400">
                <a:latin typeface="+mj-lt"/>
                <a:cs typeface="Arial" panose="020B0604020202020204" pitchFamily="34" charset="0"/>
              </a:defRPr>
            </a:lvl5pPr>
          </a:lstStyle>
          <a:p>
            <a:pPr lvl="0"/>
            <a:r>
              <a:rPr lang="en-US"/>
              <a:t>Edit Marine Minerals Theme Slide</a:t>
            </a:r>
          </a:p>
        </p:txBody>
      </p:sp>
    </p:spTree>
    <p:extLst>
      <p:ext uri="{BB962C8B-B14F-4D97-AF65-F5344CB8AC3E}">
        <p14:creationId xmlns:p14="http://schemas.microsoft.com/office/powerpoint/2010/main" val="185498731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eral Slide – Text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22C2AA-4ACF-FB4B-A350-0D8F18119AE3}"/>
              </a:ext>
            </a:extLst>
          </p:cNvPr>
          <p:cNvPicPr>
            <a:picLocks noChangeAspect="1"/>
          </p:cNvPicPr>
          <p:nvPr userDrawn="1"/>
        </p:nvPicPr>
        <p:blipFill>
          <a:blip r:embed="rId2">
            <a:alphaModFix amt="80000"/>
          </a:blip>
          <a:srcRect/>
          <a:stretch/>
        </p:blipFill>
        <p:spPr>
          <a:xfrm>
            <a:off x="0" y="107"/>
            <a:ext cx="12192000" cy="1010439"/>
          </a:xfrm>
          <a:prstGeom prst="rect">
            <a:avLst/>
          </a:prstGeom>
        </p:spPr>
      </p:pic>
      <p:sp>
        <p:nvSpPr>
          <p:cNvPr id="13" name="Text Placeholder 12">
            <a:extLst>
              <a:ext uri="{FF2B5EF4-FFF2-40B4-BE49-F238E27FC236}">
                <a16:creationId xmlns:a16="http://schemas.microsoft.com/office/drawing/2014/main" id="{36110FFD-8DA9-E34A-9778-4476AD62D79E}"/>
              </a:ext>
            </a:extLst>
          </p:cNvPr>
          <p:cNvSpPr>
            <a:spLocks noGrp="1"/>
          </p:cNvSpPr>
          <p:nvPr>
            <p:ph type="body" sz="quarter" idx="11" hasCustomPrompt="1"/>
          </p:nvPr>
        </p:nvSpPr>
        <p:spPr>
          <a:xfrm>
            <a:off x="755289" y="1163782"/>
            <a:ext cx="10679424" cy="4690872"/>
          </a:xfrm>
          <a:prstGeom prst="rect">
            <a:avLst/>
          </a:prstGeom>
        </p:spPr>
        <p:txBody>
          <a:bodyPr/>
          <a:lstStyle>
            <a:lvl1pPr marL="228600" indent="-228600">
              <a:buClr>
                <a:srgbClr val="26B99A"/>
              </a:buClr>
              <a:buSzPct val="75000"/>
              <a:buFont typeface="Courier New" panose="02070309020205020404" pitchFamily="49" charset="0"/>
              <a:buChar char="o"/>
              <a:defRPr sz="2400" b="1">
                <a:solidFill>
                  <a:srgbClr val="0A456F"/>
                </a:solidFill>
                <a:latin typeface="+mj-lt"/>
                <a:cs typeface="Arial" panose="020B0604020202020204" pitchFamily="34" charset="0"/>
              </a:defRPr>
            </a:lvl1pPr>
            <a:lvl2pPr marL="685800" indent="-228600">
              <a:buClr>
                <a:srgbClr val="26B99A"/>
              </a:buClr>
              <a:buSzPct val="75000"/>
              <a:buFont typeface="Courier New" panose="02070309020205020404" pitchFamily="49" charset="0"/>
              <a:buChar char="o"/>
              <a:defRPr sz="2400">
                <a:latin typeface="+mj-lt"/>
                <a:cs typeface="Arial" panose="020B0604020202020204" pitchFamily="34" charset="0"/>
              </a:defRPr>
            </a:lvl2pPr>
            <a:lvl3pPr marL="1143000" indent="-228600">
              <a:buClr>
                <a:srgbClr val="26B99A"/>
              </a:buClr>
              <a:buSzPct val="75000"/>
              <a:buFont typeface="Courier New" panose="02070309020205020404" pitchFamily="49" charset="0"/>
              <a:buChar char="o"/>
              <a:defRPr sz="2400">
                <a:latin typeface="+mj-lt"/>
                <a:cs typeface="Arial" panose="020B0604020202020204" pitchFamily="34" charset="0"/>
              </a:defRPr>
            </a:lvl3pPr>
            <a:lvl4pPr marL="1600200" indent="-228600">
              <a:buClr>
                <a:srgbClr val="26B99A"/>
              </a:buClr>
              <a:buSzPct val="75000"/>
              <a:buFont typeface="Courier New" panose="02070309020205020404" pitchFamily="49" charset="0"/>
              <a:buChar char="o"/>
              <a:defRPr sz="2400">
                <a:latin typeface="+mj-lt"/>
                <a:cs typeface="Arial" panose="020B0604020202020204" pitchFamily="34" charset="0"/>
              </a:defRPr>
            </a:lvl4pPr>
            <a:lvl5pPr marL="2057400" indent="-228600">
              <a:buClr>
                <a:srgbClr val="26B99A"/>
              </a:buClr>
              <a:buSzPct val="75000"/>
              <a:buFont typeface="Courier New" panose="02070309020205020404" pitchFamily="49" charset="0"/>
              <a:buChar char="o"/>
              <a:defRPr sz="2400">
                <a:latin typeface="+mj-lt"/>
                <a:cs typeface="Arial" panose="020B0604020202020204" pitchFamily="34" charset="0"/>
              </a:defRPr>
            </a:lvl5pPr>
          </a:lstStyle>
          <a:p>
            <a:pPr lvl="0"/>
            <a:r>
              <a:rPr lang="en-US"/>
              <a:t>Edit General Theme Slide</a:t>
            </a:r>
          </a:p>
        </p:txBody>
      </p:sp>
      <p:sp>
        <p:nvSpPr>
          <p:cNvPr id="7" name="Slide Number Placeholder 6"/>
          <p:cNvSpPr>
            <a:spLocks noGrp="1"/>
          </p:cNvSpPr>
          <p:nvPr>
            <p:ph type="sldNum" sz="quarter" idx="13"/>
          </p:nvPr>
        </p:nvSpPr>
        <p:spPr/>
        <p:txBody>
          <a:bodyPr/>
          <a:lstStyle>
            <a:lvl1pPr>
              <a:defRPr>
                <a:solidFill>
                  <a:schemeClr val="bg1"/>
                </a:solidFill>
              </a:defRPr>
            </a:lvl1pPr>
          </a:lstStyle>
          <a:p>
            <a:fld id="{D47257BE-248A-48BC-9F5F-19A6E1408DB6}" type="slidenum">
              <a:rPr lang="en-US" smtClean="0"/>
              <a:pPr/>
              <a:t>‹#›</a:t>
            </a:fld>
            <a:endParaRPr lang="en-US"/>
          </a:p>
        </p:txBody>
      </p:sp>
      <p:sp>
        <p:nvSpPr>
          <p:cNvPr id="14" name="Text Placeholder 7">
            <a:extLst>
              <a:ext uri="{FF2B5EF4-FFF2-40B4-BE49-F238E27FC236}">
                <a16:creationId xmlns:a16="http://schemas.microsoft.com/office/drawing/2014/main" id="{F2C44765-2BCE-A443-B336-FBF3AA179313}"/>
              </a:ext>
            </a:extLst>
          </p:cNvPr>
          <p:cNvSpPr>
            <a:spLocks noGrp="1"/>
          </p:cNvSpPr>
          <p:nvPr>
            <p:ph type="body" sz="quarter" idx="10" hasCustomPrompt="1"/>
          </p:nvPr>
        </p:nvSpPr>
        <p:spPr>
          <a:xfrm>
            <a:off x="207184" y="5163"/>
            <a:ext cx="11794316" cy="746867"/>
          </a:xfrm>
          <a:prstGeom prst="rect">
            <a:avLst/>
          </a:prstGeom>
        </p:spPr>
        <p:txBody>
          <a:bodyPr anchor="ctr"/>
          <a:lstStyle>
            <a:lvl1pPr marL="0" indent="0">
              <a:buNone/>
              <a:defRPr sz="3200" b="1" i="0">
                <a:solidFill>
                  <a:schemeClr val="bg1"/>
                </a:solidFill>
                <a:latin typeface="+mn-lt"/>
                <a:cs typeface="Arial" panose="020B0604020202020204" pitchFamily="34" charset="0"/>
              </a:defRPr>
            </a:lvl1pPr>
          </a:lstStyle>
          <a:p>
            <a:pPr lvl="0"/>
            <a:r>
              <a:rPr lang="en-US"/>
              <a:t>Header</a:t>
            </a:r>
          </a:p>
        </p:txBody>
      </p:sp>
    </p:spTree>
    <p:extLst>
      <p:ext uri="{BB962C8B-B14F-4D97-AF65-F5344CB8AC3E}">
        <p14:creationId xmlns:p14="http://schemas.microsoft.com/office/powerpoint/2010/main" val="226985218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neral Slide – Text/Photo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C2492A-F0BF-0D4E-8303-23AB2342EFD7}"/>
              </a:ext>
            </a:extLst>
          </p:cNvPr>
          <p:cNvPicPr>
            <a:picLocks noChangeAspect="1"/>
          </p:cNvPicPr>
          <p:nvPr userDrawn="1"/>
        </p:nvPicPr>
        <p:blipFill>
          <a:blip r:embed="rId2">
            <a:alphaModFix amt="80000"/>
          </a:blip>
          <a:srcRect/>
          <a:stretch/>
        </p:blipFill>
        <p:spPr>
          <a:xfrm>
            <a:off x="0" y="107"/>
            <a:ext cx="12192000" cy="1010439"/>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207184" y="5163"/>
            <a:ext cx="11794316" cy="746867"/>
          </a:xfrm>
          <a:prstGeom prst="rect">
            <a:avLst/>
          </a:prstGeom>
        </p:spPr>
        <p:txBody>
          <a:bodyPr anchor="ctr"/>
          <a:lstStyle>
            <a:lvl1pPr marL="0" indent="0">
              <a:buNone/>
              <a:defRPr sz="3200" b="1" i="0">
                <a:solidFill>
                  <a:schemeClr val="bg1"/>
                </a:solidFill>
                <a:latin typeface="+mn-lt"/>
                <a:cs typeface="Arial" panose="020B0604020202020204" pitchFamily="34" charset="0"/>
              </a:defRPr>
            </a:lvl1pPr>
          </a:lstStyle>
          <a:p>
            <a:pPr lvl="0"/>
            <a:r>
              <a:rPr lang="en-US"/>
              <a:t>Header</a:t>
            </a:r>
          </a:p>
        </p:txBody>
      </p:sp>
      <p:sp>
        <p:nvSpPr>
          <p:cNvPr id="13" name="Text Placeholder 12">
            <a:extLst>
              <a:ext uri="{FF2B5EF4-FFF2-40B4-BE49-F238E27FC236}">
                <a16:creationId xmlns:a16="http://schemas.microsoft.com/office/drawing/2014/main" id="{F9156EB6-7071-764E-A71C-48EB498A4812}"/>
              </a:ext>
            </a:extLst>
          </p:cNvPr>
          <p:cNvSpPr>
            <a:spLocks noGrp="1"/>
          </p:cNvSpPr>
          <p:nvPr>
            <p:ph type="body" sz="quarter" idx="11" hasCustomPrompt="1"/>
          </p:nvPr>
        </p:nvSpPr>
        <p:spPr>
          <a:xfrm>
            <a:off x="757035" y="1155469"/>
            <a:ext cx="5776913" cy="4688004"/>
          </a:xfrm>
          <a:prstGeom prst="rect">
            <a:avLst/>
          </a:prstGeom>
        </p:spPr>
        <p:txBody>
          <a:bodyPr/>
          <a:lstStyle>
            <a:lvl1pPr marL="228600" indent="-228600">
              <a:buClr>
                <a:srgbClr val="26B99A"/>
              </a:buClr>
              <a:buSzPct val="75000"/>
              <a:buFont typeface="Courier New" panose="02070309020205020404" pitchFamily="49" charset="0"/>
              <a:buChar char="o"/>
              <a:defRPr sz="2400" b="1">
                <a:solidFill>
                  <a:srgbClr val="0A456F"/>
                </a:solidFill>
                <a:latin typeface="+mj-lt"/>
                <a:cs typeface="Arial" panose="020B0604020202020204" pitchFamily="34" charset="0"/>
              </a:defRPr>
            </a:lvl1pPr>
            <a:lvl2pPr marL="685800" indent="-228600">
              <a:buClr>
                <a:srgbClr val="26B99A"/>
              </a:buClr>
              <a:buSzPct val="75000"/>
              <a:buFont typeface="Courier New" panose="02070309020205020404" pitchFamily="49" charset="0"/>
              <a:buChar char="o"/>
              <a:defRPr sz="2400">
                <a:latin typeface="+mj-lt"/>
                <a:cs typeface="Arial" panose="020B0604020202020204" pitchFamily="34" charset="0"/>
              </a:defRPr>
            </a:lvl2pPr>
            <a:lvl3pPr marL="1143000" indent="-228600">
              <a:buClr>
                <a:srgbClr val="26B99A"/>
              </a:buClr>
              <a:buSzPct val="75000"/>
              <a:buFont typeface="Courier New" panose="02070309020205020404" pitchFamily="49" charset="0"/>
              <a:buChar char="o"/>
              <a:defRPr sz="2400">
                <a:latin typeface="+mj-lt"/>
                <a:cs typeface="Arial" panose="020B0604020202020204" pitchFamily="34" charset="0"/>
              </a:defRPr>
            </a:lvl3pPr>
            <a:lvl4pPr marL="1600200" indent="-228600">
              <a:buClr>
                <a:srgbClr val="26B99A"/>
              </a:buClr>
              <a:buSzPct val="75000"/>
              <a:buFont typeface="Courier New" panose="02070309020205020404" pitchFamily="49" charset="0"/>
              <a:buChar char="o"/>
              <a:defRPr sz="2400">
                <a:latin typeface="+mj-lt"/>
                <a:cs typeface="Arial" panose="020B0604020202020204" pitchFamily="34" charset="0"/>
              </a:defRPr>
            </a:lvl4pPr>
            <a:lvl5pPr marL="2057400" indent="-228600">
              <a:buClr>
                <a:srgbClr val="26B99A"/>
              </a:buClr>
              <a:buSzPct val="75000"/>
              <a:buFont typeface="Courier New" panose="02070309020205020404" pitchFamily="49" charset="0"/>
              <a:buChar char="o"/>
              <a:defRPr sz="2400">
                <a:latin typeface="+mj-lt"/>
                <a:cs typeface="Arial" panose="020B0604020202020204" pitchFamily="34" charset="0"/>
              </a:defRPr>
            </a:lvl5pPr>
          </a:lstStyle>
          <a:p>
            <a:pPr lvl="0"/>
            <a:r>
              <a:rPr lang="en-US"/>
              <a:t>Edit General Theme  Slide</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4">
            <a:extLst>
              <a:ext uri="{FF2B5EF4-FFF2-40B4-BE49-F238E27FC236}">
                <a16:creationId xmlns:a16="http://schemas.microsoft.com/office/drawing/2014/main" id="{900E920F-2231-794D-A07E-84288E3EF050}"/>
              </a:ext>
            </a:extLst>
          </p:cNvPr>
          <p:cNvSpPr>
            <a:spLocks noGrp="1"/>
          </p:cNvSpPr>
          <p:nvPr>
            <p:ph type="pic" sz="quarter" idx="12" hasCustomPrompt="1"/>
          </p:nvPr>
        </p:nvSpPr>
        <p:spPr>
          <a:xfrm>
            <a:off x="6733973" y="1155468"/>
            <a:ext cx="4721225" cy="4688005"/>
          </a:xfrm>
          <a:prstGeom prst="rect">
            <a:avLst/>
          </a:prstGeom>
        </p:spPr>
        <p:txBody>
          <a:bodyPr/>
          <a:lstStyle>
            <a:lvl1pPr>
              <a:defRPr/>
            </a:lvl1pPr>
          </a:lstStyle>
          <a:p>
            <a:r>
              <a:rPr lang="en-US"/>
              <a:t>Click icon to insert picture </a:t>
            </a:r>
            <a:br>
              <a:rPr lang="en-US"/>
            </a:br>
            <a:r>
              <a:rPr lang="en-US"/>
              <a:t>h = 4.79”  w = 5.16”</a:t>
            </a:r>
          </a:p>
        </p:txBody>
      </p:sp>
      <p:sp>
        <p:nvSpPr>
          <p:cNvPr id="14" name="Slide Number Placeholder 13"/>
          <p:cNvSpPr>
            <a:spLocks noGrp="1"/>
          </p:cNvSpPr>
          <p:nvPr>
            <p:ph type="sldNum" sz="quarter" idx="14"/>
          </p:nvPr>
        </p:nvSpPr>
        <p:spPr/>
        <p:txBody>
          <a:bodyPr/>
          <a:lstStyle>
            <a:lvl1pPr>
              <a:defRPr>
                <a:solidFill>
                  <a:schemeClr val="bg1"/>
                </a:solidFill>
              </a:defRPr>
            </a:lvl1pPr>
          </a:lstStyle>
          <a:p>
            <a:fld id="{D47257BE-248A-48BC-9F5F-19A6E1408DB6}" type="slidenum">
              <a:rPr lang="en-US" smtClean="0"/>
              <a:pPr/>
              <a:t>‹#›</a:t>
            </a:fld>
            <a:endParaRPr lang="en-US"/>
          </a:p>
        </p:txBody>
      </p:sp>
    </p:spTree>
    <p:extLst>
      <p:ext uri="{BB962C8B-B14F-4D97-AF65-F5344CB8AC3E}">
        <p14:creationId xmlns:p14="http://schemas.microsoft.com/office/powerpoint/2010/main" val="275576626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al Slide – Table">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52BFD7D3-CF2C-644A-9429-5D574D08CC8F}"/>
              </a:ext>
            </a:extLst>
          </p:cNvPr>
          <p:cNvSpPr>
            <a:spLocks noGrp="1"/>
          </p:cNvSpPr>
          <p:nvPr>
            <p:ph type="tbl" sz="quarter" idx="11" hasCustomPrompt="1"/>
          </p:nvPr>
        </p:nvSpPr>
        <p:spPr>
          <a:xfrm>
            <a:off x="1181819" y="1205343"/>
            <a:ext cx="9834113" cy="4690872"/>
          </a:xfrm>
          <a:prstGeom prst="rect">
            <a:avLst/>
          </a:prstGeom>
        </p:spPr>
        <p:txBody>
          <a:bodyPr/>
          <a:lstStyle>
            <a:lvl1pPr>
              <a:defRPr sz="3200">
                <a:latin typeface="Arial" panose="020B0604020202020204" pitchFamily="34" charset="0"/>
                <a:cs typeface="Arial" panose="020B0604020202020204" pitchFamily="34" charset="0"/>
              </a:defRPr>
            </a:lvl1pPr>
          </a:lstStyle>
          <a:p>
            <a:pPr lvl="0"/>
            <a:r>
              <a:rPr lang="en-US"/>
              <a:t>Edit General Theme Slide</a:t>
            </a:r>
          </a:p>
        </p:txBody>
      </p:sp>
      <p:sp>
        <p:nvSpPr>
          <p:cNvPr id="11" name="Slide Number Placeholder 10"/>
          <p:cNvSpPr>
            <a:spLocks noGrp="1"/>
          </p:cNvSpPr>
          <p:nvPr>
            <p:ph type="sldNum" sz="quarter" idx="13"/>
          </p:nvPr>
        </p:nvSpPr>
        <p:spPr/>
        <p:txBody>
          <a:bodyPr/>
          <a:lstStyle>
            <a:lvl1pPr>
              <a:defRPr>
                <a:solidFill>
                  <a:schemeClr val="bg1"/>
                </a:solidFill>
              </a:defRPr>
            </a:lvl1pPr>
          </a:lstStyle>
          <a:p>
            <a:fld id="{D47257BE-248A-48BC-9F5F-19A6E1408DB6}" type="slidenum">
              <a:rPr lang="en-US" smtClean="0"/>
              <a:pPr/>
              <a:t>‹#›</a:t>
            </a:fld>
            <a:endParaRPr lang="en-US">
              <a:solidFill>
                <a:schemeClr val="bg1"/>
              </a:solidFill>
            </a:endParaRPr>
          </a:p>
        </p:txBody>
      </p:sp>
      <p:pic>
        <p:nvPicPr>
          <p:cNvPr id="8" name="Picture 7">
            <a:extLst>
              <a:ext uri="{FF2B5EF4-FFF2-40B4-BE49-F238E27FC236}">
                <a16:creationId xmlns:a16="http://schemas.microsoft.com/office/drawing/2014/main" id="{413D6AA2-5A51-2C42-8C85-C28B963347DA}"/>
              </a:ext>
            </a:extLst>
          </p:cNvPr>
          <p:cNvPicPr>
            <a:picLocks noChangeAspect="1"/>
          </p:cNvPicPr>
          <p:nvPr userDrawn="1"/>
        </p:nvPicPr>
        <p:blipFill>
          <a:blip r:embed="rId2">
            <a:alphaModFix amt="80000"/>
          </a:blip>
          <a:srcRect/>
          <a:stretch/>
        </p:blipFill>
        <p:spPr>
          <a:xfrm>
            <a:off x="0" y="107"/>
            <a:ext cx="12192000" cy="1010439"/>
          </a:xfrm>
          <a:prstGeom prst="rect">
            <a:avLst/>
          </a:prstGeom>
        </p:spPr>
      </p:pic>
      <p:sp>
        <p:nvSpPr>
          <p:cNvPr id="14" name="Text Placeholder 7">
            <a:extLst>
              <a:ext uri="{FF2B5EF4-FFF2-40B4-BE49-F238E27FC236}">
                <a16:creationId xmlns:a16="http://schemas.microsoft.com/office/drawing/2014/main" id="{B1BF096F-692C-C14B-85B4-6DBFF5F4CACB}"/>
              </a:ext>
            </a:extLst>
          </p:cNvPr>
          <p:cNvSpPr>
            <a:spLocks noGrp="1"/>
          </p:cNvSpPr>
          <p:nvPr>
            <p:ph type="body" sz="quarter" idx="10" hasCustomPrompt="1"/>
          </p:nvPr>
        </p:nvSpPr>
        <p:spPr>
          <a:xfrm>
            <a:off x="207184" y="5163"/>
            <a:ext cx="11794316" cy="746867"/>
          </a:xfrm>
          <a:prstGeom prst="rect">
            <a:avLst/>
          </a:prstGeom>
        </p:spPr>
        <p:txBody>
          <a:bodyPr anchor="ctr"/>
          <a:lstStyle>
            <a:lvl1pPr marL="0" indent="0">
              <a:buNone/>
              <a:defRPr sz="3200" b="1" i="0">
                <a:solidFill>
                  <a:schemeClr val="bg1"/>
                </a:solidFill>
                <a:latin typeface="+mn-lt"/>
                <a:cs typeface="Arial" panose="020B0604020202020204" pitchFamily="34" charset="0"/>
              </a:defRPr>
            </a:lvl1pPr>
          </a:lstStyle>
          <a:p>
            <a:pPr lvl="0"/>
            <a:r>
              <a:rPr lang="en-US"/>
              <a:t>Header</a:t>
            </a:r>
          </a:p>
        </p:txBody>
      </p:sp>
    </p:spTree>
    <p:extLst>
      <p:ext uri="{BB962C8B-B14F-4D97-AF65-F5344CB8AC3E}">
        <p14:creationId xmlns:p14="http://schemas.microsoft.com/office/powerpoint/2010/main" val="390841033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General Slide – Text/Photo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C2492A-F0BF-0D4E-8303-23AB2342EFD7}"/>
              </a:ext>
            </a:extLst>
          </p:cNvPr>
          <p:cNvPicPr>
            <a:picLocks noChangeAspect="1"/>
          </p:cNvPicPr>
          <p:nvPr userDrawn="1"/>
        </p:nvPicPr>
        <p:blipFill>
          <a:blip r:embed="rId2">
            <a:alphaModFix amt="80000"/>
          </a:blip>
          <a:srcRect/>
          <a:stretch/>
        </p:blipFill>
        <p:spPr>
          <a:xfrm>
            <a:off x="0" y="107"/>
            <a:ext cx="12192000" cy="1010439"/>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207184" y="5163"/>
            <a:ext cx="11794316" cy="746867"/>
          </a:xfrm>
          <a:prstGeom prst="rect">
            <a:avLst/>
          </a:prstGeom>
        </p:spPr>
        <p:txBody>
          <a:bodyPr anchor="ctr"/>
          <a:lstStyle>
            <a:lvl1pPr marL="0" indent="0">
              <a:buNone/>
              <a:defRPr sz="3200" b="1" i="0">
                <a:solidFill>
                  <a:schemeClr val="bg1"/>
                </a:solidFill>
                <a:latin typeface="+mn-lt"/>
                <a:cs typeface="Arial" panose="020B0604020202020204" pitchFamily="34" charset="0"/>
              </a:defRPr>
            </a:lvl1pPr>
          </a:lstStyle>
          <a:p>
            <a:pPr lvl="0"/>
            <a:r>
              <a:rPr lang="en-US"/>
              <a:t>Header</a:t>
            </a:r>
          </a:p>
        </p:txBody>
      </p:sp>
      <p:sp>
        <p:nvSpPr>
          <p:cNvPr id="13" name="Text Placeholder 12">
            <a:extLst>
              <a:ext uri="{FF2B5EF4-FFF2-40B4-BE49-F238E27FC236}">
                <a16:creationId xmlns:a16="http://schemas.microsoft.com/office/drawing/2014/main" id="{F9156EB6-7071-764E-A71C-48EB498A4812}"/>
              </a:ext>
            </a:extLst>
          </p:cNvPr>
          <p:cNvSpPr>
            <a:spLocks noGrp="1"/>
          </p:cNvSpPr>
          <p:nvPr>
            <p:ph type="body" sz="quarter" idx="11" hasCustomPrompt="1"/>
          </p:nvPr>
        </p:nvSpPr>
        <p:spPr>
          <a:xfrm>
            <a:off x="757035" y="1155469"/>
            <a:ext cx="5776913" cy="4688004"/>
          </a:xfrm>
          <a:prstGeom prst="rect">
            <a:avLst/>
          </a:prstGeom>
        </p:spPr>
        <p:txBody>
          <a:bodyPr/>
          <a:lstStyle>
            <a:lvl1pPr marL="228600" indent="-228600">
              <a:buClr>
                <a:srgbClr val="26B99A"/>
              </a:buClr>
              <a:buSzPct val="75000"/>
              <a:buFont typeface="Courier New" panose="02070309020205020404" pitchFamily="49" charset="0"/>
              <a:buChar char="o"/>
              <a:defRPr sz="2400" b="1">
                <a:solidFill>
                  <a:srgbClr val="0A456F"/>
                </a:solidFill>
                <a:latin typeface="+mj-lt"/>
                <a:cs typeface="Arial" panose="020B0604020202020204" pitchFamily="34" charset="0"/>
              </a:defRPr>
            </a:lvl1pPr>
            <a:lvl2pPr marL="685800" indent="-228600">
              <a:buClr>
                <a:srgbClr val="26B99A"/>
              </a:buClr>
              <a:buSzPct val="75000"/>
              <a:buFont typeface="Courier New" panose="02070309020205020404" pitchFamily="49" charset="0"/>
              <a:buChar char="o"/>
              <a:defRPr sz="2400">
                <a:latin typeface="+mj-lt"/>
                <a:cs typeface="Arial" panose="020B0604020202020204" pitchFamily="34" charset="0"/>
              </a:defRPr>
            </a:lvl2pPr>
            <a:lvl3pPr marL="1143000" indent="-228600">
              <a:buClr>
                <a:srgbClr val="26B99A"/>
              </a:buClr>
              <a:buSzPct val="75000"/>
              <a:buFont typeface="Courier New" panose="02070309020205020404" pitchFamily="49" charset="0"/>
              <a:buChar char="o"/>
              <a:defRPr sz="2400">
                <a:latin typeface="+mj-lt"/>
                <a:cs typeface="Arial" panose="020B0604020202020204" pitchFamily="34" charset="0"/>
              </a:defRPr>
            </a:lvl3pPr>
            <a:lvl4pPr marL="1600200" indent="-228600">
              <a:buClr>
                <a:srgbClr val="26B99A"/>
              </a:buClr>
              <a:buSzPct val="75000"/>
              <a:buFont typeface="Courier New" panose="02070309020205020404" pitchFamily="49" charset="0"/>
              <a:buChar char="o"/>
              <a:defRPr sz="2400">
                <a:latin typeface="+mj-lt"/>
                <a:cs typeface="Arial" panose="020B0604020202020204" pitchFamily="34" charset="0"/>
              </a:defRPr>
            </a:lvl4pPr>
            <a:lvl5pPr marL="2057400" indent="-228600">
              <a:buClr>
                <a:srgbClr val="26B99A"/>
              </a:buClr>
              <a:buSzPct val="75000"/>
              <a:buFont typeface="Courier New" panose="02070309020205020404" pitchFamily="49" charset="0"/>
              <a:buChar char="o"/>
              <a:defRPr sz="2400">
                <a:latin typeface="+mj-lt"/>
                <a:cs typeface="Arial" panose="020B0604020202020204" pitchFamily="34" charset="0"/>
              </a:defRPr>
            </a:lvl5pPr>
          </a:lstStyle>
          <a:p>
            <a:pPr lvl="0"/>
            <a:r>
              <a:rPr lang="en-US"/>
              <a:t>Edit General Theme  Slide</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4">
            <a:extLst>
              <a:ext uri="{FF2B5EF4-FFF2-40B4-BE49-F238E27FC236}">
                <a16:creationId xmlns:a16="http://schemas.microsoft.com/office/drawing/2014/main" id="{900E920F-2231-794D-A07E-84288E3EF050}"/>
              </a:ext>
            </a:extLst>
          </p:cNvPr>
          <p:cNvSpPr>
            <a:spLocks noGrp="1"/>
          </p:cNvSpPr>
          <p:nvPr>
            <p:ph type="pic" sz="quarter" idx="12" hasCustomPrompt="1"/>
          </p:nvPr>
        </p:nvSpPr>
        <p:spPr>
          <a:xfrm>
            <a:off x="6733973" y="1155468"/>
            <a:ext cx="4721225" cy="4688005"/>
          </a:xfrm>
          <a:prstGeom prst="rect">
            <a:avLst/>
          </a:prstGeom>
        </p:spPr>
        <p:txBody>
          <a:bodyPr/>
          <a:lstStyle>
            <a:lvl1pPr>
              <a:defRPr/>
            </a:lvl1pPr>
          </a:lstStyle>
          <a:p>
            <a:r>
              <a:rPr lang="en-US"/>
              <a:t>Click icon to insert picture </a:t>
            </a:r>
            <a:br>
              <a:rPr lang="en-US"/>
            </a:br>
            <a:r>
              <a:rPr lang="en-US"/>
              <a:t>h = 4.79”  w = 5.16”</a:t>
            </a:r>
          </a:p>
        </p:txBody>
      </p:sp>
      <p:sp>
        <p:nvSpPr>
          <p:cNvPr id="14" name="Slide Number Placeholder 13"/>
          <p:cNvSpPr>
            <a:spLocks noGrp="1"/>
          </p:cNvSpPr>
          <p:nvPr>
            <p:ph type="sldNum" sz="quarter" idx="14"/>
          </p:nvPr>
        </p:nvSpPr>
        <p:spPr/>
        <p:txBody>
          <a:bodyPr/>
          <a:lstStyle>
            <a:lvl1pPr>
              <a:defRPr>
                <a:solidFill>
                  <a:schemeClr val="bg1"/>
                </a:solidFill>
              </a:defRPr>
            </a:lvl1pPr>
          </a:lstStyle>
          <a:p>
            <a:fld id="{D47257BE-248A-48BC-9F5F-19A6E1408DB6}" type="slidenum">
              <a:rPr lang="en-US" smtClean="0"/>
              <a:pPr/>
              <a:t>‹#›</a:t>
            </a:fld>
            <a:endParaRPr lang="en-US"/>
          </a:p>
        </p:txBody>
      </p:sp>
    </p:spTree>
    <p:extLst>
      <p:ext uri="{BB962C8B-B14F-4D97-AF65-F5344CB8AC3E}">
        <p14:creationId xmlns:p14="http://schemas.microsoft.com/office/powerpoint/2010/main" val="193462953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General Slide – Text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22C2AA-4ACF-FB4B-A350-0D8F18119AE3}"/>
              </a:ext>
            </a:extLst>
          </p:cNvPr>
          <p:cNvPicPr>
            <a:picLocks noChangeAspect="1"/>
          </p:cNvPicPr>
          <p:nvPr userDrawn="1"/>
        </p:nvPicPr>
        <p:blipFill>
          <a:blip r:embed="rId2">
            <a:alphaModFix amt="80000"/>
          </a:blip>
          <a:srcRect/>
          <a:stretch/>
        </p:blipFill>
        <p:spPr>
          <a:xfrm>
            <a:off x="0" y="107"/>
            <a:ext cx="12192000" cy="1010439"/>
          </a:xfrm>
          <a:prstGeom prst="rect">
            <a:avLst/>
          </a:prstGeom>
        </p:spPr>
      </p:pic>
      <p:sp>
        <p:nvSpPr>
          <p:cNvPr id="13" name="Text Placeholder 12">
            <a:extLst>
              <a:ext uri="{FF2B5EF4-FFF2-40B4-BE49-F238E27FC236}">
                <a16:creationId xmlns:a16="http://schemas.microsoft.com/office/drawing/2014/main" id="{36110FFD-8DA9-E34A-9778-4476AD62D79E}"/>
              </a:ext>
            </a:extLst>
          </p:cNvPr>
          <p:cNvSpPr>
            <a:spLocks noGrp="1"/>
          </p:cNvSpPr>
          <p:nvPr>
            <p:ph type="body" sz="quarter" idx="11" hasCustomPrompt="1"/>
          </p:nvPr>
        </p:nvSpPr>
        <p:spPr>
          <a:xfrm>
            <a:off x="755289" y="1163782"/>
            <a:ext cx="10679424" cy="4690872"/>
          </a:xfrm>
          <a:prstGeom prst="rect">
            <a:avLst/>
          </a:prstGeom>
        </p:spPr>
        <p:txBody>
          <a:bodyPr/>
          <a:lstStyle>
            <a:lvl1pPr marL="228600" indent="-228600">
              <a:buClr>
                <a:srgbClr val="26B99A"/>
              </a:buClr>
              <a:buSzPct val="75000"/>
              <a:buFont typeface="Courier New" panose="02070309020205020404" pitchFamily="49" charset="0"/>
              <a:buChar char="o"/>
              <a:defRPr sz="2400" b="1">
                <a:solidFill>
                  <a:srgbClr val="0A456F"/>
                </a:solidFill>
                <a:latin typeface="+mj-lt"/>
                <a:cs typeface="Arial" panose="020B0604020202020204" pitchFamily="34" charset="0"/>
              </a:defRPr>
            </a:lvl1pPr>
            <a:lvl2pPr marL="685800" indent="-228600">
              <a:buClr>
                <a:srgbClr val="26B99A"/>
              </a:buClr>
              <a:buSzPct val="75000"/>
              <a:buFont typeface="Courier New" panose="02070309020205020404" pitchFamily="49" charset="0"/>
              <a:buChar char="o"/>
              <a:defRPr sz="2400">
                <a:latin typeface="+mj-lt"/>
                <a:cs typeface="Arial" panose="020B0604020202020204" pitchFamily="34" charset="0"/>
              </a:defRPr>
            </a:lvl2pPr>
            <a:lvl3pPr marL="1143000" indent="-228600">
              <a:buClr>
                <a:srgbClr val="26B99A"/>
              </a:buClr>
              <a:buSzPct val="75000"/>
              <a:buFont typeface="Courier New" panose="02070309020205020404" pitchFamily="49" charset="0"/>
              <a:buChar char="o"/>
              <a:defRPr sz="2400">
                <a:latin typeface="+mj-lt"/>
                <a:cs typeface="Arial" panose="020B0604020202020204" pitchFamily="34" charset="0"/>
              </a:defRPr>
            </a:lvl3pPr>
            <a:lvl4pPr marL="1600200" indent="-228600">
              <a:buClr>
                <a:srgbClr val="26B99A"/>
              </a:buClr>
              <a:buSzPct val="75000"/>
              <a:buFont typeface="Courier New" panose="02070309020205020404" pitchFamily="49" charset="0"/>
              <a:buChar char="o"/>
              <a:defRPr sz="2400">
                <a:latin typeface="+mj-lt"/>
                <a:cs typeface="Arial" panose="020B0604020202020204" pitchFamily="34" charset="0"/>
              </a:defRPr>
            </a:lvl4pPr>
            <a:lvl5pPr marL="2057400" indent="-228600">
              <a:buClr>
                <a:srgbClr val="26B99A"/>
              </a:buClr>
              <a:buSzPct val="75000"/>
              <a:buFont typeface="Courier New" panose="02070309020205020404" pitchFamily="49" charset="0"/>
              <a:buChar char="o"/>
              <a:defRPr sz="2400">
                <a:latin typeface="+mj-lt"/>
                <a:cs typeface="Arial" panose="020B0604020202020204" pitchFamily="34" charset="0"/>
              </a:defRPr>
            </a:lvl5pPr>
          </a:lstStyle>
          <a:p>
            <a:pPr lvl="0"/>
            <a:r>
              <a:rPr lang="en-US"/>
              <a:t>Edit General Theme Slide</a:t>
            </a:r>
          </a:p>
        </p:txBody>
      </p:sp>
      <p:sp>
        <p:nvSpPr>
          <p:cNvPr id="7" name="Slide Number Placeholder 6"/>
          <p:cNvSpPr>
            <a:spLocks noGrp="1"/>
          </p:cNvSpPr>
          <p:nvPr>
            <p:ph type="sldNum" sz="quarter" idx="13"/>
          </p:nvPr>
        </p:nvSpPr>
        <p:spPr/>
        <p:txBody>
          <a:bodyPr/>
          <a:lstStyle>
            <a:lvl1pPr>
              <a:defRPr>
                <a:solidFill>
                  <a:schemeClr val="bg1"/>
                </a:solidFill>
              </a:defRPr>
            </a:lvl1pPr>
          </a:lstStyle>
          <a:p>
            <a:fld id="{D47257BE-248A-48BC-9F5F-19A6E1408DB6}" type="slidenum">
              <a:rPr lang="en-US" smtClean="0"/>
              <a:pPr/>
              <a:t>‹#›</a:t>
            </a:fld>
            <a:endParaRPr lang="en-US"/>
          </a:p>
        </p:txBody>
      </p:sp>
      <p:sp>
        <p:nvSpPr>
          <p:cNvPr id="14" name="Text Placeholder 7">
            <a:extLst>
              <a:ext uri="{FF2B5EF4-FFF2-40B4-BE49-F238E27FC236}">
                <a16:creationId xmlns:a16="http://schemas.microsoft.com/office/drawing/2014/main" id="{F2C44765-2BCE-A443-B336-FBF3AA179313}"/>
              </a:ext>
            </a:extLst>
          </p:cNvPr>
          <p:cNvSpPr>
            <a:spLocks noGrp="1"/>
          </p:cNvSpPr>
          <p:nvPr>
            <p:ph type="body" sz="quarter" idx="10" hasCustomPrompt="1"/>
          </p:nvPr>
        </p:nvSpPr>
        <p:spPr>
          <a:xfrm>
            <a:off x="207184" y="5163"/>
            <a:ext cx="11794316" cy="746867"/>
          </a:xfrm>
          <a:prstGeom prst="rect">
            <a:avLst/>
          </a:prstGeom>
        </p:spPr>
        <p:txBody>
          <a:bodyPr anchor="ctr"/>
          <a:lstStyle>
            <a:lvl1pPr marL="0" indent="0">
              <a:buNone/>
              <a:defRPr sz="3200" b="1" i="0">
                <a:solidFill>
                  <a:schemeClr val="bg1"/>
                </a:solidFill>
                <a:latin typeface="+mn-lt"/>
                <a:cs typeface="Arial" panose="020B0604020202020204" pitchFamily="34" charset="0"/>
              </a:defRPr>
            </a:lvl1pPr>
          </a:lstStyle>
          <a:p>
            <a:pPr lvl="0"/>
            <a:r>
              <a:rPr lang="en-US"/>
              <a:t>Header</a:t>
            </a:r>
          </a:p>
        </p:txBody>
      </p:sp>
    </p:spTree>
    <p:extLst>
      <p:ext uri="{BB962C8B-B14F-4D97-AF65-F5344CB8AC3E}">
        <p14:creationId xmlns:p14="http://schemas.microsoft.com/office/powerpoint/2010/main" val="58276385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7.png"/><Relationship Id="rId4" Type="http://schemas.openxmlformats.org/officeDocument/2006/relationships/slideLayout" Target="../slideLayouts/slideLayout8.xml"/><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3.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CA3956-3859-28BE-A9C1-79B597E8CD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latin typeface="72 Black" panose="020B0A04030603020204" pitchFamily="34" charset="0"/>
                <a:cs typeface="72 Black" panose="020B0A04030603020204" pitchFamily="34" charset="0"/>
              </a:defRPr>
            </a:lvl1pPr>
          </a:lstStyle>
          <a:p>
            <a:fld id="{07DD45A6-5ABA-4297-88A6-8DC119108663}" type="slidenum">
              <a:rPr lang="en-US" smtClean="0"/>
              <a:pPr/>
              <a:t>‹#›</a:t>
            </a:fld>
            <a:endParaRPr lang="en-US"/>
          </a:p>
        </p:txBody>
      </p:sp>
      <p:pic>
        <p:nvPicPr>
          <p:cNvPr id="7" name="Picture 6">
            <a:extLst>
              <a:ext uri="{FF2B5EF4-FFF2-40B4-BE49-F238E27FC236}">
                <a16:creationId xmlns:a16="http://schemas.microsoft.com/office/drawing/2014/main" id="{7C64CC95-DABA-AC75-D8C4-BC0E811BCD88}"/>
              </a:ext>
            </a:extLst>
          </p:cNvPr>
          <p:cNvPicPr>
            <a:picLocks noChangeAspect="1"/>
          </p:cNvPicPr>
          <p:nvPr userDrawn="1"/>
        </p:nvPicPr>
        <p:blipFill>
          <a:blip r:embed="rId6"/>
          <a:srcRect/>
          <a:stretch/>
        </p:blipFill>
        <p:spPr>
          <a:xfrm>
            <a:off x="424784" y="6392447"/>
            <a:ext cx="318804" cy="318006"/>
          </a:xfrm>
          <a:prstGeom prst="rect">
            <a:avLst/>
          </a:prstGeom>
        </p:spPr>
      </p:pic>
      <p:pic>
        <p:nvPicPr>
          <p:cNvPr id="8" name="Picture 7">
            <a:extLst>
              <a:ext uri="{FF2B5EF4-FFF2-40B4-BE49-F238E27FC236}">
                <a16:creationId xmlns:a16="http://schemas.microsoft.com/office/drawing/2014/main" id="{8CE72DA3-B435-C78A-CA48-FD54866226DE}"/>
              </a:ext>
            </a:extLst>
          </p:cNvPr>
          <p:cNvPicPr>
            <a:picLocks noChangeAspect="1"/>
          </p:cNvPicPr>
          <p:nvPr userDrawn="1"/>
        </p:nvPicPr>
        <p:blipFill>
          <a:blip r:embed="rId7"/>
          <a:srcRect/>
          <a:stretch/>
        </p:blipFill>
        <p:spPr>
          <a:xfrm>
            <a:off x="785182" y="6333891"/>
            <a:ext cx="2176842" cy="421763"/>
          </a:xfrm>
          <a:prstGeom prst="rect">
            <a:avLst/>
          </a:prstGeom>
        </p:spPr>
      </p:pic>
    </p:spTree>
    <p:extLst>
      <p:ext uri="{BB962C8B-B14F-4D97-AF65-F5344CB8AC3E}">
        <p14:creationId xmlns:p14="http://schemas.microsoft.com/office/powerpoint/2010/main" val="277798540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98"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7139BE-CCF4-9649-9081-4161EB4EDB9E}"/>
              </a:ext>
            </a:extLst>
          </p:cNvPr>
          <p:cNvSpPr/>
          <p:nvPr userDrawn="1"/>
        </p:nvSpPr>
        <p:spPr>
          <a:xfrm>
            <a:off x="0" y="6317672"/>
            <a:ext cx="12192000" cy="540328"/>
          </a:xfrm>
          <a:prstGeom prst="rect">
            <a:avLst/>
          </a:prstGeom>
          <a:solidFill>
            <a:srgbClr val="0C6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456F"/>
              </a:solidFill>
            </a:endParaRPr>
          </a:p>
        </p:txBody>
      </p:sp>
      <p:pic>
        <p:nvPicPr>
          <p:cNvPr id="11" name="Picture 10">
            <a:extLst>
              <a:ext uri="{FF2B5EF4-FFF2-40B4-BE49-F238E27FC236}">
                <a16:creationId xmlns:a16="http://schemas.microsoft.com/office/drawing/2014/main" id="{0DB06B1B-45CC-3A4A-AE4F-C633F3C71E10}"/>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22544" y="6357367"/>
            <a:ext cx="379914" cy="491654"/>
          </a:xfrm>
          <a:prstGeom prst="rect">
            <a:avLst/>
          </a:prstGeom>
        </p:spPr>
      </p:pic>
      <p:sp>
        <p:nvSpPr>
          <p:cNvPr id="7" name="Footer Placeholder 1"/>
          <p:cNvSpPr>
            <a:spLocks noGrp="1"/>
          </p:cNvSpPr>
          <p:nvPr>
            <p:ph type="ftr" sz="quarter" idx="3"/>
          </p:nvPr>
        </p:nvSpPr>
        <p:spPr>
          <a:xfrm>
            <a:off x="7955280" y="6400800"/>
            <a:ext cx="4114800" cy="365125"/>
          </a:xfrm>
          <a:prstGeom prst="rect">
            <a:avLst/>
          </a:prstGeom>
        </p:spPr>
        <p:txBody>
          <a:bodyPr vert="horz" lIns="91440" tIns="45720" rIns="91440" bIns="45720" rtlCol="0" anchor="ctr"/>
          <a:lstStyle>
            <a:lvl1pPr algn="ctr">
              <a:defRPr sz="1200">
                <a:solidFill>
                  <a:srgbClr val="0A456F"/>
                </a:solidFill>
              </a:defRPr>
            </a:lvl1pPr>
          </a:lstStyle>
          <a:p>
            <a:r>
              <a:rPr lang="en-US"/>
              <a:t>Slide</a:t>
            </a:r>
          </a:p>
        </p:txBody>
      </p:sp>
      <p:sp>
        <p:nvSpPr>
          <p:cNvPr id="8" name="Slide Number Placeholder 2"/>
          <p:cNvSpPr>
            <a:spLocks noGrp="1"/>
          </p:cNvSpPr>
          <p:nvPr>
            <p:ph type="sldNum" sz="quarter" idx="4"/>
          </p:nvPr>
        </p:nvSpPr>
        <p:spPr>
          <a:xfrm>
            <a:off x="8678997" y="6400800"/>
            <a:ext cx="183624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7257BE-248A-48BC-9F5F-19A6E1408DB6}" type="slidenum">
              <a:rPr lang="en-US" smtClean="0"/>
              <a:t>‹#›</a:t>
            </a:fld>
            <a:endParaRPr lang="en-US"/>
          </a:p>
        </p:txBody>
      </p:sp>
      <p:pic>
        <p:nvPicPr>
          <p:cNvPr id="4" name="Picture 3">
            <a:extLst>
              <a:ext uri="{FF2B5EF4-FFF2-40B4-BE49-F238E27FC236}">
                <a16:creationId xmlns:a16="http://schemas.microsoft.com/office/drawing/2014/main" id="{C0C1405F-E5D1-5F26-82A3-EBF49A245018}"/>
              </a:ext>
            </a:extLst>
          </p:cNvPr>
          <p:cNvPicPr>
            <a:picLocks noChangeAspect="1"/>
          </p:cNvPicPr>
          <p:nvPr userDrawn="1"/>
        </p:nvPicPr>
        <p:blipFill>
          <a:blip r:embed="rId9"/>
          <a:stretch>
            <a:fillRect/>
          </a:stretch>
        </p:blipFill>
        <p:spPr>
          <a:xfrm>
            <a:off x="1919672" y="6383913"/>
            <a:ext cx="657843" cy="438562"/>
          </a:xfrm>
          <a:prstGeom prst="rect">
            <a:avLst/>
          </a:prstGeom>
        </p:spPr>
      </p:pic>
      <p:pic>
        <p:nvPicPr>
          <p:cNvPr id="9" name="Picture 8">
            <a:extLst>
              <a:ext uri="{FF2B5EF4-FFF2-40B4-BE49-F238E27FC236}">
                <a16:creationId xmlns:a16="http://schemas.microsoft.com/office/drawing/2014/main" id="{9C0987A7-5B48-72F8-808A-A167FCB36BB1}"/>
              </a:ext>
            </a:extLst>
          </p:cNvPr>
          <p:cNvPicPr>
            <a:picLocks noChangeAspect="1"/>
          </p:cNvPicPr>
          <p:nvPr userDrawn="1"/>
        </p:nvPicPr>
        <p:blipFill>
          <a:blip r:embed="rId10"/>
          <a:stretch>
            <a:fillRect/>
          </a:stretch>
        </p:blipFill>
        <p:spPr>
          <a:xfrm>
            <a:off x="987150" y="6390723"/>
            <a:ext cx="849884" cy="424942"/>
          </a:xfrm>
          <a:prstGeom prst="rect">
            <a:avLst/>
          </a:prstGeom>
        </p:spPr>
      </p:pic>
      <p:cxnSp>
        <p:nvCxnSpPr>
          <p:cNvPr id="13" name="Straight Connector 12">
            <a:extLst>
              <a:ext uri="{FF2B5EF4-FFF2-40B4-BE49-F238E27FC236}">
                <a16:creationId xmlns:a16="http://schemas.microsoft.com/office/drawing/2014/main" id="{454CFEB5-E73B-2DF2-71FF-0D2873060AF8}"/>
              </a:ext>
            </a:extLst>
          </p:cNvPr>
          <p:cNvCxnSpPr>
            <a:cxnSpLocks/>
          </p:cNvCxnSpPr>
          <p:nvPr userDrawn="1"/>
        </p:nvCxnSpPr>
        <p:spPr>
          <a:xfrm>
            <a:off x="1880008" y="6420632"/>
            <a:ext cx="0" cy="36512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17720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B369A0-80C7-574F-9CC7-8F35CCB69804}"/>
              </a:ext>
            </a:extLst>
          </p:cNvPr>
          <p:cNvPicPr>
            <a:picLocks noChangeAspect="1"/>
          </p:cNvPicPr>
          <p:nvPr userDrawn="1"/>
        </p:nvPicPr>
        <p:blipFill>
          <a:blip r:embed="rId3">
            <a:alphaModFix amt="80000"/>
          </a:blip>
          <a:srcRect/>
          <a:stretch/>
        </p:blipFill>
        <p:spPr>
          <a:xfrm>
            <a:off x="0" y="0"/>
            <a:ext cx="12192000" cy="6858000"/>
          </a:xfrm>
          <a:prstGeom prst="rect">
            <a:avLst/>
          </a:prstGeom>
        </p:spPr>
      </p:pic>
    </p:spTree>
    <p:extLst>
      <p:ext uri="{BB962C8B-B14F-4D97-AF65-F5344CB8AC3E}">
        <p14:creationId xmlns:p14="http://schemas.microsoft.com/office/powerpoint/2010/main" val="470322414"/>
      </p:ext>
    </p:extLst>
  </p:cSld>
  <p:clrMap bg1="lt1" tx1="dk1" bg2="lt2" tx2="dk2" accent1="accent1" accent2="accent2" accent3="accent3" accent4="accent4" accent5="accent5" accent6="accent6" hlink="hlink" folHlink="folHlink"/>
  <p:sldLayoutIdLst>
    <p:sldLayoutId id="2147483697"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hyperlink" Target="https://oceanexplorer.noaa.gov/expedition/25aleutian-benthic/" TargetMode="Externa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hyperlink" Target="https://www.usgs.gov/media/images/dredg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www.boem.gov/sites/default/files/documents/about-boem/procurement-business-opportunities/BOEM-0134.pdf?VersionId=_buF4FSbySAHk9tKr1vR7U4FxOUSCmYZ" TargetMode="External"/><Relationship Id="rId2" Type="http://schemas.openxmlformats.org/officeDocument/2006/relationships/hyperlink" Target="https://www.ecfr.gov/current/title-30/chapter-V/subchapter-B/part-580" TargetMode="Externa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ecfr.gov/current/title-30/chapter-V/subchapter-B/part-581"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ecfr.gov/current/title-30/chapter-V/subchapter-B/part-582"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www.regulations.gov/document/BOEM-2025-0318-0001" TargetMode="External"/><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hyperlink" Target="http://www.boem.gov/ak-minerals-2027"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x.com/BOEM" TargetMode="External"/><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hyperlink" Target="https://www.linkedin.com/company/boemgov/" TargetMode="External"/><Relationship Id="rId10" Type="http://schemas.openxmlformats.org/officeDocument/2006/relationships/image" Target="../media/image6.png"/><Relationship Id="rId4" Type="http://schemas.openxmlformats.org/officeDocument/2006/relationships/hyperlink" Target="https://www.facebook.com/BureauOfOceanEnergyManagement/" TargetMode="External"/><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www.federalregister.gov/documents/2026/02/24/2026-03690/administrative-revisions-to-regulations-related-to-outer-continental-shelf-minerals-other-than-oi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hyperlink" Target="https://www.boem.gov/marine-minerals/executive-orders-eo-and-secretarys-orders-so" TargetMode="External"/><Relationship Id="rId3" Type="http://schemas.openxmlformats.org/officeDocument/2006/relationships/image" Target="../media/image15.jpeg"/><Relationship Id="rId7" Type="http://schemas.openxmlformats.org/officeDocument/2006/relationships/hyperlink" Target="https://www.whitehouse.gov/presidential-actions/2025/02/establishing-the-national-energy-dominance-council/"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hyperlink" Target="https://www.whitehouse.gov/presidential-actions/2025/01/unleashing-american-energy/" TargetMode="External"/><Relationship Id="rId5" Type="http://schemas.openxmlformats.org/officeDocument/2006/relationships/hyperlink" Target="https://www.federalregister.gov/documents/2025/01/29/2025-02003/declaring-a-national-energy-emergency" TargetMode="External"/><Relationship Id="rId4" Type="http://schemas.openxmlformats.org/officeDocument/2006/relationships/hyperlink" Target="https://www.whitehouse.gov/presidential-actions/2025/04/unleashing-americas-offshore-critical-minerals-and-resources/" TargetMode="External"/><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s://www.congress.gov/bill/119th-congress/house-bill/401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www.federalregister.gov/documents/2026/02/24/2026-03690/administrative-revisions-to-regulations-related-to-outer-continental-shelf-minerals-other-than-oi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usgs.gov/programs/mineral-resources-program/science/about-2025-list-critical-minerals"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s://www.boem.gov/research/mineral-resource-evaluation/bureau-ocean-energy-management-resource-evaluation-critica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7.jpeg"/><Relationship Id="rId1" Type="http://schemas.openxmlformats.org/officeDocument/2006/relationships/slideLayout" Target="../slideLayouts/slideLayout5.xml"/><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hyperlink" Target="https://oceanexplorer.noaa.gov/news/ak-ca-uncrewed-mapping/" TargetMode="External"/><Relationship Id="rId7" Type="http://schemas.openxmlformats.org/officeDocument/2006/relationships/image" Target="../media/image28.jpeg"/><Relationship Id="rId2" Type="http://schemas.openxmlformats.org/officeDocument/2006/relationships/hyperlink" Target="https://pubs.usgs.gov/publication/pp1870" TargetMode="Externa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www.boem.gov/newsroom/ocean-science-news/mapping-aleutian-ar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EBC7BD-F015-6E2B-19DA-ADCD0A4669EC}"/>
              </a:ext>
            </a:extLst>
          </p:cNvPr>
          <p:cNvSpPr/>
          <p:nvPr/>
        </p:nvSpPr>
        <p:spPr>
          <a:xfrm>
            <a:off x="0" y="0"/>
            <a:ext cx="12192001" cy="6858000"/>
          </a:xfrm>
          <a:prstGeom prst="rect">
            <a:avLst/>
          </a:prstGeom>
          <a:gradFill>
            <a:gsLst>
              <a:gs pos="0">
                <a:srgbClr val="0D497E">
                  <a:lumMod val="78000"/>
                </a:srgbClr>
              </a:gs>
              <a:gs pos="48000">
                <a:srgbClr val="0D4B7F">
                  <a:lumMod val="97000"/>
                  <a:lumOff val="3000"/>
                </a:srgbClr>
              </a:gs>
              <a:gs pos="100000">
                <a:srgbClr val="0D497E"/>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4034055-2CA2-0990-DBA0-8CDC92525F3D}"/>
              </a:ext>
            </a:extLst>
          </p:cNvPr>
          <p:cNvSpPr txBox="1"/>
          <p:nvPr/>
        </p:nvSpPr>
        <p:spPr>
          <a:xfrm>
            <a:off x="647700" y="1158311"/>
            <a:ext cx="10896600" cy="1697901"/>
          </a:xfrm>
          <a:prstGeom prst="rect">
            <a:avLst/>
          </a:prstGeom>
          <a:noFill/>
        </p:spPr>
        <p:txBody>
          <a:bodyPr wrap="square" rtlCol="0">
            <a:spAutoFit/>
          </a:bodyPr>
          <a:lstStyle/>
          <a:p>
            <a:pPr>
              <a:lnSpc>
                <a:spcPts val="6400"/>
              </a:lnSpc>
            </a:pPr>
            <a:r>
              <a:rPr lang="en-US" sz="4400">
                <a:solidFill>
                  <a:schemeClr val="bg1"/>
                </a:solidFill>
                <a:latin typeface="Aharoni" panose="02010803020104030203" pitchFamily="2" charset="-79"/>
                <a:cs typeface="Aharoni" panose="02010803020104030203" pitchFamily="2" charset="-79"/>
              </a:rPr>
              <a:t>Overview of Alaska Seabed Minerals and OCS Mining Regulations</a:t>
            </a:r>
          </a:p>
        </p:txBody>
      </p:sp>
      <p:sp>
        <p:nvSpPr>
          <p:cNvPr id="7" name="TextBox 6">
            <a:extLst>
              <a:ext uri="{FF2B5EF4-FFF2-40B4-BE49-F238E27FC236}">
                <a16:creationId xmlns:a16="http://schemas.microsoft.com/office/drawing/2014/main" id="{3C049551-E5A9-0143-8E70-D124EF258732}"/>
              </a:ext>
            </a:extLst>
          </p:cNvPr>
          <p:cNvSpPr txBox="1"/>
          <p:nvPr/>
        </p:nvSpPr>
        <p:spPr>
          <a:xfrm>
            <a:off x="673100" y="822381"/>
            <a:ext cx="4474029" cy="338554"/>
          </a:xfrm>
          <a:prstGeom prst="rect">
            <a:avLst/>
          </a:prstGeom>
          <a:noFill/>
        </p:spPr>
        <p:txBody>
          <a:bodyPr wrap="square" rtlCol="0">
            <a:spAutoFit/>
          </a:bodyPr>
          <a:lstStyle/>
          <a:p>
            <a:r>
              <a:rPr lang="en-US" sz="1600" b="1">
                <a:solidFill>
                  <a:schemeClr val="bg1"/>
                </a:solidFill>
                <a:latin typeface="Aptos SemiBold" panose="020B0004020202020204" pitchFamily="34" charset="0"/>
                <a:cs typeface="Aharoni" panose="02010803020104030203" pitchFamily="2" charset="-79"/>
              </a:rPr>
              <a:t>April 8, 2026</a:t>
            </a:r>
          </a:p>
        </p:txBody>
      </p:sp>
      <p:sp>
        <p:nvSpPr>
          <p:cNvPr id="8" name="TextBox 7">
            <a:extLst>
              <a:ext uri="{FF2B5EF4-FFF2-40B4-BE49-F238E27FC236}">
                <a16:creationId xmlns:a16="http://schemas.microsoft.com/office/drawing/2014/main" id="{28065E3C-6E34-57F8-EBD0-58CE6693CC30}"/>
              </a:ext>
            </a:extLst>
          </p:cNvPr>
          <p:cNvSpPr txBox="1"/>
          <p:nvPr/>
        </p:nvSpPr>
        <p:spPr>
          <a:xfrm>
            <a:off x="647700" y="6005123"/>
            <a:ext cx="5689600" cy="497572"/>
          </a:xfrm>
          <a:prstGeom prst="rect">
            <a:avLst/>
          </a:prstGeom>
          <a:noFill/>
        </p:spPr>
        <p:txBody>
          <a:bodyPr wrap="square" rtlCol="0">
            <a:spAutoFit/>
          </a:bodyPr>
          <a:lstStyle/>
          <a:p>
            <a:pPr>
              <a:lnSpc>
                <a:spcPts val="1640"/>
              </a:lnSpc>
            </a:pPr>
            <a:r>
              <a:rPr lang="en-US" sz="1200">
                <a:solidFill>
                  <a:schemeClr val="bg1"/>
                </a:solidFill>
                <a:latin typeface="Aharoni" panose="02010803020104030203" pitchFamily="2" charset="-79"/>
                <a:cs typeface="Aharoni" panose="02010803020104030203" pitchFamily="2" charset="-79"/>
              </a:rPr>
              <a:t>BUREAU OF OCEAN ENERGY MANAGEMENT</a:t>
            </a:r>
          </a:p>
          <a:p>
            <a:pPr>
              <a:lnSpc>
                <a:spcPts val="1640"/>
              </a:lnSpc>
            </a:pPr>
            <a:r>
              <a:rPr lang="en-US" sz="1200">
                <a:solidFill>
                  <a:schemeClr val="bg1"/>
                </a:solidFill>
                <a:latin typeface="Aharoni" panose="02010803020104030203" pitchFamily="2" charset="-79"/>
                <a:cs typeface="Aharoni" panose="02010803020104030203" pitchFamily="2" charset="-79"/>
              </a:rPr>
              <a:t>U.S. DEPARTMENT OF THE INTERIOR</a:t>
            </a:r>
          </a:p>
        </p:txBody>
      </p:sp>
      <p:grpSp>
        <p:nvGrpSpPr>
          <p:cNvPr id="9" name="Group 8">
            <a:extLst>
              <a:ext uri="{FF2B5EF4-FFF2-40B4-BE49-F238E27FC236}">
                <a16:creationId xmlns:a16="http://schemas.microsoft.com/office/drawing/2014/main" id="{F304177A-7052-9DA8-940F-BEA08E5EBF2C}"/>
              </a:ext>
            </a:extLst>
          </p:cNvPr>
          <p:cNvGrpSpPr/>
          <p:nvPr/>
        </p:nvGrpSpPr>
        <p:grpSpPr>
          <a:xfrm>
            <a:off x="437058" y="5206077"/>
            <a:ext cx="1556689" cy="637147"/>
            <a:chOff x="4498158" y="5755051"/>
            <a:chExt cx="2258242" cy="924290"/>
          </a:xfrm>
        </p:grpSpPr>
        <p:pic>
          <p:nvPicPr>
            <p:cNvPr id="10" name="Picture 9">
              <a:extLst>
                <a:ext uri="{FF2B5EF4-FFF2-40B4-BE49-F238E27FC236}">
                  <a16:creationId xmlns:a16="http://schemas.microsoft.com/office/drawing/2014/main" id="{777412BE-3503-ABEC-3DFA-3328893BA829}"/>
                </a:ext>
              </a:extLst>
            </p:cNvPr>
            <p:cNvPicPr>
              <a:picLocks noChangeAspect="1"/>
            </p:cNvPicPr>
            <p:nvPr/>
          </p:nvPicPr>
          <p:blipFill>
            <a:blip r:embed="rId4"/>
            <a:srcRect/>
            <a:stretch/>
          </p:blipFill>
          <p:spPr>
            <a:xfrm>
              <a:off x="5852573" y="5755051"/>
              <a:ext cx="903827" cy="908215"/>
            </a:xfrm>
            <a:prstGeom prst="rect">
              <a:avLst/>
            </a:prstGeom>
          </p:spPr>
        </p:pic>
        <p:pic>
          <p:nvPicPr>
            <p:cNvPr id="11" name="Picture 10" descr="A logo of a buffalo&#10;&#10;Description automatically generated">
              <a:extLst>
                <a:ext uri="{FF2B5EF4-FFF2-40B4-BE49-F238E27FC236}">
                  <a16:creationId xmlns:a16="http://schemas.microsoft.com/office/drawing/2014/main" id="{59C5669E-76F7-521D-92DE-415C63625393}"/>
                </a:ext>
              </a:extLst>
            </p:cNvPr>
            <p:cNvPicPr>
              <a:picLocks noChangeAspect="1"/>
            </p:cNvPicPr>
            <p:nvPr/>
          </p:nvPicPr>
          <p:blipFill>
            <a:blip r:embed="rId5"/>
            <a:stretch>
              <a:fillRect/>
            </a:stretch>
          </p:blipFill>
          <p:spPr>
            <a:xfrm>
              <a:off x="4498158" y="5755696"/>
              <a:ext cx="1642035" cy="923645"/>
            </a:xfrm>
            <a:prstGeom prst="rect">
              <a:avLst/>
            </a:prstGeom>
          </p:spPr>
        </p:pic>
      </p:grpSp>
      <p:cxnSp>
        <p:nvCxnSpPr>
          <p:cNvPr id="12" name="Straight Connector 11">
            <a:extLst>
              <a:ext uri="{FF2B5EF4-FFF2-40B4-BE49-F238E27FC236}">
                <a16:creationId xmlns:a16="http://schemas.microsoft.com/office/drawing/2014/main" id="{D22A2EC8-C8A9-DDE4-5679-9AA4EDC06FFB}"/>
              </a:ext>
            </a:extLst>
          </p:cNvPr>
          <p:cNvCxnSpPr>
            <a:cxnSpLocks/>
          </p:cNvCxnSpPr>
          <p:nvPr/>
        </p:nvCxnSpPr>
        <p:spPr>
          <a:xfrm>
            <a:off x="732036" y="3643634"/>
            <a:ext cx="2183281"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8AC3E370-94F3-8D94-0D79-4BBE18DD05D4}"/>
              </a:ext>
            </a:extLst>
          </p:cNvPr>
          <p:cNvSpPr txBox="1"/>
          <p:nvPr/>
        </p:nvSpPr>
        <p:spPr>
          <a:xfrm>
            <a:off x="647700" y="3767319"/>
            <a:ext cx="4474029" cy="1200329"/>
          </a:xfrm>
          <a:prstGeom prst="rect">
            <a:avLst/>
          </a:prstGeom>
          <a:noFill/>
        </p:spPr>
        <p:txBody>
          <a:bodyPr wrap="square" rtlCol="0">
            <a:spAutoFit/>
          </a:bodyPr>
          <a:lstStyle/>
          <a:p>
            <a:r>
              <a:rPr lang="en-US" sz="2400" b="1">
                <a:solidFill>
                  <a:schemeClr val="bg1"/>
                </a:solidFill>
                <a:latin typeface="Aptos" panose="020B0004020202020204" pitchFamily="34" charset="0"/>
                <a:cs typeface="Aharoni" panose="02010803020104030203" pitchFamily="2" charset="-79"/>
              </a:rPr>
              <a:t>Daniel Lasco</a:t>
            </a:r>
          </a:p>
          <a:p>
            <a:r>
              <a:rPr lang="en-US" sz="1600">
                <a:solidFill>
                  <a:schemeClr val="bg1"/>
                </a:solidFill>
                <a:latin typeface="Aptos SemiBold" panose="020B0004020202020204" pitchFamily="34" charset="0"/>
                <a:cs typeface="Aharoni" panose="02010803020104030203" pitchFamily="2" charset="-79"/>
              </a:rPr>
              <a:t>Geologist, Alaska Region</a:t>
            </a:r>
          </a:p>
          <a:p>
            <a:r>
              <a:rPr lang="en-US" sz="1600">
                <a:solidFill>
                  <a:schemeClr val="bg1"/>
                </a:solidFill>
                <a:latin typeface="Aptos SemiBold" panose="020B0004020202020204" pitchFamily="34" charset="0"/>
                <a:cs typeface="Aharoni" panose="02010803020104030203" pitchFamily="2" charset="-79"/>
              </a:rPr>
              <a:t>Presented to Alaska Miners Association</a:t>
            </a:r>
          </a:p>
          <a:p>
            <a:r>
              <a:rPr lang="en-US" sz="1600">
                <a:solidFill>
                  <a:schemeClr val="bg1"/>
                </a:solidFill>
                <a:latin typeface="Aptos SemiBold" panose="020B0004020202020204" pitchFamily="34" charset="0"/>
                <a:cs typeface="Aharoni" panose="02010803020104030203" pitchFamily="2" charset="-79"/>
              </a:rPr>
              <a:t>Fairbanks Convention, 2026</a:t>
            </a:r>
          </a:p>
        </p:txBody>
      </p:sp>
      <p:pic>
        <p:nvPicPr>
          <p:cNvPr id="4" name="Picture 3">
            <a:extLst>
              <a:ext uri="{FF2B5EF4-FFF2-40B4-BE49-F238E27FC236}">
                <a16:creationId xmlns:a16="http://schemas.microsoft.com/office/drawing/2014/main" id="{30797075-8124-E4C8-FCEB-F71722FA78CA}"/>
              </a:ext>
            </a:extLst>
          </p:cNvPr>
          <p:cNvPicPr>
            <a:picLocks noChangeAspect="1"/>
          </p:cNvPicPr>
          <p:nvPr/>
        </p:nvPicPr>
        <p:blipFill>
          <a:blip r:embed="rId6"/>
          <a:stretch>
            <a:fillRect/>
          </a:stretch>
        </p:blipFill>
        <p:spPr>
          <a:xfrm>
            <a:off x="1975033" y="5179556"/>
            <a:ext cx="1238350" cy="825567"/>
          </a:xfrm>
          <a:prstGeom prst="rect">
            <a:avLst/>
          </a:prstGeom>
        </p:spPr>
      </p:pic>
    </p:spTree>
    <p:extLst>
      <p:ext uri="{BB962C8B-B14F-4D97-AF65-F5344CB8AC3E}">
        <p14:creationId xmlns:p14="http://schemas.microsoft.com/office/powerpoint/2010/main" val="3284865290"/>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8013F-BDF0-E521-CC69-348C3F03A207}"/>
            </a:ext>
          </a:extLst>
        </p:cNvPr>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E4DE382-0C66-F9C3-5A1D-76C6AA3E4AA2}"/>
              </a:ext>
            </a:extLst>
          </p:cNvPr>
          <p:cNvSpPr>
            <a:spLocks noGrp="1"/>
          </p:cNvSpPr>
          <p:nvPr>
            <p:ph type="pic" sz="quarter" idx="12"/>
          </p:nvPr>
        </p:nvSpPr>
        <p:spPr/>
        <p:txBody>
          <a:bodyPr/>
          <a:lstStyle/>
          <a:p>
            <a:endParaRPr lang="en-US"/>
          </a:p>
        </p:txBody>
      </p:sp>
      <p:sp>
        <p:nvSpPr>
          <p:cNvPr id="2" name="Slide Number Placeholder 1">
            <a:extLst>
              <a:ext uri="{FF2B5EF4-FFF2-40B4-BE49-F238E27FC236}">
                <a16:creationId xmlns:a16="http://schemas.microsoft.com/office/drawing/2014/main" id="{E4C2DCF2-EE53-2D34-58A9-1A46A3E64CFB}"/>
              </a:ext>
            </a:extLst>
          </p:cNvPr>
          <p:cNvSpPr>
            <a:spLocks noGrp="1"/>
          </p:cNvSpPr>
          <p:nvPr>
            <p:ph type="sldNum" sz="quarter" idx="14"/>
          </p:nvPr>
        </p:nvSpPr>
        <p:spPr/>
        <p:txBody>
          <a:bodyPr/>
          <a:lstStyle/>
          <a:p>
            <a:fld id="{07DD45A6-5ABA-4297-88A6-8DC119108663}" type="slidenum">
              <a:rPr lang="en-US" smtClean="0"/>
              <a:pPr/>
              <a:t>10</a:t>
            </a:fld>
            <a:endParaRPr lang="en-US"/>
          </a:p>
        </p:txBody>
      </p:sp>
      <p:pic>
        <p:nvPicPr>
          <p:cNvPr id="1026" name="Picture 2">
            <a:extLst>
              <a:ext uri="{FF2B5EF4-FFF2-40B4-BE49-F238E27FC236}">
                <a16:creationId xmlns:a16="http://schemas.microsoft.com/office/drawing/2014/main" id="{43F1E541-9DC9-06D0-7853-1274FC38D486}"/>
              </a:ext>
            </a:extLst>
          </p:cNvPr>
          <p:cNvPicPr>
            <a:picLocks noChangeAspect="1" noChangeArrowheads="1"/>
          </p:cNvPicPr>
          <p:nvPr/>
        </p:nvPicPr>
        <p:blipFill>
          <a:blip r:embed="rId2"/>
          <a:srcRect/>
          <a:stretch/>
        </p:blipFill>
        <p:spPr bwMode="auto">
          <a:xfrm>
            <a:off x="5810128" y="0"/>
            <a:ext cx="637987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C409A2F-E3D5-B718-7CBA-33DBD33233DD}"/>
              </a:ext>
            </a:extLst>
          </p:cNvPr>
          <p:cNvSpPr txBox="1"/>
          <p:nvPr/>
        </p:nvSpPr>
        <p:spPr>
          <a:xfrm>
            <a:off x="15850" y="6888"/>
            <a:ext cx="5774279" cy="992053"/>
          </a:xfrm>
          <a:prstGeom prst="rect">
            <a:avLst/>
          </a:prstGeom>
          <a:noFill/>
        </p:spPr>
        <p:txBody>
          <a:bodyPr wrap="square" lIns="91440" tIns="45720" rIns="91440" bIns="45720" rtlCol="0" anchor="ctr">
            <a:noAutofit/>
          </a:bodyPr>
          <a:lstStyle/>
          <a:p>
            <a:r>
              <a:rPr lang="en-US" sz="3600" b="1">
                <a:solidFill>
                  <a:schemeClr val="bg1"/>
                </a:solidFill>
                <a:cs typeface="Aharoni" panose="02010803020104030203" pitchFamily="2" charset="-79"/>
              </a:rPr>
              <a:t>Ferromanganese Crusts</a:t>
            </a:r>
            <a:endParaRPr lang="en-US" sz="3600" b="1" i="1">
              <a:solidFill>
                <a:schemeClr val="bg1"/>
              </a:solidFill>
              <a:cs typeface="Aharoni" panose="02010803020104030203" pitchFamily="2" charset="-79"/>
            </a:endParaRPr>
          </a:p>
        </p:txBody>
      </p:sp>
      <p:sp>
        <p:nvSpPr>
          <p:cNvPr id="5" name="TextBox 4">
            <a:extLst>
              <a:ext uri="{FF2B5EF4-FFF2-40B4-BE49-F238E27FC236}">
                <a16:creationId xmlns:a16="http://schemas.microsoft.com/office/drawing/2014/main" id="{05949467-715A-808F-7DAE-0D174DC0ACB7}"/>
              </a:ext>
            </a:extLst>
          </p:cNvPr>
          <p:cNvSpPr txBox="1"/>
          <p:nvPr/>
        </p:nvSpPr>
        <p:spPr>
          <a:xfrm>
            <a:off x="-6430" y="1031460"/>
            <a:ext cx="5783010" cy="2246769"/>
          </a:xfrm>
          <a:prstGeom prst="rect">
            <a:avLst/>
          </a:prstGeom>
          <a:noFill/>
        </p:spPr>
        <p:txBody>
          <a:bodyPr wrap="square" rtlCol="0">
            <a:spAutoFit/>
          </a:bodyPr>
          <a:lstStyle/>
          <a:p>
            <a:pPr marL="342900" indent="-342900">
              <a:spcAft>
                <a:spcPts val="1200"/>
              </a:spcAft>
              <a:buClr>
                <a:schemeClr val="accent3"/>
              </a:buClr>
              <a:buSzPct val="75000"/>
              <a:buFont typeface="Courier New" panose="02070309020205020404" pitchFamily="49" charset="0"/>
              <a:buChar char="o"/>
            </a:pPr>
            <a:r>
              <a:rPr lang="en-US" sz="2000" dirty="0">
                <a:solidFill>
                  <a:srgbClr val="0D497E"/>
                </a:solidFill>
              </a:rPr>
              <a:t>Present in Chukchi Borderland, Canada Basin,    and Gulf of Alaska</a:t>
            </a:r>
          </a:p>
          <a:p>
            <a:pPr marL="342900" indent="-342900">
              <a:spcAft>
                <a:spcPts val="1200"/>
              </a:spcAft>
              <a:buClr>
                <a:schemeClr val="accent3"/>
              </a:buClr>
              <a:buSzPct val="75000"/>
              <a:buFont typeface="Courier New" panose="02070309020205020404" pitchFamily="49" charset="0"/>
              <a:buChar char="o"/>
            </a:pPr>
            <a:r>
              <a:rPr lang="en-US" sz="2000" dirty="0">
                <a:solidFill>
                  <a:srgbClr val="0D497E"/>
                </a:solidFill>
              </a:rPr>
              <a:t>Hard, layered deposits that form on the surfaces of seamounts, ridges, and other underwater features</a:t>
            </a:r>
          </a:p>
          <a:p>
            <a:pPr marL="342900" indent="-342900">
              <a:spcAft>
                <a:spcPts val="1200"/>
              </a:spcAft>
              <a:buClr>
                <a:schemeClr val="accent3"/>
              </a:buClr>
              <a:buSzPct val="75000"/>
              <a:buFont typeface="Courier New" panose="02070309020205020404" pitchFamily="49" charset="0"/>
              <a:buChar char="o"/>
            </a:pPr>
            <a:r>
              <a:rPr lang="en-US" sz="2000" dirty="0">
                <a:solidFill>
                  <a:srgbClr val="0D497E"/>
                </a:solidFill>
              </a:rPr>
              <a:t>Thought to include large occurrences of cobalt, nickel and rare-earth elements</a:t>
            </a:r>
          </a:p>
        </p:txBody>
      </p:sp>
      <p:sp>
        <p:nvSpPr>
          <p:cNvPr id="6" name="Rectangle 5">
            <a:extLst>
              <a:ext uri="{FF2B5EF4-FFF2-40B4-BE49-F238E27FC236}">
                <a16:creationId xmlns:a16="http://schemas.microsoft.com/office/drawing/2014/main" id="{9B9D5234-175D-6125-43D5-B51BAFAA2B8E}"/>
              </a:ext>
            </a:extLst>
          </p:cNvPr>
          <p:cNvSpPr/>
          <p:nvPr/>
        </p:nvSpPr>
        <p:spPr>
          <a:xfrm>
            <a:off x="9063991" y="313891"/>
            <a:ext cx="1131570" cy="1343460"/>
          </a:xfrm>
          <a:prstGeom prst="rect">
            <a:avLst/>
          </a:prstGeom>
          <a:noFill/>
          <a:ln w="76200">
            <a:solidFill>
              <a:srgbClr val="FF66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98C3DCA2-4D89-95AE-33D6-A0FB5E04BC51}"/>
              </a:ext>
            </a:extLst>
          </p:cNvPr>
          <p:cNvSpPr/>
          <p:nvPr/>
        </p:nvSpPr>
        <p:spPr>
          <a:xfrm>
            <a:off x="9746789" y="3841503"/>
            <a:ext cx="1741957" cy="888858"/>
          </a:xfrm>
          <a:prstGeom prst="rect">
            <a:avLst/>
          </a:prstGeom>
          <a:noFill/>
          <a:ln w="76200">
            <a:solidFill>
              <a:srgbClr val="FF66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grpSp>
        <p:nvGrpSpPr>
          <p:cNvPr id="4" name="Group 3">
            <a:extLst>
              <a:ext uri="{FF2B5EF4-FFF2-40B4-BE49-F238E27FC236}">
                <a16:creationId xmlns:a16="http://schemas.microsoft.com/office/drawing/2014/main" id="{CC026CDC-A83E-DB09-17C5-3E3759533665}"/>
              </a:ext>
            </a:extLst>
          </p:cNvPr>
          <p:cNvGrpSpPr/>
          <p:nvPr/>
        </p:nvGrpSpPr>
        <p:grpSpPr>
          <a:xfrm>
            <a:off x="1183032" y="3467127"/>
            <a:ext cx="3273692" cy="2648775"/>
            <a:chOff x="1119464" y="3586005"/>
            <a:chExt cx="3273692" cy="2648775"/>
          </a:xfrm>
        </p:grpSpPr>
        <p:pic>
          <p:nvPicPr>
            <p:cNvPr id="12" name="Picture 11">
              <a:extLst>
                <a:ext uri="{FF2B5EF4-FFF2-40B4-BE49-F238E27FC236}">
                  <a16:creationId xmlns:a16="http://schemas.microsoft.com/office/drawing/2014/main" id="{818C266F-2229-7311-8F09-5E8F5BC2960A}"/>
                </a:ext>
              </a:extLst>
            </p:cNvPr>
            <p:cNvPicPr>
              <a:picLocks noChangeAspect="1"/>
            </p:cNvPicPr>
            <p:nvPr/>
          </p:nvPicPr>
          <p:blipFill>
            <a:blip r:embed="rId3"/>
            <a:stretch>
              <a:fillRect/>
            </a:stretch>
          </p:blipFill>
          <p:spPr>
            <a:xfrm>
              <a:off x="1119464" y="3586005"/>
              <a:ext cx="3260749" cy="2648775"/>
            </a:xfrm>
            <a:prstGeom prst="rect">
              <a:avLst/>
            </a:prstGeom>
          </p:spPr>
        </p:pic>
        <p:sp>
          <p:nvSpPr>
            <p:cNvPr id="8" name="TextBox 7">
              <a:extLst>
                <a:ext uri="{FF2B5EF4-FFF2-40B4-BE49-F238E27FC236}">
                  <a16:creationId xmlns:a16="http://schemas.microsoft.com/office/drawing/2014/main" id="{8569A88E-E02D-809D-8D75-D4461229D710}"/>
                </a:ext>
              </a:extLst>
            </p:cNvPr>
            <p:cNvSpPr txBox="1"/>
            <p:nvPr/>
          </p:nvSpPr>
          <p:spPr>
            <a:xfrm>
              <a:off x="3116062" y="6019336"/>
              <a:ext cx="127709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Calibri" panose="020F0502020204030204"/>
                  <a:ea typeface="+mn-ea"/>
                  <a:cs typeface="+mn-cs"/>
                </a:rPr>
                <a:t>Patton Seamount (USGS)</a:t>
              </a:r>
            </a:p>
          </p:txBody>
        </p:sp>
      </p:grpSp>
    </p:spTree>
    <p:extLst>
      <p:ext uri="{BB962C8B-B14F-4D97-AF65-F5344CB8AC3E}">
        <p14:creationId xmlns:p14="http://schemas.microsoft.com/office/powerpoint/2010/main" val="2364396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937BB-7BE0-4987-FD5B-67248CB6766D}"/>
            </a:ext>
          </a:extLst>
        </p:cNvPr>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A784966-0405-DE34-AF4A-204B4D215BBA}"/>
              </a:ext>
            </a:extLst>
          </p:cNvPr>
          <p:cNvSpPr>
            <a:spLocks noGrp="1"/>
          </p:cNvSpPr>
          <p:nvPr>
            <p:ph type="pic" sz="quarter" idx="12"/>
          </p:nvPr>
        </p:nvSpPr>
        <p:spPr/>
        <p:txBody>
          <a:bodyPr/>
          <a:lstStyle/>
          <a:p>
            <a:endParaRPr lang="en-US"/>
          </a:p>
        </p:txBody>
      </p:sp>
      <p:sp>
        <p:nvSpPr>
          <p:cNvPr id="2" name="Slide Number Placeholder 1">
            <a:extLst>
              <a:ext uri="{FF2B5EF4-FFF2-40B4-BE49-F238E27FC236}">
                <a16:creationId xmlns:a16="http://schemas.microsoft.com/office/drawing/2014/main" id="{E258F2D0-2981-080A-42CA-638AFCB1A8D2}"/>
              </a:ext>
            </a:extLst>
          </p:cNvPr>
          <p:cNvSpPr>
            <a:spLocks noGrp="1"/>
          </p:cNvSpPr>
          <p:nvPr>
            <p:ph type="sldNum" sz="quarter" idx="14"/>
          </p:nvPr>
        </p:nvSpPr>
        <p:spPr/>
        <p:txBody>
          <a:bodyPr/>
          <a:lstStyle/>
          <a:p>
            <a:fld id="{07DD45A6-5ABA-4297-88A6-8DC119108663}" type="slidenum">
              <a:rPr lang="en-US" smtClean="0"/>
              <a:pPr/>
              <a:t>11</a:t>
            </a:fld>
            <a:endParaRPr lang="en-US"/>
          </a:p>
        </p:txBody>
      </p:sp>
      <p:pic>
        <p:nvPicPr>
          <p:cNvPr id="1026" name="Picture 2">
            <a:extLst>
              <a:ext uri="{FF2B5EF4-FFF2-40B4-BE49-F238E27FC236}">
                <a16:creationId xmlns:a16="http://schemas.microsoft.com/office/drawing/2014/main" id="{CFBA78D7-FD1B-F112-687B-75F66F8B8843}"/>
              </a:ext>
            </a:extLst>
          </p:cNvPr>
          <p:cNvPicPr>
            <a:picLocks noChangeAspect="1" noChangeArrowheads="1"/>
          </p:cNvPicPr>
          <p:nvPr/>
        </p:nvPicPr>
        <p:blipFill>
          <a:blip r:embed="rId3"/>
          <a:srcRect/>
          <a:stretch/>
        </p:blipFill>
        <p:spPr bwMode="auto">
          <a:xfrm>
            <a:off x="5810128" y="0"/>
            <a:ext cx="637987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0EC5774-5794-B3E2-4B36-313E0B44FF4F}"/>
              </a:ext>
            </a:extLst>
          </p:cNvPr>
          <p:cNvSpPr txBox="1"/>
          <p:nvPr/>
        </p:nvSpPr>
        <p:spPr>
          <a:xfrm>
            <a:off x="14682" y="373"/>
            <a:ext cx="5795446" cy="1013219"/>
          </a:xfrm>
          <a:prstGeom prst="rect">
            <a:avLst/>
          </a:prstGeom>
          <a:noFill/>
        </p:spPr>
        <p:txBody>
          <a:bodyPr wrap="square" lIns="91440" tIns="45720" rIns="91440" bIns="45720" rtlCol="0" anchor="ctr">
            <a:noAutofit/>
          </a:bodyPr>
          <a:lstStyle/>
          <a:p>
            <a:r>
              <a:rPr lang="en-US" sz="3600" b="1">
                <a:solidFill>
                  <a:schemeClr val="bg1"/>
                </a:solidFill>
                <a:cs typeface="Aharoni" panose="02010803020104030203" pitchFamily="2" charset="-79"/>
              </a:rPr>
              <a:t>Polymetallic Sulfides</a:t>
            </a:r>
            <a:endParaRPr lang="en-US" sz="3600" b="1" i="1">
              <a:solidFill>
                <a:schemeClr val="bg1"/>
              </a:solidFill>
              <a:cs typeface="Aharoni" panose="02010803020104030203" pitchFamily="2" charset="-79"/>
            </a:endParaRPr>
          </a:p>
        </p:txBody>
      </p:sp>
      <p:sp>
        <p:nvSpPr>
          <p:cNvPr id="5" name="TextBox 4">
            <a:extLst>
              <a:ext uri="{FF2B5EF4-FFF2-40B4-BE49-F238E27FC236}">
                <a16:creationId xmlns:a16="http://schemas.microsoft.com/office/drawing/2014/main" id="{2BA4CB68-6BA0-BF48-816A-EF1C0722B3A3}"/>
              </a:ext>
            </a:extLst>
          </p:cNvPr>
          <p:cNvSpPr txBox="1"/>
          <p:nvPr/>
        </p:nvSpPr>
        <p:spPr>
          <a:xfrm>
            <a:off x="78181" y="1155468"/>
            <a:ext cx="5731947" cy="1938992"/>
          </a:xfrm>
          <a:prstGeom prst="rect">
            <a:avLst/>
          </a:prstGeom>
          <a:noFill/>
        </p:spPr>
        <p:txBody>
          <a:bodyPr wrap="square" rtlCol="0">
            <a:spAutoFit/>
          </a:bodyPr>
          <a:lstStyle/>
          <a:p>
            <a:pPr marL="342900" indent="-342900">
              <a:spcAft>
                <a:spcPts val="1200"/>
              </a:spcAft>
              <a:buClr>
                <a:schemeClr val="accent3"/>
              </a:buClr>
              <a:buSzPct val="75000"/>
              <a:buFont typeface="Courier New" panose="02070309020205020404" pitchFamily="49" charset="0"/>
              <a:buChar char="o"/>
            </a:pPr>
            <a:r>
              <a:rPr lang="en-US" sz="2000">
                <a:solidFill>
                  <a:srgbClr val="0D497E"/>
                </a:solidFill>
              </a:rPr>
              <a:t>Present in volcanic arc or back-arc geologic setting</a:t>
            </a:r>
          </a:p>
          <a:p>
            <a:pPr marL="342900" indent="-342900">
              <a:spcAft>
                <a:spcPts val="1200"/>
              </a:spcAft>
              <a:buClr>
                <a:schemeClr val="accent3"/>
              </a:buClr>
              <a:buSzPct val="75000"/>
              <a:buFont typeface="Courier New" panose="02070309020205020404" pitchFamily="49" charset="0"/>
              <a:buChar char="o"/>
            </a:pPr>
            <a:r>
              <a:rPr lang="en-US" sz="2000">
                <a:solidFill>
                  <a:srgbClr val="0D497E"/>
                </a:solidFill>
              </a:rPr>
              <a:t>Thought to contain copper, zinc, gold, and silver with associated rare elements</a:t>
            </a:r>
          </a:p>
          <a:p>
            <a:pPr marL="342900" indent="-342900">
              <a:spcAft>
                <a:spcPts val="1200"/>
              </a:spcAft>
              <a:buClr>
                <a:schemeClr val="accent3"/>
              </a:buClr>
              <a:buSzPct val="75000"/>
              <a:buFont typeface="Courier New" panose="02070309020205020404" pitchFamily="49" charset="0"/>
              <a:buChar char="o"/>
            </a:pPr>
            <a:r>
              <a:rPr lang="en-US" sz="2000">
                <a:solidFill>
                  <a:srgbClr val="0D497E"/>
                </a:solidFill>
              </a:rPr>
              <a:t>No confirmed deposits yet, but the area is underexplored.</a:t>
            </a:r>
          </a:p>
        </p:txBody>
      </p:sp>
      <p:sp>
        <p:nvSpPr>
          <p:cNvPr id="7" name="Rectangle 6">
            <a:extLst>
              <a:ext uri="{FF2B5EF4-FFF2-40B4-BE49-F238E27FC236}">
                <a16:creationId xmlns:a16="http://schemas.microsoft.com/office/drawing/2014/main" id="{1A86BD8E-94BC-904C-48FC-51ED5289D64A}"/>
              </a:ext>
            </a:extLst>
          </p:cNvPr>
          <p:cNvSpPr/>
          <p:nvPr/>
        </p:nvSpPr>
        <p:spPr>
          <a:xfrm>
            <a:off x="6349110" y="3791397"/>
            <a:ext cx="2522219" cy="1192531"/>
          </a:xfrm>
          <a:prstGeom prst="rect">
            <a:avLst/>
          </a:prstGeom>
          <a:noFill/>
          <a:ln w="76200">
            <a:solidFill>
              <a:srgbClr val="FF66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9" name="Picture 2" descr="HOV *Alvin* push cores being placed into seafloor sediment near Bogoslof Island.">
            <a:extLst>
              <a:ext uri="{FF2B5EF4-FFF2-40B4-BE49-F238E27FC236}">
                <a16:creationId xmlns:a16="http://schemas.microsoft.com/office/drawing/2014/main" id="{2C448C1B-730D-547E-35EA-8DB8952739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46" t="17046" r="1707" b="6615"/>
          <a:stretch>
            <a:fillRect/>
          </a:stretch>
        </p:blipFill>
        <p:spPr bwMode="auto">
          <a:xfrm>
            <a:off x="1" y="3171881"/>
            <a:ext cx="5810128" cy="315068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91FB602-E369-A4CB-33DC-18D0814F85FA}"/>
              </a:ext>
            </a:extLst>
          </p:cNvPr>
          <p:cNvSpPr txBox="1"/>
          <p:nvPr/>
        </p:nvSpPr>
        <p:spPr>
          <a:xfrm>
            <a:off x="3950378" y="3278944"/>
            <a:ext cx="1340377" cy="1815882"/>
          </a:xfrm>
          <a:prstGeom prst="rect">
            <a:avLst/>
          </a:prstGeom>
          <a:noFill/>
        </p:spPr>
        <p:txBody>
          <a:bodyPr wrap="square" rtlCol="0">
            <a:spAutoFit/>
          </a:bodyPr>
          <a:lstStyle/>
          <a:p>
            <a:r>
              <a:rPr lang="en-US" sz="1400" i="1">
                <a:solidFill>
                  <a:schemeClr val="bg1"/>
                </a:solidFill>
              </a:rPr>
              <a:t>Alvin HOV collecting push cores offshore Bogoslof Island</a:t>
            </a:r>
          </a:p>
          <a:p>
            <a:endParaRPr lang="en-US" sz="1400" i="1">
              <a:solidFill>
                <a:schemeClr val="bg1"/>
              </a:solidFill>
            </a:endParaRPr>
          </a:p>
          <a:p>
            <a:r>
              <a:rPr lang="en-US" sz="1400" i="1">
                <a:solidFill>
                  <a:schemeClr val="bg1"/>
                </a:solidFill>
                <a:hlinkClick r:id="rId5">
                  <a:extLst>
                    <a:ext uri="{A12FA001-AC4F-418D-AE19-62706E023703}">
                      <ahyp:hlinkClr xmlns:ahyp="http://schemas.microsoft.com/office/drawing/2018/hyperlinkcolor" val="tx"/>
                    </a:ext>
                  </a:extLst>
                </a:hlinkClick>
              </a:rPr>
              <a:t>NOAA 2025 Aleutian Arc expedition</a:t>
            </a:r>
            <a:endParaRPr lang="en-US" sz="1400" i="1">
              <a:solidFill>
                <a:schemeClr val="bg1"/>
              </a:solidFill>
            </a:endParaRPr>
          </a:p>
        </p:txBody>
      </p:sp>
    </p:spTree>
    <p:extLst>
      <p:ext uri="{BB962C8B-B14F-4D97-AF65-F5344CB8AC3E}">
        <p14:creationId xmlns:p14="http://schemas.microsoft.com/office/powerpoint/2010/main" val="2222043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61697-2520-0DC1-A384-52E6EA13A299}"/>
            </a:ext>
          </a:extLst>
        </p:cNvPr>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1648409-A215-7B4D-633C-6A9451D8AC4D}"/>
              </a:ext>
            </a:extLst>
          </p:cNvPr>
          <p:cNvSpPr>
            <a:spLocks noGrp="1"/>
          </p:cNvSpPr>
          <p:nvPr>
            <p:ph type="pic" sz="quarter" idx="12"/>
          </p:nvPr>
        </p:nvSpPr>
        <p:spPr/>
        <p:txBody>
          <a:bodyPr/>
          <a:lstStyle/>
          <a:p>
            <a:endParaRPr lang="en-US"/>
          </a:p>
        </p:txBody>
      </p:sp>
      <p:sp>
        <p:nvSpPr>
          <p:cNvPr id="2" name="Slide Number Placeholder 1">
            <a:extLst>
              <a:ext uri="{FF2B5EF4-FFF2-40B4-BE49-F238E27FC236}">
                <a16:creationId xmlns:a16="http://schemas.microsoft.com/office/drawing/2014/main" id="{66667E74-2DB9-12DB-5693-330A429C4103}"/>
              </a:ext>
            </a:extLst>
          </p:cNvPr>
          <p:cNvSpPr>
            <a:spLocks noGrp="1"/>
          </p:cNvSpPr>
          <p:nvPr>
            <p:ph type="sldNum" sz="quarter" idx="14"/>
          </p:nvPr>
        </p:nvSpPr>
        <p:spPr/>
        <p:txBody>
          <a:bodyPr/>
          <a:lstStyle/>
          <a:p>
            <a:fld id="{07DD45A6-5ABA-4297-88A6-8DC119108663}" type="slidenum">
              <a:rPr lang="en-US" smtClean="0"/>
              <a:pPr/>
              <a:t>12</a:t>
            </a:fld>
            <a:endParaRPr lang="en-US"/>
          </a:p>
        </p:txBody>
      </p:sp>
      <p:pic>
        <p:nvPicPr>
          <p:cNvPr id="1026" name="Picture 2">
            <a:extLst>
              <a:ext uri="{FF2B5EF4-FFF2-40B4-BE49-F238E27FC236}">
                <a16:creationId xmlns:a16="http://schemas.microsoft.com/office/drawing/2014/main" id="{6FC28B51-95F0-E413-C774-035C2BC7BF2D}"/>
              </a:ext>
            </a:extLst>
          </p:cNvPr>
          <p:cNvPicPr>
            <a:picLocks noChangeAspect="1" noChangeArrowheads="1"/>
          </p:cNvPicPr>
          <p:nvPr/>
        </p:nvPicPr>
        <p:blipFill>
          <a:blip r:embed="rId2"/>
          <a:srcRect/>
          <a:stretch/>
        </p:blipFill>
        <p:spPr bwMode="auto">
          <a:xfrm>
            <a:off x="5810128" y="0"/>
            <a:ext cx="637987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E2CFB39-876B-BACE-A33A-7211CB97407E}"/>
              </a:ext>
            </a:extLst>
          </p:cNvPr>
          <p:cNvSpPr txBox="1"/>
          <p:nvPr/>
        </p:nvSpPr>
        <p:spPr>
          <a:xfrm>
            <a:off x="92292" y="13102"/>
            <a:ext cx="5717836" cy="999107"/>
          </a:xfrm>
          <a:prstGeom prst="rect">
            <a:avLst/>
          </a:prstGeom>
          <a:noFill/>
        </p:spPr>
        <p:txBody>
          <a:bodyPr wrap="square" lIns="91440" tIns="45720" rIns="91440" bIns="45720" rtlCol="0" anchor="ctr">
            <a:noAutofit/>
          </a:bodyPr>
          <a:lstStyle/>
          <a:p>
            <a:r>
              <a:rPr lang="en-US" sz="3600" b="1">
                <a:solidFill>
                  <a:schemeClr val="bg1"/>
                </a:solidFill>
                <a:cs typeface="Aharoni" panose="02010803020104030203" pitchFamily="2" charset="-79"/>
              </a:rPr>
              <a:t>Heavy Mineral Sands</a:t>
            </a:r>
          </a:p>
        </p:txBody>
      </p:sp>
      <p:sp>
        <p:nvSpPr>
          <p:cNvPr id="5" name="TextBox 4">
            <a:extLst>
              <a:ext uri="{FF2B5EF4-FFF2-40B4-BE49-F238E27FC236}">
                <a16:creationId xmlns:a16="http://schemas.microsoft.com/office/drawing/2014/main" id="{670E4B81-DBE3-7FB6-324F-3D5AE2C1C161}"/>
              </a:ext>
            </a:extLst>
          </p:cNvPr>
          <p:cNvSpPr txBox="1"/>
          <p:nvPr/>
        </p:nvSpPr>
        <p:spPr>
          <a:xfrm>
            <a:off x="78181" y="1022097"/>
            <a:ext cx="5570379" cy="3247043"/>
          </a:xfrm>
          <a:prstGeom prst="rect">
            <a:avLst/>
          </a:prstGeom>
          <a:noFill/>
        </p:spPr>
        <p:txBody>
          <a:bodyPr wrap="square" lIns="91440" tIns="45720" rIns="91440" bIns="45720" rtlCol="0" anchor="t">
            <a:spAutoFit/>
          </a:bodyPr>
          <a:lstStyle/>
          <a:p>
            <a:pPr>
              <a:spcAft>
                <a:spcPts val="600"/>
              </a:spcAft>
              <a:buClr>
                <a:schemeClr val="accent3"/>
              </a:buClr>
              <a:buSzPct val="75000"/>
            </a:pPr>
            <a:r>
              <a:rPr lang="en-US" sz="2000" b="1">
                <a:solidFill>
                  <a:srgbClr val="0D497E"/>
                </a:solidFill>
              </a:rPr>
              <a:t>Norton Sound </a:t>
            </a:r>
          </a:p>
          <a:p>
            <a:pPr marL="800100" lvl="1" indent="-342900">
              <a:spcAft>
                <a:spcPts val="600"/>
              </a:spcAft>
              <a:buClr>
                <a:schemeClr val="accent3"/>
              </a:buClr>
              <a:buSzPct val="75000"/>
              <a:buFont typeface="Courier New" panose="02070309020205020404" pitchFamily="49" charset="0"/>
              <a:buChar char="o"/>
            </a:pPr>
            <a:r>
              <a:rPr lang="en-US" sz="2000">
                <a:solidFill>
                  <a:srgbClr val="0D497E"/>
                </a:solidFill>
              </a:rPr>
              <a:t>Mined since the 1980s with ~130,000 oz recovered</a:t>
            </a:r>
          </a:p>
          <a:p>
            <a:pPr marL="800100" lvl="1" indent="-342900">
              <a:spcAft>
                <a:spcPts val="600"/>
              </a:spcAft>
              <a:buClr>
                <a:schemeClr val="accent3"/>
              </a:buClr>
              <a:buSzPct val="75000"/>
              <a:buFont typeface="Courier New" panose="02070309020205020404" pitchFamily="49" charset="0"/>
              <a:buChar char="o"/>
            </a:pPr>
            <a:r>
              <a:rPr lang="en-US" sz="2000">
                <a:solidFill>
                  <a:srgbClr val="0D497E"/>
                </a:solidFill>
              </a:rPr>
              <a:t>83 state leases covering 23,793 acres </a:t>
            </a:r>
            <a:r>
              <a:rPr lang="en-US" sz="2000" i="1">
                <a:solidFill>
                  <a:srgbClr val="0D497E"/>
                </a:solidFill>
              </a:rPr>
              <a:t>(Alaska DNR)</a:t>
            </a:r>
            <a:endParaRPr lang="en-US" sz="2000">
              <a:solidFill>
                <a:srgbClr val="0D497E"/>
              </a:solidFill>
            </a:endParaRPr>
          </a:p>
          <a:p>
            <a:pPr>
              <a:spcAft>
                <a:spcPts val="600"/>
              </a:spcAft>
              <a:buClr>
                <a:schemeClr val="accent3"/>
              </a:buClr>
              <a:buSzPct val="75000"/>
            </a:pPr>
            <a:r>
              <a:rPr lang="en-US" sz="2000" b="1">
                <a:solidFill>
                  <a:srgbClr val="0D497E"/>
                </a:solidFill>
              </a:rPr>
              <a:t>Goodnews Bay</a:t>
            </a:r>
          </a:p>
          <a:p>
            <a:pPr marL="800100" lvl="1" indent="-342900">
              <a:spcAft>
                <a:spcPts val="600"/>
              </a:spcAft>
              <a:buClr>
                <a:schemeClr val="accent3"/>
              </a:buClr>
              <a:buSzPct val="75000"/>
              <a:buFont typeface="Courier New" panose="02070309020205020404" pitchFamily="49" charset="0"/>
              <a:buChar char="o"/>
            </a:pPr>
            <a:r>
              <a:rPr lang="en-US" sz="2000">
                <a:solidFill>
                  <a:srgbClr val="0D497E"/>
                </a:solidFill>
              </a:rPr>
              <a:t>Platinum mined 1926–1970s</a:t>
            </a:r>
          </a:p>
          <a:p>
            <a:pPr marL="800100" lvl="1" indent="-342900">
              <a:spcAft>
                <a:spcPts val="600"/>
              </a:spcAft>
              <a:buClr>
                <a:schemeClr val="accent3"/>
              </a:buClr>
              <a:buSzPct val="75000"/>
              <a:buFont typeface="Courier New" panose="02070309020205020404" pitchFamily="49" charset="0"/>
              <a:buChar char="o"/>
            </a:pPr>
            <a:r>
              <a:rPr lang="en-US" sz="2000">
                <a:solidFill>
                  <a:srgbClr val="0D497E"/>
                </a:solidFill>
              </a:rPr>
              <a:t> Approx. 650,000 oz produced, largest U.S. source. </a:t>
            </a:r>
            <a:r>
              <a:rPr lang="en-US" sz="2000" i="1">
                <a:solidFill>
                  <a:srgbClr val="0D497E"/>
                </a:solidFill>
              </a:rPr>
              <a:t>(USGS; BLM)</a:t>
            </a:r>
            <a:endParaRPr lang="en-US" sz="2000">
              <a:solidFill>
                <a:srgbClr val="0D497E"/>
              </a:solidFill>
            </a:endParaRPr>
          </a:p>
        </p:txBody>
      </p:sp>
      <p:sp>
        <p:nvSpPr>
          <p:cNvPr id="4" name="Rectangle 3">
            <a:extLst>
              <a:ext uri="{FF2B5EF4-FFF2-40B4-BE49-F238E27FC236}">
                <a16:creationId xmlns:a16="http://schemas.microsoft.com/office/drawing/2014/main" id="{3143D0AD-391F-C35C-C089-AF4A582DA370}"/>
              </a:ext>
            </a:extLst>
          </p:cNvPr>
          <p:cNvSpPr/>
          <p:nvPr/>
        </p:nvSpPr>
        <p:spPr>
          <a:xfrm>
            <a:off x="8721091" y="2686685"/>
            <a:ext cx="560069" cy="365125"/>
          </a:xfrm>
          <a:prstGeom prst="rect">
            <a:avLst/>
          </a:prstGeom>
          <a:noFill/>
          <a:ln w="76200">
            <a:solidFill>
              <a:srgbClr val="FF66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061BD1D3-5C9C-21BF-DF87-8BFE68A8BDE5}"/>
              </a:ext>
            </a:extLst>
          </p:cNvPr>
          <p:cNvSpPr/>
          <p:nvPr/>
        </p:nvSpPr>
        <p:spPr>
          <a:xfrm>
            <a:off x="8938260" y="3623628"/>
            <a:ext cx="342900" cy="365125"/>
          </a:xfrm>
          <a:prstGeom prst="rect">
            <a:avLst/>
          </a:prstGeom>
          <a:noFill/>
          <a:ln w="76200">
            <a:solidFill>
              <a:srgbClr val="FF66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6FD054D2-6D14-B637-EB3E-17867D39103E}"/>
              </a:ext>
            </a:extLst>
          </p:cNvPr>
          <p:cNvPicPr>
            <a:picLocks noChangeAspect="1"/>
          </p:cNvPicPr>
          <p:nvPr/>
        </p:nvPicPr>
        <p:blipFill>
          <a:blip r:embed="rId3"/>
          <a:srcRect l="4740" t="44468" b="11705"/>
          <a:stretch>
            <a:fillRect/>
          </a:stretch>
        </p:blipFill>
        <p:spPr>
          <a:xfrm>
            <a:off x="0" y="4317728"/>
            <a:ext cx="5810127" cy="2004835"/>
          </a:xfrm>
          <a:prstGeom prst="rect">
            <a:avLst/>
          </a:prstGeom>
        </p:spPr>
      </p:pic>
      <p:sp>
        <p:nvSpPr>
          <p:cNvPr id="9" name="TextBox 8">
            <a:extLst>
              <a:ext uri="{FF2B5EF4-FFF2-40B4-BE49-F238E27FC236}">
                <a16:creationId xmlns:a16="http://schemas.microsoft.com/office/drawing/2014/main" id="{C3A0B8A6-FBEA-8F7D-6107-D8F0EA0E1A85}"/>
              </a:ext>
            </a:extLst>
          </p:cNvPr>
          <p:cNvSpPr txBox="1"/>
          <p:nvPr/>
        </p:nvSpPr>
        <p:spPr>
          <a:xfrm>
            <a:off x="124884" y="4457023"/>
            <a:ext cx="2446914" cy="954107"/>
          </a:xfrm>
          <a:prstGeom prst="rect">
            <a:avLst/>
          </a:prstGeom>
          <a:noFill/>
        </p:spPr>
        <p:txBody>
          <a:bodyPr wrap="square" rtlCol="0">
            <a:spAutoFit/>
          </a:bodyPr>
          <a:lstStyle/>
          <a:p>
            <a:r>
              <a:rPr lang="en-US" sz="1400" i="1">
                <a:solidFill>
                  <a:schemeClr val="bg1"/>
                </a:solidFill>
              </a:rPr>
              <a:t>Historic dredge and tailings, Goodnews Bay, Alaska</a:t>
            </a:r>
          </a:p>
          <a:p>
            <a:endParaRPr lang="en-US" sz="1400">
              <a:solidFill>
                <a:schemeClr val="bg1"/>
              </a:solidFill>
            </a:endParaRPr>
          </a:p>
          <a:p>
            <a:r>
              <a:rPr lang="en-US" sz="1400">
                <a:solidFill>
                  <a:schemeClr val="bg1"/>
                </a:solidFill>
                <a:hlinkClick r:id="rId4">
                  <a:extLst>
                    <a:ext uri="{A12FA001-AC4F-418D-AE19-62706E023703}">
                      <ahyp:hlinkClr xmlns:ahyp="http://schemas.microsoft.com/office/drawing/2018/hyperlinkcolor" val="tx"/>
                    </a:ext>
                  </a:extLst>
                </a:hlinkClick>
              </a:rPr>
              <a:t>USGS</a:t>
            </a:r>
            <a:endParaRPr lang="en-US" sz="1400">
              <a:solidFill>
                <a:schemeClr val="bg1"/>
              </a:solidFill>
            </a:endParaRPr>
          </a:p>
        </p:txBody>
      </p:sp>
    </p:spTree>
    <p:extLst>
      <p:ext uri="{BB962C8B-B14F-4D97-AF65-F5344CB8AC3E}">
        <p14:creationId xmlns:p14="http://schemas.microsoft.com/office/powerpoint/2010/main" val="1283812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A83C20-032A-4AF7-827C-F54093043FFE}"/>
              </a:ext>
            </a:extLst>
          </p:cNvPr>
          <p:cNvSpPr>
            <a:spLocks noGrp="1"/>
          </p:cNvSpPr>
          <p:nvPr>
            <p:ph type="sldNum" sz="quarter" idx="13"/>
          </p:nvPr>
        </p:nvSpPr>
        <p:spPr>
          <a:xfrm>
            <a:off x="9179126" y="6346142"/>
            <a:ext cx="183624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257BE-248A-48BC-9F5F-19A6E1408DB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B2188EF0-B0AB-4C3F-B131-6AD9E3DF39C9}"/>
              </a:ext>
            </a:extLst>
          </p:cNvPr>
          <p:cNvSpPr>
            <a:spLocks noGrp="1"/>
          </p:cNvSpPr>
          <p:nvPr>
            <p:ph type="body" sz="quarter" idx="10"/>
          </p:nvPr>
        </p:nvSpPr>
        <p:spPr>
          <a:xfrm>
            <a:off x="120138" y="2646"/>
            <a:ext cx="11766095" cy="1007921"/>
          </a:xfrm>
        </p:spPr>
        <p:txBody>
          <a:bodyPr/>
          <a:lstStyle/>
          <a:p>
            <a:r>
              <a:rPr lang="en-US"/>
              <a:t>Heavy Mineral Concentration</a:t>
            </a:r>
          </a:p>
        </p:txBody>
      </p:sp>
      <p:sp>
        <p:nvSpPr>
          <p:cNvPr id="12" name="TextBox 11">
            <a:extLst>
              <a:ext uri="{FF2B5EF4-FFF2-40B4-BE49-F238E27FC236}">
                <a16:creationId xmlns:a16="http://schemas.microsoft.com/office/drawing/2014/main" id="{9D1C2F32-6B00-4A6E-4B23-8351885BC32D}"/>
              </a:ext>
            </a:extLst>
          </p:cNvPr>
          <p:cNvSpPr txBox="1"/>
          <p:nvPr/>
        </p:nvSpPr>
        <p:spPr>
          <a:xfrm rot="19710032">
            <a:off x="8615632" y="2410480"/>
            <a:ext cx="29220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high density minerals</a:t>
            </a:r>
          </a:p>
        </p:txBody>
      </p:sp>
      <p:sp>
        <p:nvSpPr>
          <p:cNvPr id="8" name="Text Placeholder 1">
            <a:extLst>
              <a:ext uri="{FF2B5EF4-FFF2-40B4-BE49-F238E27FC236}">
                <a16:creationId xmlns:a16="http://schemas.microsoft.com/office/drawing/2014/main" id="{96815559-D2A9-BA78-9858-E355DCE9F0E7}"/>
              </a:ext>
            </a:extLst>
          </p:cNvPr>
          <p:cNvSpPr>
            <a:spLocks noGrp="1"/>
          </p:cNvSpPr>
          <p:nvPr>
            <p:ph type="body" sz="quarter" idx="11"/>
          </p:nvPr>
        </p:nvSpPr>
        <p:spPr>
          <a:xfrm>
            <a:off x="43093" y="1133996"/>
            <a:ext cx="4063307" cy="2347954"/>
          </a:xfrm>
        </p:spPr>
        <p:txBody>
          <a:bodyPr/>
          <a:lstStyle/>
          <a:p>
            <a:r>
              <a:rPr lang="en-US" sz="1800">
                <a:latin typeface="+mn-lt"/>
              </a:rPr>
              <a:t>Humphrey spiral </a:t>
            </a:r>
            <a:r>
              <a:rPr lang="en-US" sz="1800" b="0">
                <a:latin typeface="+mn-lt"/>
              </a:rPr>
              <a:t>is used to  separate high and low-density minerals (quartz, feldspar, mica) from marine sands.</a:t>
            </a:r>
          </a:p>
          <a:p>
            <a:r>
              <a:rPr lang="en-US" sz="1800" b="0">
                <a:latin typeface="+mn-lt"/>
              </a:rPr>
              <a:t>Separation facility can fit in a conex container</a:t>
            </a:r>
          </a:p>
          <a:p>
            <a:r>
              <a:rPr lang="en-US" sz="1800" b="0">
                <a:latin typeface="+mn-lt"/>
              </a:rPr>
              <a:t>Possibility for modular and  seasonal operations in Alaska</a:t>
            </a:r>
          </a:p>
          <a:p>
            <a:pPr marL="800100" lvl="1" indent="-342900">
              <a:buFont typeface="+mj-lt"/>
              <a:buAutoNum type="arabicPeriod"/>
            </a:pPr>
            <a:endParaRPr lang="en-US" sz="1800"/>
          </a:p>
          <a:p>
            <a:endParaRPr lang="en-US" sz="2000" b="0"/>
          </a:p>
        </p:txBody>
      </p:sp>
      <p:pic>
        <p:nvPicPr>
          <p:cNvPr id="15" name="Picture 14">
            <a:extLst>
              <a:ext uri="{FF2B5EF4-FFF2-40B4-BE49-F238E27FC236}">
                <a16:creationId xmlns:a16="http://schemas.microsoft.com/office/drawing/2014/main" id="{FE6C781E-0B65-AE8A-B8F4-CCB2001688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429"/>
          <a:stretch/>
        </p:blipFill>
        <p:spPr>
          <a:xfrm>
            <a:off x="8153297" y="1054742"/>
            <a:ext cx="3876844" cy="5566789"/>
          </a:xfrm>
          <a:prstGeom prst="rect">
            <a:avLst/>
          </a:prstGeom>
          <a:ln>
            <a:solidFill>
              <a:schemeClr val="tx1"/>
            </a:solidFill>
          </a:ln>
        </p:spPr>
      </p:pic>
      <p:sp>
        <p:nvSpPr>
          <p:cNvPr id="18" name="Freeform: Shape 17">
            <a:extLst>
              <a:ext uri="{FF2B5EF4-FFF2-40B4-BE49-F238E27FC236}">
                <a16:creationId xmlns:a16="http://schemas.microsoft.com/office/drawing/2014/main" id="{95DB75E7-0FED-61EC-E279-94C90651E6F7}"/>
              </a:ext>
            </a:extLst>
          </p:cNvPr>
          <p:cNvSpPr/>
          <p:nvPr/>
        </p:nvSpPr>
        <p:spPr>
          <a:xfrm>
            <a:off x="8361844" y="1640712"/>
            <a:ext cx="3668298" cy="4330700"/>
          </a:xfrm>
          <a:custGeom>
            <a:avLst/>
            <a:gdLst>
              <a:gd name="connsiteX0" fmla="*/ 3611262 w 3611262"/>
              <a:gd name="connsiteY0" fmla="*/ 0 h 4305300"/>
              <a:gd name="connsiteX1" fmla="*/ 2125362 w 3611262"/>
              <a:gd name="connsiteY1" fmla="*/ 628650 h 4305300"/>
              <a:gd name="connsiteX2" fmla="*/ 1125237 w 3611262"/>
              <a:gd name="connsiteY2" fmla="*/ 1362075 h 4305300"/>
              <a:gd name="connsiteX3" fmla="*/ 182262 w 3611262"/>
              <a:gd name="connsiteY3" fmla="*/ 2800350 h 4305300"/>
              <a:gd name="connsiteX4" fmla="*/ 1287 w 3611262"/>
              <a:gd name="connsiteY4" fmla="*/ 3638550 h 4305300"/>
              <a:gd name="connsiteX5" fmla="*/ 115587 w 3611262"/>
              <a:gd name="connsiteY5" fmla="*/ 4305300 h 430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1262" h="4305300">
                <a:moveTo>
                  <a:pt x="3611262" y="0"/>
                </a:moveTo>
                <a:cubicBezTo>
                  <a:pt x="3075480" y="200819"/>
                  <a:pt x="2539699" y="401638"/>
                  <a:pt x="2125362" y="628650"/>
                </a:cubicBezTo>
                <a:cubicBezTo>
                  <a:pt x="1711025" y="855662"/>
                  <a:pt x="1449087" y="1000125"/>
                  <a:pt x="1125237" y="1362075"/>
                </a:cubicBezTo>
                <a:cubicBezTo>
                  <a:pt x="801387" y="1724025"/>
                  <a:pt x="369587" y="2420938"/>
                  <a:pt x="182262" y="2800350"/>
                </a:cubicBezTo>
                <a:cubicBezTo>
                  <a:pt x="-5063" y="3179762"/>
                  <a:pt x="12399" y="3387725"/>
                  <a:pt x="1287" y="3638550"/>
                </a:cubicBezTo>
                <a:cubicBezTo>
                  <a:pt x="-9825" y="3889375"/>
                  <a:pt x="52881" y="4097337"/>
                  <a:pt x="115587" y="4305300"/>
                </a:cubicBezTo>
              </a:path>
            </a:pathLst>
          </a:custGeom>
          <a:noFill/>
          <a:ln w="38100">
            <a:solidFill>
              <a:srgbClr val="99003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Arrow Connector 21">
            <a:extLst>
              <a:ext uri="{FF2B5EF4-FFF2-40B4-BE49-F238E27FC236}">
                <a16:creationId xmlns:a16="http://schemas.microsoft.com/office/drawing/2014/main" id="{2A724E74-A97B-5CFC-DE81-00D92731360B}"/>
              </a:ext>
            </a:extLst>
          </p:cNvPr>
          <p:cNvCxnSpPr>
            <a:cxnSpLocks/>
          </p:cNvCxnSpPr>
          <p:nvPr/>
        </p:nvCxnSpPr>
        <p:spPr>
          <a:xfrm>
            <a:off x="9632552" y="1684685"/>
            <a:ext cx="568129" cy="559396"/>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2C17A57-56DF-02EE-A93D-471CB88E4634}"/>
              </a:ext>
            </a:extLst>
          </p:cNvPr>
          <p:cNvCxnSpPr>
            <a:cxnSpLocks/>
          </p:cNvCxnSpPr>
          <p:nvPr/>
        </p:nvCxnSpPr>
        <p:spPr>
          <a:xfrm flipH="1" flipV="1">
            <a:off x="10534114" y="2395777"/>
            <a:ext cx="530155" cy="46341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B6B0D665-2919-C94D-9C84-47E057D1EA5F}"/>
              </a:ext>
            </a:extLst>
          </p:cNvPr>
          <p:cNvGrpSpPr/>
          <p:nvPr/>
        </p:nvGrpSpPr>
        <p:grpSpPr>
          <a:xfrm>
            <a:off x="4179156" y="1054742"/>
            <a:ext cx="3901386" cy="5201847"/>
            <a:chOff x="3256327" y="1054742"/>
            <a:chExt cx="3901386" cy="5201847"/>
          </a:xfrm>
        </p:grpSpPr>
        <p:pic>
          <p:nvPicPr>
            <p:cNvPr id="17" name="Picture 16" descr="A group of people working in a factory&#10;&#10;Description automatically generated with low confidence">
              <a:extLst>
                <a:ext uri="{FF2B5EF4-FFF2-40B4-BE49-F238E27FC236}">
                  <a16:creationId xmlns:a16="http://schemas.microsoft.com/office/drawing/2014/main" id="{6B92A7A7-1C0D-2A00-C4A9-D33859CA7E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606096" y="1704973"/>
              <a:ext cx="5201847" cy="3901386"/>
            </a:xfrm>
            <a:prstGeom prst="rect">
              <a:avLst/>
            </a:prstGeom>
            <a:ln>
              <a:solidFill>
                <a:schemeClr val="tx1"/>
              </a:solidFill>
            </a:ln>
          </p:spPr>
        </p:pic>
        <p:sp>
          <p:nvSpPr>
            <p:cNvPr id="28" name="TextBox 27">
              <a:extLst>
                <a:ext uri="{FF2B5EF4-FFF2-40B4-BE49-F238E27FC236}">
                  <a16:creationId xmlns:a16="http://schemas.microsoft.com/office/drawing/2014/main" id="{F184C85B-1B3C-9192-CE2F-80C48B7FBDA3}"/>
                </a:ext>
              </a:extLst>
            </p:cNvPr>
            <p:cNvSpPr txBox="1"/>
            <p:nvPr/>
          </p:nvSpPr>
          <p:spPr>
            <a:xfrm>
              <a:off x="5787050" y="1661642"/>
              <a:ext cx="1033153" cy="646331"/>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slurry input</a:t>
              </a:r>
            </a:p>
          </p:txBody>
        </p:sp>
        <p:sp>
          <p:nvSpPr>
            <p:cNvPr id="29" name="TextBox 28">
              <a:extLst>
                <a:ext uri="{FF2B5EF4-FFF2-40B4-BE49-F238E27FC236}">
                  <a16:creationId xmlns:a16="http://schemas.microsoft.com/office/drawing/2014/main" id="{20461D8B-F63F-3312-902C-11CA855A2C41}"/>
                </a:ext>
              </a:extLst>
            </p:cNvPr>
            <p:cNvSpPr txBox="1"/>
            <p:nvPr/>
          </p:nvSpPr>
          <p:spPr>
            <a:xfrm>
              <a:off x="6096000" y="5266917"/>
              <a:ext cx="1033153" cy="646331"/>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split output</a:t>
              </a:r>
            </a:p>
          </p:txBody>
        </p:sp>
      </p:grpSp>
      <p:sp>
        <p:nvSpPr>
          <p:cNvPr id="30" name="TextBox 29">
            <a:extLst>
              <a:ext uri="{FF2B5EF4-FFF2-40B4-BE49-F238E27FC236}">
                <a16:creationId xmlns:a16="http://schemas.microsoft.com/office/drawing/2014/main" id="{9E0BEE86-E5C4-90C3-87B8-8744623C87A7}"/>
              </a:ext>
            </a:extLst>
          </p:cNvPr>
          <p:cNvSpPr txBox="1"/>
          <p:nvPr/>
        </p:nvSpPr>
        <p:spPr>
          <a:xfrm>
            <a:off x="9400041" y="5690948"/>
            <a:ext cx="1033153" cy="369332"/>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splitter</a:t>
            </a:r>
          </a:p>
        </p:txBody>
      </p:sp>
      <p:cxnSp>
        <p:nvCxnSpPr>
          <p:cNvPr id="31" name="Straight Arrow Connector 30">
            <a:extLst>
              <a:ext uri="{FF2B5EF4-FFF2-40B4-BE49-F238E27FC236}">
                <a16:creationId xmlns:a16="http://schemas.microsoft.com/office/drawing/2014/main" id="{7F81DB51-7183-45BA-0846-1EED9E3AE589}"/>
              </a:ext>
            </a:extLst>
          </p:cNvPr>
          <p:cNvCxnSpPr>
            <a:cxnSpLocks/>
          </p:cNvCxnSpPr>
          <p:nvPr/>
        </p:nvCxnSpPr>
        <p:spPr>
          <a:xfrm flipH="1">
            <a:off x="8396692" y="5911447"/>
            <a:ext cx="1026121" cy="16915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DFB7838-76FC-F046-C709-A4F7390DBA2A}"/>
              </a:ext>
            </a:extLst>
          </p:cNvPr>
          <p:cNvSpPr txBox="1"/>
          <p:nvPr/>
        </p:nvSpPr>
        <p:spPr>
          <a:xfrm>
            <a:off x="8361843" y="1223020"/>
            <a:ext cx="1306001" cy="92333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Lighter, coarser, rounder</a:t>
            </a:r>
          </a:p>
        </p:txBody>
      </p:sp>
      <p:grpSp>
        <p:nvGrpSpPr>
          <p:cNvPr id="13" name="Group 12">
            <a:extLst>
              <a:ext uri="{FF2B5EF4-FFF2-40B4-BE49-F238E27FC236}">
                <a16:creationId xmlns:a16="http://schemas.microsoft.com/office/drawing/2014/main" id="{0BDEDEAA-ADC4-B6DB-B00C-CAEB6D40689B}"/>
              </a:ext>
            </a:extLst>
          </p:cNvPr>
          <p:cNvGrpSpPr/>
          <p:nvPr/>
        </p:nvGrpSpPr>
        <p:grpSpPr>
          <a:xfrm>
            <a:off x="134170" y="3429000"/>
            <a:ext cx="3760286" cy="2811658"/>
            <a:chOff x="134170" y="3429000"/>
            <a:chExt cx="3760286" cy="2811658"/>
          </a:xfrm>
        </p:grpSpPr>
        <p:pic>
          <p:nvPicPr>
            <p:cNvPr id="3" name="Picture 2">
              <a:extLst>
                <a:ext uri="{FF2B5EF4-FFF2-40B4-BE49-F238E27FC236}">
                  <a16:creationId xmlns:a16="http://schemas.microsoft.com/office/drawing/2014/main" id="{AE4A256E-5F07-034D-2582-711A234949F6}"/>
                </a:ext>
              </a:extLst>
            </p:cNvPr>
            <p:cNvPicPr>
              <a:picLocks noChangeAspect="1"/>
            </p:cNvPicPr>
            <p:nvPr/>
          </p:nvPicPr>
          <p:blipFill>
            <a:blip r:embed="rId5"/>
            <a:srcRect l="701" t="710" r="2553" b="15515"/>
            <a:stretch>
              <a:fillRect/>
            </a:stretch>
          </p:blipFill>
          <p:spPr>
            <a:xfrm>
              <a:off x="134170" y="3429000"/>
              <a:ext cx="3760286" cy="2811658"/>
            </a:xfrm>
            <a:prstGeom prst="rect">
              <a:avLst/>
            </a:prstGeom>
            <a:ln>
              <a:solidFill>
                <a:schemeClr val="tx1"/>
              </a:solidFill>
            </a:ln>
          </p:spPr>
        </p:pic>
        <p:sp>
          <p:nvSpPr>
            <p:cNvPr id="10" name="TextBox 9">
              <a:extLst>
                <a:ext uri="{FF2B5EF4-FFF2-40B4-BE49-F238E27FC236}">
                  <a16:creationId xmlns:a16="http://schemas.microsoft.com/office/drawing/2014/main" id="{87FCB3F3-5FCC-8101-12AC-534B8C1C5D8D}"/>
                </a:ext>
              </a:extLst>
            </p:cNvPr>
            <p:cNvSpPr txBox="1"/>
            <p:nvPr/>
          </p:nvSpPr>
          <p:spPr>
            <a:xfrm>
              <a:off x="1180594" y="5779033"/>
              <a:ext cx="2625969" cy="415498"/>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Atlantic Strategic Minerals’ heavy mineral separation facility (Stony Creek, VA)</a:t>
              </a:r>
            </a:p>
          </p:txBody>
        </p:sp>
      </p:grpSp>
      <p:sp>
        <p:nvSpPr>
          <p:cNvPr id="20" name="TextBox 19">
            <a:extLst>
              <a:ext uri="{FF2B5EF4-FFF2-40B4-BE49-F238E27FC236}">
                <a16:creationId xmlns:a16="http://schemas.microsoft.com/office/drawing/2014/main" id="{0DE4EC20-314D-76A6-23F8-119AE742051A}"/>
              </a:ext>
            </a:extLst>
          </p:cNvPr>
          <p:cNvSpPr txBox="1"/>
          <p:nvPr/>
        </p:nvSpPr>
        <p:spPr>
          <a:xfrm>
            <a:off x="11015370" y="2397526"/>
            <a:ext cx="1086898" cy="92333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Heavier, finer, flatter</a:t>
            </a:r>
          </a:p>
        </p:txBody>
      </p:sp>
    </p:spTree>
    <p:extLst>
      <p:ext uri="{BB962C8B-B14F-4D97-AF65-F5344CB8AC3E}">
        <p14:creationId xmlns:p14="http://schemas.microsoft.com/office/powerpoint/2010/main" val="1354424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BA47EA2-12D6-398D-E5C6-49620856BF62}"/>
              </a:ext>
            </a:extLst>
          </p:cNvPr>
          <p:cNvSpPr/>
          <p:nvPr/>
        </p:nvSpPr>
        <p:spPr>
          <a:xfrm>
            <a:off x="0" y="1296075"/>
            <a:ext cx="12192000" cy="1283475"/>
          </a:xfrm>
          <a:prstGeom prst="rect">
            <a:avLst/>
          </a:prstGeom>
          <a:solidFill>
            <a:srgbClr val="0A456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659F083-1E1D-06A9-CA33-AF9F30E2E5DE}"/>
              </a:ext>
            </a:extLst>
          </p:cNvPr>
          <p:cNvSpPr/>
          <p:nvPr/>
        </p:nvSpPr>
        <p:spPr>
          <a:xfrm rot="5400000">
            <a:off x="8604874" y="3021378"/>
            <a:ext cx="3578440" cy="2913704"/>
          </a:xfrm>
          <a:prstGeom prst="rect">
            <a:avLst/>
          </a:prstGeom>
          <a:gradFill flip="none" rotWithShape="1">
            <a:gsLst>
              <a:gs pos="100000">
                <a:schemeClr val="bg2">
                  <a:shade val="100000"/>
                  <a:satMod val="115000"/>
                  <a:alpha val="0"/>
                </a:schemeClr>
              </a:gs>
              <a:gs pos="0">
                <a:srgbClr val="DBD1DF"/>
              </a:gs>
            </a:gsLst>
            <a:lin ang="0" scaled="1"/>
            <a:tileRect/>
          </a:gra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6EA6324B-3260-303B-7234-D05A6ED63127}"/>
              </a:ext>
            </a:extLst>
          </p:cNvPr>
          <p:cNvSpPr/>
          <p:nvPr/>
        </p:nvSpPr>
        <p:spPr>
          <a:xfrm rot="5400000">
            <a:off x="5051916" y="3021379"/>
            <a:ext cx="3578438" cy="2913704"/>
          </a:xfrm>
          <a:prstGeom prst="rect">
            <a:avLst/>
          </a:prstGeom>
          <a:gradFill flip="none" rotWithShape="1">
            <a:gsLst>
              <a:gs pos="100000">
                <a:schemeClr val="bg2">
                  <a:shade val="100000"/>
                  <a:satMod val="115000"/>
                  <a:alpha val="0"/>
                </a:schemeClr>
              </a:gs>
              <a:gs pos="0">
                <a:schemeClr val="accent1">
                  <a:lumMod val="20000"/>
                  <a:lumOff val="80000"/>
                </a:schemeClr>
              </a:gs>
            </a:gsLst>
            <a:lin ang="0" scaled="1"/>
            <a:tileRect/>
          </a:gra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8FA6F54A-0FBF-23CD-E5CC-18AA04EDE68D}"/>
              </a:ext>
            </a:extLst>
          </p:cNvPr>
          <p:cNvSpPr/>
          <p:nvPr/>
        </p:nvSpPr>
        <p:spPr>
          <a:xfrm rot="5400000">
            <a:off x="1465537" y="3029938"/>
            <a:ext cx="3578440" cy="2896590"/>
          </a:xfrm>
          <a:prstGeom prst="rect">
            <a:avLst/>
          </a:prstGeom>
          <a:gradFill flip="none" rotWithShape="1">
            <a:gsLst>
              <a:gs pos="100000">
                <a:schemeClr val="bg2">
                  <a:shade val="100000"/>
                  <a:satMod val="115000"/>
                  <a:alpha val="0"/>
                </a:schemeClr>
              </a:gs>
              <a:gs pos="0">
                <a:srgbClr val="EDEADB"/>
              </a:gs>
            </a:gsLst>
            <a:lin ang="0" scaled="1"/>
            <a:tileRect/>
          </a:gra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 name="Text Placeholder 1">
            <a:extLst>
              <a:ext uri="{FF2B5EF4-FFF2-40B4-BE49-F238E27FC236}">
                <a16:creationId xmlns:a16="http://schemas.microsoft.com/office/drawing/2014/main" id="{D7BD6584-5A3D-46E9-AFF5-A510FEBDABFD}"/>
              </a:ext>
            </a:extLst>
          </p:cNvPr>
          <p:cNvSpPr>
            <a:spLocks noGrp="1"/>
          </p:cNvSpPr>
          <p:nvPr>
            <p:ph type="body" sz="quarter" idx="11"/>
          </p:nvPr>
        </p:nvSpPr>
        <p:spPr>
          <a:xfrm>
            <a:off x="1869710" y="2738869"/>
            <a:ext cx="2735669" cy="302358"/>
          </a:xfrm>
        </p:spPr>
        <p:txBody>
          <a:bodyPr lIns="91440" tIns="45720" rIns="91440" bIns="45720" anchor="t"/>
          <a:lstStyle/>
          <a:p>
            <a:pPr marL="0" indent="0">
              <a:buNone/>
            </a:pPr>
            <a:r>
              <a:rPr lang="en-US" sz="1800">
                <a:latin typeface="+mn-lt"/>
                <a:cs typeface="Arial"/>
              </a:rPr>
              <a:t>Prospecting</a:t>
            </a:r>
          </a:p>
          <a:p>
            <a:pPr marL="0" indent="0">
              <a:buClr>
                <a:schemeClr val="tx1"/>
              </a:buClr>
              <a:buNone/>
            </a:pPr>
            <a:r>
              <a:rPr lang="en-US" sz="1600">
                <a:solidFill>
                  <a:srgbClr val="108DE2"/>
                </a:solidFill>
                <a:latin typeface="+mn-lt"/>
                <a:cs typeface="Arial"/>
              </a:rPr>
              <a:t>Commercial</a:t>
            </a:r>
            <a:r>
              <a:rPr lang="en-US" sz="1600">
                <a:latin typeface="+mn-lt"/>
                <a:cs typeface="Arial"/>
              </a:rPr>
              <a:t> </a:t>
            </a:r>
            <a:r>
              <a:rPr lang="en-US" sz="1600" b="0">
                <a:latin typeface="+mn-lt"/>
                <a:cs typeface="Arial"/>
              </a:rPr>
              <a:t>prospecting</a:t>
            </a:r>
            <a:r>
              <a:rPr lang="en-US" sz="1600">
                <a:latin typeface="+mn-lt"/>
                <a:cs typeface="Arial"/>
              </a:rPr>
              <a:t> </a:t>
            </a:r>
            <a:r>
              <a:rPr lang="en-US" sz="1600" b="0">
                <a:latin typeface="+mn-lt"/>
                <a:cs typeface="Arial"/>
              </a:rPr>
              <a:t>requires a Geophysical and/or Geological Permit; prospecting does not convey mineral rights</a:t>
            </a:r>
            <a:endParaRPr lang="en-US" sz="1600" b="0">
              <a:latin typeface="+mn-lt"/>
              <a:ea typeface="Calibri"/>
              <a:cs typeface="Arial"/>
            </a:endParaRPr>
          </a:p>
          <a:p>
            <a:pPr marL="0" indent="0">
              <a:buClr>
                <a:schemeClr val="tx1"/>
              </a:buClr>
              <a:buNone/>
            </a:pPr>
            <a:r>
              <a:rPr lang="en-US" sz="1600">
                <a:solidFill>
                  <a:srgbClr val="108DE2"/>
                </a:solidFill>
                <a:latin typeface="+mn-lt"/>
                <a:cs typeface="Arial"/>
              </a:rPr>
              <a:t>Non-commercial </a:t>
            </a:r>
            <a:r>
              <a:rPr lang="en-US" sz="1600" b="0">
                <a:latin typeface="+mn-lt"/>
                <a:cs typeface="Arial"/>
              </a:rPr>
              <a:t>exploration</a:t>
            </a:r>
            <a:r>
              <a:rPr lang="en-US" sz="1600">
                <a:latin typeface="+mn-lt"/>
                <a:cs typeface="Arial"/>
              </a:rPr>
              <a:t> </a:t>
            </a:r>
            <a:r>
              <a:rPr lang="en-US" sz="1600" b="0">
                <a:latin typeface="+mn-lt"/>
                <a:cs typeface="Arial"/>
              </a:rPr>
              <a:t>requires an Authorization (or Notice for Scientific Research)</a:t>
            </a:r>
            <a:endParaRPr lang="en-US" sz="1600" b="0">
              <a:latin typeface="+mn-lt"/>
              <a:ea typeface="Calibri"/>
              <a:cs typeface="Arial"/>
            </a:endParaRPr>
          </a:p>
        </p:txBody>
      </p:sp>
      <p:sp>
        <p:nvSpPr>
          <p:cNvPr id="5" name="Text Placeholder 4">
            <a:extLst>
              <a:ext uri="{FF2B5EF4-FFF2-40B4-BE49-F238E27FC236}">
                <a16:creationId xmlns:a16="http://schemas.microsoft.com/office/drawing/2014/main" id="{B2188EF0-B0AB-4C3F-B131-6AD9E3DF39C9}"/>
              </a:ext>
            </a:extLst>
          </p:cNvPr>
          <p:cNvSpPr>
            <a:spLocks noGrp="1"/>
          </p:cNvSpPr>
          <p:nvPr>
            <p:ph type="body" sz="quarter" idx="10"/>
          </p:nvPr>
        </p:nvSpPr>
        <p:spPr>
          <a:xfrm>
            <a:off x="196992" y="3256"/>
            <a:ext cx="11794316" cy="986755"/>
          </a:xfrm>
        </p:spPr>
        <p:txBody>
          <a:bodyPr lIns="91440" tIns="45720" rIns="91440" bIns="45720" anchor="ctr"/>
          <a:lstStyle/>
          <a:p>
            <a:r>
              <a:rPr lang="en-US">
                <a:ea typeface="Calibri"/>
                <a:cs typeface="Arial"/>
              </a:rPr>
              <a:t>BOEM’s Regulatory Frameworks for Critical Minerals Development</a:t>
            </a:r>
          </a:p>
        </p:txBody>
      </p:sp>
      <p:sp>
        <p:nvSpPr>
          <p:cNvPr id="3" name="Rectangle: Rounded Corners 2">
            <a:extLst>
              <a:ext uri="{FF2B5EF4-FFF2-40B4-BE49-F238E27FC236}">
                <a16:creationId xmlns:a16="http://schemas.microsoft.com/office/drawing/2014/main" id="{A814A9DE-3361-EA25-74DD-F39FC092A824}"/>
              </a:ext>
            </a:extLst>
          </p:cNvPr>
          <p:cNvSpPr/>
          <p:nvPr/>
        </p:nvSpPr>
        <p:spPr>
          <a:xfrm>
            <a:off x="1806462" y="1388376"/>
            <a:ext cx="2896590" cy="1042168"/>
          </a:xfrm>
          <a:prstGeom prst="roundRect">
            <a:avLst>
              <a:gd name="adj" fmla="val 0"/>
            </a:avLst>
          </a:prstGeom>
          <a:solidFill>
            <a:srgbClr val="EDEAD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A456F"/>
                </a:solidFill>
                <a:effectLst/>
                <a:uLnTx/>
                <a:uFillTx/>
                <a:latin typeface="Calibri" panose="020F0502020204030204"/>
                <a:ea typeface="+mn-ea"/>
                <a:cs typeface="+mn-cs"/>
              </a:rPr>
              <a:t>30 CFR 580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A456F"/>
                </a:solidFill>
                <a:effectLst/>
                <a:uLnTx/>
                <a:uFillTx/>
                <a:latin typeface="Calibri" panose="020F0502020204030204"/>
                <a:ea typeface="+mn-ea"/>
                <a:cs typeface="+mn-cs"/>
              </a:rPr>
              <a:t>Prospecting for Minerals</a:t>
            </a:r>
          </a:p>
        </p:txBody>
      </p:sp>
      <p:sp>
        <p:nvSpPr>
          <p:cNvPr id="4" name="Rectangle: Rounded Corners 3">
            <a:extLst>
              <a:ext uri="{FF2B5EF4-FFF2-40B4-BE49-F238E27FC236}">
                <a16:creationId xmlns:a16="http://schemas.microsoft.com/office/drawing/2014/main" id="{75DAC126-EA7C-B211-24BA-CE9497809757}"/>
              </a:ext>
            </a:extLst>
          </p:cNvPr>
          <p:cNvSpPr/>
          <p:nvPr/>
        </p:nvSpPr>
        <p:spPr>
          <a:xfrm>
            <a:off x="5384284" y="1388376"/>
            <a:ext cx="2896590" cy="1042168"/>
          </a:xfrm>
          <a:prstGeom prst="roundRect">
            <a:avLst>
              <a:gd name="adj" fmla="val 0"/>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A456F"/>
                </a:solidFill>
                <a:effectLst/>
                <a:uLnTx/>
                <a:uFillTx/>
                <a:latin typeface="Calibri" panose="020F0502020204030204"/>
                <a:ea typeface="+mn-ea"/>
                <a:cs typeface="+mn-cs"/>
              </a:rPr>
              <a:t>30 CFR 581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A456F"/>
                </a:solidFill>
                <a:effectLst/>
                <a:uLnTx/>
                <a:uFillTx/>
                <a:latin typeface="Calibri" panose="020F0502020204030204"/>
                <a:ea typeface="+mn-ea"/>
                <a:cs typeface="+mn-cs"/>
              </a:rPr>
              <a:t>Leasing of Minerals</a:t>
            </a:r>
          </a:p>
        </p:txBody>
      </p:sp>
      <p:sp>
        <p:nvSpPr>
          <p:cNvPr id="6" name="Rectangle: Rounded Corners 5">
            <a:extLst>
              <a:ext uri="{FF2B5EF4-FFF2-40B4-BE49-F238E27FC236}">
                <a16:creationId xmlns:a16="http://schemas.microsoft.com/office/drawing/2014/main" id="{FC64232D-C788-3746-2DAD-8F4B4FF5B28B}"/>
              </a:ext>
            </a:extLst>
          </p:cNvPr>
          <p:cNvSpPr/>
          <p:nvPr/>
        </p:nvSpPr>
        <p:spPr>
          <a:xfrm>
            <a:off x="8962106" y="1438997"/>
            <a:ext cx="2896590" cy="989859"/>
          </a:xfrm>
          <a:prstGeom prst="roundRect">
            <a:avLst>
              <a:gd name="adj" fmla="val 0"/>
            </a:avLst>
          </a:prstGeom>
          <a:solidFill>
            <a:srgbClr val="DBD1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A456F"/>
                </a:solidFill>
                <a:effectLst/>
                <a:uLnTx/>
                <a:uFillTx/>
                <a:latin typeface="Calibri" panose="020F0502020204030204"/>
                <a:ea typeface="+mn-ea"/>
                <a:cs typeface="+mn-cs"/>
              </a:rPr>
              <a:t>30 CFR 582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A456F"/>
                </a:solidFill>
                <a:effectLst/>
                <a:uLnTx/>
                <a:uFillTx/>
                <a:latin typeface="Calibri" panose="020F0502020204030204"/>
                <a:ea typeface="+mn-ea"/>
                <a:cs typeface="+mn-cs"/>
              </a:rPr>
              <a:t>Operations</a:t>
            </a:r>
          </a:p>
        </p:txBody>
      </p:sp>
      <p:sp>
        <p:nvSpPr>
          <p:cNvPr id="8" name="Text Placeholder 1">
            <a:extLst>
              <a:ext uri="{FF2B5EF4-FFF2-40B4-BE49-F238E27FC236}">
                <a16:creationId xmlns:a16="http://schemas.microsoft.com/office/drawing/2014/main" id="{97448E52-A8AC-3670-877B-4CC8F493BDC5}"/>
              </a:ext>
            </a:extLst>
          </p:cNvPr>
          <p:cNvSpPr txBox="1">
            <a:spLocks/>
          </p:cNvSpPr>
          <p:nvPr/>
        </p:nvSpPr>
        <p:spPr>
          <a:xfrm>
            <a:off x="5427664" y="2721449"/>
            <a:ext cx="2558096" cy="266715"/>
          </a:xfrm>
          <a:prstGeom prst="rect">
            <a:avLst/>
          </a:prstGeom>
        </p:spPr>
        <p:txBody>
          <a:bodyPr lIns="91440" tIns="45720" rIns="91440" bIns="45720" anchor="t"/>
          <a:lstStyle>
            <a:lvl1pPr indent="0">
              <a:lnSpc>
                <a:spcPct val="90000"/>
              </a:lnSpc>
              <a:spcBef>
                <a:spcPts val="1000"/>
              </a:spcBef>
              <a:buClr>
                <a:srgbClr val="26B99A"/>
              </a:buClr>
              <a:buSzPct val="75000"/>
              <a:buFont typeface="Courier New" panose="02070309020205020404" pitchFamily="49" charset="0"/>
              <a:buNone/>
              <a:defRPr b="1">
                <a:solidFill>
                  <a:srgbClr val="0A456F"/>
                </a:solidFill>
                <a:cs typeface="Arial"/>
              </a:defRPr>
            </a:lvl1pPr>
            <a:lvl2pPr marL="685800" indent="-228600">
              <a:lnSpc>
                <a:spcPct val="90000"/>
              </a:lnSpc>
              <a:spcBef>
                <a:spcPts val="500"/>
              </a:spcBef>
              <a:buClr>
                <a:srgbClr val="26B99A"/>
              </a:buClr>
              <a:buSzPct val="75000"/>
              <a:buFont typeface="Courier New" panose="02070309020205020404" pitchFamily="49" charset="0"/>
              <a:buChar char="o"/>
              <a:defRPr sz="2400">
                <a:latin typeface="+mj-lt"/>
                <a:cs typeface="Arial" panose="020B0604020202020204" pitchFamily="34" charset="0"/>
              </a:defRPr>
            </a:lvl2pPr>
            <a:lvl3pPr marL="1143000" indent="-228600">
              <a:lnSpc>
                <a:spcPct val="90000"/>
              </a:lnSpc>
              <a:spcBef>
                <a:spcPts val="500"/>
              </a:spcBef>
              <a:buClr>
                <a:srgbClr val="26B99A"/>
              </a:buClr>
              <a:buSzPct val="75000"/>
              <a:buFont typeface="Courier New" panose="02070309020205020404" pitchFamily="49" charset="0"/>
              <a:buChar char="o"/>
              <a:defRPr sz="2400">
                <a:latin typeface="+mj-lt"/>
                <a:cs typeface="Arial" panose="020B0604020202020204" pitchFamily="34" charset="0"/>
              </a:defRPr>
            </a:lvl3pPr>
            <a:lvl4pPr marL="1600200" indent="-228600">
              <a:lnSpc>
                <a:spcPct val="90000"/>
              </a:lnSpc>
              <a:spcBef>
                <a:spcPts val="500"/>
              </a:spcBef>
              <a:buClr>
                <a:srgbClr val="26B99A"/>
              </a:buClr>
              <a:buSzPct val="75000"/>
              <a:buFont typeface="Courier New" panose="02070309020205020404" pitchFamily="49" charset="0"/>
              <a:buChar char="o"/>
              <a:defRPr sz="2400">
                <a:latin typeface="+mj-lt"/>
                <a:cs typeface="Arial" panose="020B0604020202020204" pitchFamily="34" charset="0"/>
              </a:defRPr>
            </a:lvl4pPr>
            <a:lvl5pPr marL="2057400" indent="-228600">
              <a:lnSpc>
                <a:spcPct val="90000"/>
              </a:lnSpc>
              <a:spcBef>
                <a:spcPts val="500"/>
              </a:spcBef>
              <a:buClr>
                <a:srgbClr val="26B99A"/>
              </a:buClr>
              <a:buSzPct val="75000"/>
              <a:buFont typeface="Courier New" panose="02070309020205020404" pitchFamily="49" charset="0"/>
              <a:buChar char="o"/>
              <a:defRPr sz="2400">
                <a:latin typeface="+mj-lt"/>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
                <a:srgbClr val="26B99A"/>
              </a:buClr>
              <a:buSzPct val="75000"/>
              <a:buFont typeface="Courier New" panose="02070309020205020404" pitchFamily="49" charset="0"/>
              <a:buNone/>
              <a:tabLst/>
              <a:defRPr/>
            </a:pPr>
            <a:r>
              <a:rPr kumimoji="0" lang="en-US" sz="1800" b="1" i="0" u="none" strike="noStrike" kern="1200" cap="none" spc="0" normalizeH="0" baseline="0" noProof="0">
                <a:ln>
                  <a:noFill/>
                </a:ln>
                <a:solidFill>
                  <a:srgbClr val="0A456F"/>
                </a:solidFill>
                <a:effectLst/>
                <a:uLnTx/>
                <a:uFillTx/>
                <a:latin typeface="Calibri" panose="020F0502020204030204"/>
                <a:ea typeface="+mn-ea"/>
                <a:cs typeface="Arial"/>
              </a:rPr>
              <a:t>Leasing</a:t>
            </a:r>
          </a:p>
        </p:txBody>
      </p:sp>
      <p:sp>
        <p:nvSpPr>
          <p:cNvPr id="9" name="Text Placeholder 1">
            <a:extLst>
              <a:ext uri="{FF2B5EF4-FFF2-40B4-BE49-F238E27FC236}">
                <a16:creationId xmlns:a16="http://schemas.microsoft.com/office/drawing/2014/main" id="{B90EC0C3-A910-308C-2070-E2EE00F16488}"/>
              </a:ext>
            </a:extLst>
          </p:cNvPr>
          <p:cNvSpPr txBox="1">
            <a:spLocks/>
          </p:cNvSpPr>
          <p:nvPr/>
        </p:nvSpPr>
        <p:spPr>
          <a:xfrm>
            <a:off x="8961753" y="2725420"/>
            <a:ext cx="3285059" cy="73654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26B99A"/>
              </a:buClr>
              <a:buSzPct val="75000"/>
              <a:buFont typeface="Courier New" panose="02070309020205020404" pitchFamily="49" charset="0"/>
              <a:buChar char="o"/>
              <a:defRPr sz="2400" b="1" kern="1200">
                <a:solidFill>
                  <a:srgbClr val="0A456F"/>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26B99A"/>
              </a:buClr>
              <a:buSzPct val="75000"/>
              <a:buFont typeface="Courier New" panose="02070309020205020404" pitchFamily="49" charset="0"/>
              <a:buChar char="o"/>
              <a:defRPr sz="2400" kern="1200">
                <a:solidFill>
                  <a:schemeClr val="tx1"/>
                </a:solidFill>
                <a:latin typeface="+mj-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26B99A"/>
              </a:buClr>
              <a:buSzPct val="75000"/>
              <a:buFont typeface="Courier New" panose="02070309020205020404" pitchFamily="49" charset="0"/>
              <a:buChar char="o"/>
              <a:defRPr sz="2400" kern="1200">
                <a:solidFill>
                  <a:schemeClr val="tx1"/>
                </a:solidFill>
                <a:latin typeface="+mj-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26B99A"/>
              </a:buClr>
              <a:buSzPct val="75000"/>
              <a:buFont typeface="Courier New" panose="02070309020205020404" pitchFamily="49" charset="0"/>
              <a:buChar char="o"/>
              <a:defRPr sz="2400" kern="1200">
                <a:solidFill>
                  <a:schemeClr val="tx1"/>
                </a:solidFill>
                <a:latin typeface="+mj-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6B99A"/>
              </a:buClr>
              <a:buSzPct val="75000"/>
              <a:buFont typeface="Courier New" panose="02070309020205020404" pitchFamily="49" charset="0"/>
              <a:buChar char="o"/>
              <a:defRPr sz="24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6B99A"/>
              </a:buClr>
              <a:buSzPct val="75000"/>
              <a:buFont typeface="Courier New" panose="02070309020205020404" pitchFamily="49" charset="0"/>
              <a:buNone/>
              <a:tabLst/>
              <a:defRPr/>
            </a:pPr>
            <a:r>
              <a:rPr kumimoji="0" lang="en-US" sz="1800" b="1" i="0" u="none" strike="noStrike" kern="1200" cap="none" spc="0" normalizeH="0" baseline="0" noProof="0">
                <a:ln>
                  <a:noFill/>
                </a:ln>
                <a:solidFill>
                  <a:srgbClr val="0A456F"/>
                </a:solidFill>
                <a:effectLst/>
                <a:uLnTx/>
                <a:uFillTx/>
                <a:latin typeface="Calibri" panose="020F0502020204030204"/>
                <a:ea typeface="+mn-ea"/>
                <a:cs typeface="Arial"/>
              </a:rPr>
              <a:t>Activities under a Lease</a:t>
            </a:r>
          </a:p>
        </p:txBody>
      </p:sp>
      <p:sp>
        <p:nvSpPr>
          <p:cNvPr id="10" name="Text Placeholder 1">
            <a:extLst>
              <a:ext uri="{FF2B5EF4-FFF2-40B4-BE49-F238E27FC236}">
                <a16:creationId xmlns:a16="http://schemas.microsoft.com/office/drawing/2014/main" id="{458B3081-3770-047D-317C-456292CBF64C}"/>
              </a:ext>
            </a:extLst>
          </p:cNvPr>
          <p:cNvSpPr txBox="1">
            <a:spLocks/>
          </p:cNvSpPr>
          <p:nvPr/>
        </p:nvSpPr>
        <p:spPr>
          <a:xfrm>
            <a:off x="5474990" y="3084995"/>
            <a:ext cx="2805884" cy="213141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26B99A"/>
              </a:buClr>
              <a:buSzPct val="75000"/>
              <a:buFont typeface="Courier New" panose="02070309020205020404" pitchFamily="49" charset="0"/>
              <a:buChar char="o"/>
              <a:defRPr sz="2400" b="1" kern="1200">
                <a:solidFill>
                  <a:srgbClr val="0A456F"/>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26B99A"/>
              </a:buClr>
              <a:buSzPct val="75000"/>
              <a:buFont typeface="Courier New" panose="02070309020205020404" pitchFamily="49" charset="0"/>
              <a:buChar char="o"/>
              <a:defRPr sz="2400" kern="1200">
                <a:solidFill>
                  <a:schemeClr val="tx1"/>
                </a:solidFill>
                <a:latin typeface="+mj-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26B99A"/>
              </a:buClr>
              <a:buSzPct val="75000"/>
              <a:buFont typeface="Courier New" panose="02070309020205020404" pitchFamily="49" charset="0"/>
              <a:buChar char="o"/>
              <a:defRPr sz="2400" kern="1200">
                <a:solidFill>
                  <a:schemeClr val="tx1"/>
                </a:solidFill>
                <a:latin typeface="+mj-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26B99A"/>
              </a:buClr>
              <a:buSzPct val="75000"/>
              <a:buFont typeface="Courier New" panose="02070309020205020404" pitchFamily="49" charset="0"/>
              <a:buChar char="o"/>
              <a:defRPr sz="2400" kern="1200">
                <a:solidFill>
                  <a:schemeClr val="tx1"/>
                </a:solidFill>
                <a:latin typeface="+mj-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6B99A"/>
              </a:buClr>
              <a:buSzPct val="75000"/>
              <a:buFont typeface="Courier New" panose="02070309020205020404" pitchFamily="49" charset="0"/>
              <a:buChar char="o"/>
              <a:defRPr sz="24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prstClr val="black"/>
              </a:buClr>
              <a:buSzPct val="75000"/>
              <a:buFont typeface="Courier New" panose="02070309020205020404" pitchFamily="49" charset="0"/>
              <a:buNone/>
              <a:tabLst/>
              <a:defRPr/>
            </a:pPr>
            <a:r>
              <a:rPr kumimoji="0" lang="en-US" sz="1600" b="0" i="0" u="none" strike="noStrike" kern="1200" cap="none" spc="0" normalizeH="0" baseline="0" noProof="0">
                <a:ln>
                  <a:noFill/>
                </a:ln>
                <a:solidFill>
                  <a:srgbClr val="0A456F"/>
                </a:solidFill>
                <a:effectLst/>
                <a:uLnTx/>
                <a:uFillTx/>
                <a:latin typeface="Calibri" panose="020F0502020204030204"/>
                <a:ea typeface="+mn-ea"/>
                <a:cs typeface="Arial"/>
              </a:rPr>
              <a:t>Competitive process separate</a:t>
            </a:r>
            <a:r>
              <a:rPr kumimoji="0" lang="en-US" sz="1600" b="1" i="0" u="none" strike="noStrike" kern="1200" cap="none" spc="0" normalizeH="0" baseline="0" noProof="0">
                <a:ln>
                  <a:noFill/>
                </a:ln>
                <a:solidFill>
                  <a:srgbClr val="108DE2"/>
                </a:solidFill>
                <a:effectLst/>
                <a:uLnTx/>
                <a:uFillTx/>
                <a:latin typeface="Calibri" panose="020F0502020204030204"/>
                <a:ea typeface="+mn-ea"/>
                <a:cs typeface="Arial"/>
              </a:rPr>
              <a:t> </a:t>
            </a:r>
            <a:r>
              <a:rPr kumimoji="0" lang="en-US" sz="1600" b="0" i="0" u="none" strike="noStrike" kern="1200" cap="none" spc="0" normalizeH="0" baseline="0" noProof="0">
                <a:ln>
                  <a:noFill/>
                </a:ln>
                <a:solidFill>
                  <a:srgbClr val="0A456F"/>
                </a:solidFill>
                <a:effectLst/>
                <a:uLnTx/>
                <a:uFillTx/>
                <a:latin typeface="Calibri" panose="020F0502020204030204"/>
                <a:ea typeface="+mn-ea"/>
                <a:cs typeface="Arial"/>
              </a:rPr>
              <a:t>from prospecting</a:t>
            </a:r>
            <a:endParaRPr kumimoji="0" lang="en-US" sz="1600" b="0" i="0" u="none" strike="noStrike" kern="1200" cap="none" spc="0" normalizeH="0" baseline="0" noProof="0">
              <a:ln>
                <a:noFill/>
              </a:ln>
              <a:solidFill>
                <a:srgbClr val="0A456F"/>
              </a:solidFill>
              <a:effectLst/>
              <a:uLnTx/>
              <a:uFillTx/>
              <a:latin typeface="Calibri" panose="020F0502020204030204"/>
              <a:ea typeface="Calibri"/>
              <a:cs typeface="Arial"/>
            </a:endParaRPr>
          </a:p>
          <a:p>
            <a:pPr marL="0" marR="0" lvl="0" indent="0" algn="l" defTabSz="914400" rtl="0" eaLnBrk="1" fontAlgn="auto" latinLnBrk="0" hangingPunct="1">
              <a:lnSpc>
                <a:spcPct val="90000"/>
              </a:lnSpc>
              <a:spcBef>
                <a:spcPts val="1000"/>
              </a:spcBef>
              <a:spcAft>
                <a:spcPts val="0"/>
              </a:spcAft>
              <a:buClr>
                <a:prstClr val="black"/>
              </a:buClr>
              <a:buSzPct val="75000"/>
              <a:buFont typeface="Courier New" panose="02070309020205020404" pitchFamily="49" charset="0"/>
              <a:buNone/>
              <a:tabLst/>
              <a:defRPr/>
            </a:pPr>
            <a:r>
              <a:rPr kumimoji="0" lang="en-US" sz="1600" b="0" i="0" u="none" strike="noStrike" kern="1200" cap="none" spc="0" normalizeH="0" baseline="0" noProof="0">
                <a:ln>
                  <a:noFill/>
                </a:ln>
                <a:solidFill>
                  <a:srgbClr val="0A456F"/>
                </a:solidFill>
                <a:effectLst/>
                <a:uLnTx/>
                <a:uFillTx/>
                <a:latin typeface="Calibri" panose="020F0502020204030204"/>
                <a:ea typeface="+mn-ea"/>
                <a:cs typeface="Arial"/>
              </a:rPr>
              <a:t>Two components:</a:t>
            </a:r>
            <a:endParaRPr kumimoji="0" lang="en-US" sz="1600" b="0" i="0" u="none" strike="noStrike" kern="1200" cap="none" spc="0" normalizeH="0" baseline="0" noProof="0">
              <a:ln>
                <a:noFill/>
              </a:ln>
              <a:solidFill>
                <a:srgbClr val="0A456F"/>
              </a:solidFill>
              <a:effectLst/>
              <a:uLnTx/>
              <a:uFillTx/>
              <a:latin typeface="Calibri" panose="020F0502020204030204"/>
              <a:ea typeface="Calibri"/>
              <a:cs typeface="Arial"/>
            </a:endParaRPr>
          </a:p>
          <a:p>
            <a:pPr marL="455930" marR="0" lvl="1" indent="-285750" algn="l" defTabSz="914400" rtl="0" eaLnBrk="1" fontAlgn="auto" latinLnBrk="0" hangingPunct="1">
              <a:lnSpc>
                <a:spcPct val="90000"/>
              </a:lnSpc>
              <a:spcBef>
                <a:spcPts val="500"/>
              </a:spcBef>
              <a:spcAft>
                <a:spcPts val="0"/>
              </a:spcAft>
              <a:buClr>
                <a:srgbClr val="0A456F"/>
              </a:buClr>
              <a:buSzPct val="75000"/>
              <a:buFont typeface="Wingdings" panose="05000000000000000000" pitchFamily="2" charset="2"/>
              <a:buChar char="§"/>
              <a:tabLst/>
              <a:defRPr/>
            </a:pPr>
            <a:r>
              <a:rPr kumimoji="0" lang="en-US" sz="1600" b="0" i="0" u="none" strike="noStrike" kern="1200" cap="none" spc="0" normalizeH="0" baseline="0" noProof="0">
                <a:ln>
                  <a:noFill/>
                </a:ln>
                <a:solidFill>
                  <a:srgbClr val="0A456F"/>
                </a:solidFill>
                <a:effectLst/>
                <a:uLnTx/>
                <a:uFillTx/>
                <a:latin typeface="Calibri" panose="020F0502020204030204"/>
                <a:ea typeface="+mn-ea"/>
                <a:cs typeface="Arial"/>
              </a:rPr>
              <a:t>Sale</a:t>
            </a:r>
            <a:endParaRPr kumimoji="0" lang="en-US" sz="1600" b="0" i="0" u="none" strike="noStrike" kern="1200" cap="none" spc="0" normalizeH="0" baseline="0" noProof="0">
              <a:ln>
                <a:noFill/>
              </a:ln>
              <a:solidFill>
                <a:srgbClr val="0A456F"/>
              </a:solidFill>
              <a:effectLst/>
              <a:uLnTx/>
              <a:uFillTx/>
              <a:latin typeface="Calibri" panose="020F0502020204030204"/>
              <a:ea typeface="Calibri"/>
              <a:cs typeface="Arial"/>
            </a:endParaRPr>
          </a:p>
          <a:p>
            <a:pPr marL="455930" marR="0" lvl="1" indent="-285750" algn="l" defTabSz="914400" rtl="0" eaLnBrk="1" fontAlgn="auto" latinLnBrk="0" hangingPunct="1">
              <a:lnSpc>
                <a:spcPct val="90000"/>
              </a:lnSpc>
              <a:spcBef>
                <a:spcPts val="500"/>
              </a:spcBef>
              <a:spcAft>
                <a:spcPts val="0"/>
              </a:spcAft>
              <a:buClr>
                <a:srgbClr val="0A456F"/>
              </a:buClr>
              <a:buSzPct val="75000"/>
              <a:buFont typeface="Wingdings" panose="05000000000000000000" pitchFamily="2" charset="2"/>
              <a:buChar char="§"/>
              <a:tabLst/>
              <a:defRPr/>
            </a:pPr>
            <a:r>
              <a:rPr kumimoji="0" lang="en-US" sz="1600" b="0" i="0" u="none" strike="noStrike" kern="1200" cap="none" spc="0" normalizeH="0" baseline="0" noProof="0">
                <a:ln>
                  <a:noFill/>
                </a:ln>
                <a:solidFill>
                  <a:srgbClr val="0A456F"/>
                </a:solidFill>
                <a:effectLst/>
                <a:uLnTx/>
                <a:uFillTx/>
                <a:latin typeface="Calibri" panose="020F0502020204030204"/>
                <a:ea typeface="+mn-ea"/>
                <a:cs typeface="Arial"/>
              </a:rPr>
              <a:t>Lease administration (e.g., required payments, bonding)</a:t>
            </a:r>
          </a:p>
        </p:txBody>
      </p:sp>
      <p:sp>
        <p:nvSpPr>
          <p:cNvPr id="7" name="Text Placeholder 1">
            <a:extLst>
              <a:ext uri="{FF2B5EF4-FFF2-40B4-BE49-F238E27FC236}">
                <a16:creationId xmlns:a16="http://schemas.microsoft.com/office/drawing/2014/main" id="{312E1DB6-335E-B9F6-8304-F2CFA04B14E3}"/>
              </a:ext>
            </a:extLst>
          </p:cNvPr>
          <p:cNvSpPr txBox="1">
            <a:spLocks/>
          </p:cNvSpPr>
          <p:nvPr/>
        </p:nvSpPr>
        <p:spPr>
          <a:xfrm>
            <a:off x="526494" y="4236918"/>
            <a:ext cx="1168633" cy="395380"/>
          </a:xfrm>
          <a:prstGeom prst="rect">
            <a:avLst/>
          </a:prstGeom>
        </p:spPr>
        <p:txBody>
          <a:bodyPr/>
          <a:lstStyle>
            <a:lvl1pPr marL="228600" indent="-228600" algn="l" defTabSz="914400" rtl="0" eaLnBrk="1" latinLnBrk="0" hangingPunct="1">
              <a:lnSpc>
                <a:spcPct val="90000"/>
              </a:lnSpc>
              <a:spcBef>
                <a:spcPts val="1000"/>
              </a:spcBef>
              <a:buClr>
                <a:srgbClr val="26B99A"/>
              </a:buClr>
              <a:buSzPct val="75000"/>
              <a:buFont typeface="Courier New" panose="02070309020205020404" pitchFamily="49" charset="0"/>
              <a:buChar char="o"/>
              <a:defRPr sz="2400" b="1" kern="1200">
                <a:solidFill>
                  <a:srgbClr val="0A456F"/>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26B99A"/>
              </a:buClr>
              <a:buSzPct val="75000"/>
              <a:buFont typeface="Courier New" panose="02070309020205020404" pitchFamily="49" charset="0"/>
              <a:buChar char="o"/>
              <a:defRPr sz="2400" kern="1200">
                <a:solidFill>
                  <a:schemeClr val="tx1"/>
                </a:solidFill>
                <a:latin typeface="+mj-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26B99A"/>
              </a:buClr>
              <a:buSzPct val="75000"/>
              <a:buFont typeface="Courier New" panose="02070309020205020404" pitchFamily="49" charset="0"/>
              <a:buChar char="o"/>
              <a:defRPr sz="2400" kern="1200">
                <a:solidFill>
                  <a:schemeClr val="tx1"/>
                </a:solidFill>
                <a:latin typeface="+mj-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26B99A"/>
              </a:buClr>
              <a:buSzPct val="75000"/>
              <a:buFont typeface="Courier New" panose="02070309020205020404" pitchFamily="49" charset="0"/>
              <a:buChar char="o"/>
              <a:defRPr sz="2400" kern="1200">
                <a:solidFill>
                  <a:schemeClr val="tx1"/>
                </a:solidFill>
                <a:latin typeface="+mj-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6B99A"/>
              </a:buClr>
              <a:buSzPct val="75000"/>
              <a:buFont typeface="Courier New" panose="02070309020205020404" pitchFamily="49" charset="0"/>
              <a:buChar char="o"/>
              <a:defRPr sz="24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6B99A"/>
              </a:buClr>
              <a:buSzPct val="75000"/>
              <a:buFont typeface="Courier New" panose="02070309020205020404" pitchFamily="49" charset="0"/>
              <a:buNone/>
              <a:tabLst/>
              <a:defRPr/>
            </a:pPr>
            <a:r>
              <a:rPr kumimoji="0" lang="en-US" sz="2400" b="1" i="0" u="none" strike="noStrike" kern="1200" cap="none" spc="0" normalizeH="0" baseline="0" noProof="0">
                <a:ln>
                  <a:noFill/>
                </a:ln>
                <a:solidFill>
                  <a:srgbClr val="0A456F"/>
                </a:solidFill>
                <a:effectLst/>
                <a:uLnTx/>
                <a:uFillTx/>
                <a:latin typeface="Calibri" panose="020F0502020204030204"/>
                <a:ea typeface="+mn-ea"/>
                <a:cs typeface="Arial" panose="020B0604020202020204" pitchFamily="34" charset="0"/>
              </a:rPr>
              <a:t>Action:</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3" name="Text Placeholder 1">
            <a:extLst>
              <a:ext uri="{FF2B5EF4-FFF2-40B4-BE49-F238E27FC236}">
                <a16:creationId xmlns:a16="http://schemas.microsoft.com/office/drawing/2014/main" id="{AEC7ADCA-1B57-0BE4-AFB3-7FDD174C4BFF}"/>
              </a:ext>
            </a:extLst>
          </p:cNvPr>
          <p:cNvSpPr txBox="1">
            <a:spLocks/>
          </p:cNvSpPr>
          <p:nvPr/>
        </p:nvSpPr>
        <p:spPr>
          <a:xfrm>
            <a:off x="-83861" y="1625535"/>
            <a:ext cx="1768217" cy="60718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26B99A"/>
              </a:buClr>
              <a:buSzPct val="75000"/>
              <a:buFont typeface="Courier New" panose="02070309020205020404" pitchFamily="49" charset="0"/>
              <a:buChar char="o"/>
              <a:defRPr sz="2400" b="1" kern="1200">
                <a:solidFill>
                  <a:srgbClr val="0A456F"/>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26B99A"/>
              </a:buClr>
              <a:buSzPct val="75000"/>
              <a:buFont typeface="Courier New" panose="02070309020205020404" pitchFamily="49" charset="0"/>
              <a:buChar char="o"/>
              <a:defRPr sz="2400" kern="1200">
                <a:solidFill>
                  <a:schemeClr val="tx1"/>
                </a:solidFill>
                <a:latin typeface="+mj-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26B99A"/>
              </a:buClr>
              <a:buSzPct val="75000"/>
              <a:buFont typeface="Courier New" panose="02070309020205020404" pitchFamily="49" charset="0"/>
              <a:buChar char="o"/>
              <a:defRPr sz="2400" kern="1200">
                <a:solidFill>
                  <a:schemeClr val="tx1"/>
                </a:solidFill>
                <a:latin typeface="+mj-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26B99A"/>
              </a:buClr>
              <a:buSzPct val="75000"/>
              <a:buFont typeface="Courier New" panose="02070309020205020404" pitchFamily="49" charset="0"/>
              <a:buChar char="o"/>
              <a:defRPr sz="2400" kern="1200">
                <a:solidFill>
                  <a:schemeClr val="tx1"/>
                </a:solidFill>
                <a:latin typeface="+mj-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6B99A"/>
              </a:buClr>
              <a:buSzPct val="75000"/>
              <a:buFont typeface="Courier New" panose="02070309020205020404" pitchFamily="49" charset="0"/>
              <a:buChar char="o"/>
              <a:defRPr sz="24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
                <a:srgbClr val="26B99A"/>
              </a:buClr>
              <a:buSzPct val="75000"/>
              <a:buFont typeface="Courier New" panose="02070309020205020404" pitchFamily="49" charset="0"/>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Arial"/>
              </a:rPr>
              <a:t>BOEM Regulations</a:t>
            </a:r>
          </a:p>
        </p:txBody>
      </p:sp>
      <p:sp>
        <p:nvSpPr>
          <p:cNvPr id="12" name="Text Placeholder 1">
            <a:extLst>
              <a:ext uri="{FF2B5EF4-FFF2-40B4-BE49-F238E27FC236}">
                <a16:creationId xmlns:a16="http://schemas.microsoft.com/office/drawing/2014/main" id="{8266FDE4-98D2-33F3-8F4F-2063E80EA912}"/>
              </a:ext>
            </a:extLst>
          </p:cNvPr>
          <p:cNvSpPr txBox="1">
            <a:spLocks/>
          </p:cNvSpPr>
          <p:nvPr/>
        </p:nvSpPr>
        <p:spPr>
          <a:xfrm>
            <a:off x="9139021" y="3090336"/>
            <a:ext cx="2525653" cy="274631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26B99A"/>
              </a:buClr>
              <a:buSzPct val="75000"/>
              <a:buFont typeface="Courier New" panose="02070309020205020404" pitchFamily="49" charset="0"/>
              <a:buChar char="o"/>
              <a:defRPr sz="2400" b="1" kern="1200">
                <a:solidFill>
                  <a:srgbClr val="0A456F"/>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26B99A"/>
              </a:buClr>
              <a:buSzPct val="75000"/>
              <a:buFont typeface="Courier New" panose="02070309020205020404" pitchFamily="49" charset="0"/>
              <a:buChar char="o"/>
              <a:defRPr sz="2400" kern="1200">
                <a:solidFill>
                  <a:schemeClr val="tx1"/>
                </a:solidFill>
                <a:latin typeface="+mj-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26B99A"/>
              </a:buClr>
              <a:buSzPct val="75000"/>
              <a:buFont typeface="Courier New" panose="02070309020205020404" pitchFamily="49" charset="0"/>
              <a:buChar char="o"/>
              <a:defRPr sz="2400" kern="1200">
                <a:solidFill>
                  <a:schemeClr val="tx1"/>
                </a:solidFill>
                <a:latin typeface="+mj-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26B99A"/>
              </a:buClr>
              <a:buSzPct val="75000"/>
              <a:buFont typeface="Courier New" panose="02070309020205020404" pitchFamily="49" charset="0"/>
              <a:buChar char="o"/>
              <a:defRPr sz="2400" kern="1200">
                <a:solidFill>
                  <a:schemeClr val="tx1"/>
                </a:solidFill>
                <a:latin typeface="+mj-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6B99A"/>
              </a:buClr>
              <a:buSzPct val="75000"/>
              <a:buFont typeface="Courier New" panose="02070309020205020404" pitchFamily="49" charset="0"/>
              <a:buChar char="o"/>
              <a:defRPr sz="2400" kern="1200">
                <a:solidFill>
                  <a:schemeClr val="tx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prstClr val="black"/>
              </a:buClr>
              <a:buSzPct val="75000"/>
              <a:buFont typeface="Courier New" panose="02070309020205020404" pitchFamily="49" charset="0"/>
              <a:buNone/>
              <a:tabLst/>
              <a:defRPr/>
            </a:pPr>
            <a:r>
              <a:rPr kumimoji="0" lang="en-US" sz="1600" b="0" i="0" u="none" strike="noStrike" kern="1200" cap="none" spc="0" normalizeH="0" baseline="0" noProof="0">
                <a:ln>
                  <a:noFill/>
                </a:ln>
                <a:solidFill>
                  <a:srgbClr val="0A456F"/>
                </a:solidFill>
                <a:effectLst/>
                <a:uLnTx/>
                <a:uFillTx/>
                <a:latin typeface="Calibri" panose="020F0502020204030204"/>
                <a:ea typeface="+mn-ea"/>
                <a:cs typeface="Arial"/>
              </a:rPr>
              <a:t>Exploration and operations are to be conducted in manner that protects environment and promotes orderly development</a:t>
            </a:r>
            <a:endParaRPr kumimoji="0" lang="en-US" sz="1600" b="0" i="0" u="none" strike="noStrike" kern="1200" cap="none" spc="0" normalizeH="0" baseline="0" noProof="0">
              <a:ln>
                <a:noFill/>
              </a:ln>
              <a:solidFill>
                <a:srgbClr val="0A456F"/>
              </a:solidFill>
              <a:effectLst/>
              <a:uLnTx/>
              <a:uFillTx/>
              <a:latin typeface="Calibri" panose="020F0502020204030204"/>
              <a:ea typeface="Calibri"/>
              <a:cs typeface="Arial"/>
            </a:endParaRPr>
          </a:p>
          <a:p>
            <a:pPr marL="685800" marR="0" lvl="1" indent="-228600" algn="l" defTabSz="914400" rtl="0" eaLnBrk="1" fontAlgn="auto" latinLnBrk="0" hangingPunct="1">
              <a:lnSpc>
                <a:spcPct val="90000"/>
              </a:lnSpc>
              <a:spcBef>
                <a:spcPts val="500"/>
              </a:spcBef>
              <a:spcAft>
                <a:spcPts val="0"/>
              </a:spcAft>
              <a:buClr>
                <a:prstClr val="black"/>
              </a:buClr>
              <a:buSzPct val="75000"/>
              <a:buFont typeface="Wingdings" panose="05000000000000000000" pitchFamily="2" charset="2"/>
              <a:buChar char="§"/>
              <a:tabLst/>
              <a:defRPr/>
            </a:pPr>
            <a:r>
              <a:rPr kumimoji="0" lang="en-US" sz="1600" b="0" i="0" u="none" strike="noStrike" kern="1200" cap="none" spc="0" normalizeH="0" baseline="0" noProof="0">
                <a:ln>
                  <a:noFill/>
                </a:ln>
                <a:solidFill>
                  <a:srgbClr val="0A456F"/>
                </a:solidFill>
                <a:effectLst/>
                <a:uLnTx/>
                <a:uFillTx/>
                <a:latin typeface="Calibri" panose="020F0502020204030204"/>
                <a:ea typeface="+mn-ea"/>
                <a:cs typeface="Arial"/>
              </a:rPr>
              <a:t>Delineation</a:t>
            </a:r>
            <a:endParaRPr kumimoji="0" lang="en-US" sz="1600" b="0" i="0" u="none" strike="noStrike" kern="1200" cap="none" spc="0" normalizeH="0" baseline="0" noProof="0">
              <a:ln>
                <a:noFill/>
              </a:ln>
              <a:solidFill>
                <a:srgbClr val="0A456F"/>
              </a:solidFill>
              <a:effectLst/>
              <a:uLnTx/>
              <a:uFillTx/>
              <a:latin typeface="Calibri" panose="020F0502020204030204"/>
              <a:ea typeface="Calibri"/>
              <a:cs typeface="Arial"/>
            </a:endParaRPr>
          </a:p>
          <a:p>
            <a:pPr marL="685800" marR="0" lvl="1" indent="-228600" algn="l" defTabSz="914400" rtl="0" eaLnBrk="1" fontAlgn="auto" latinLnBrk="0" hangingPunct="1">
              <a:lnSpc>
                <a:spcPct val="90000"/>
              </a:lnSpc>
              <a:spcBef>
                <a:spcPts val="500"/>
              </a:spcBef>
              <a:spcAft>
                <a:spcPts val="0"/>
              </a:spcAft>
              <a:buClr>
                <a:prstClr val="black"/>
              </a:buClr>
              <a:buSzPct val="75000"/>
              <a:buFont typeface="Wingdings" panose="05000000000000000000" pitchFamily="2" charset="2"/>
              <a:buChar char="§"/>
              <a:tabLst/>
              <a:defRPr/>
            </a:pPr>
            <a:r>
              <a:rPr kumimoji="0" lang="en-US" sz="1600" b="0" i="0" u="none" strike="noStrike" kern="1200" cap="none" spc="0" normalizeH="0" baseline="0" noProof="0">
                <a:ln>
                  <a:noFill/>
                </a:ln>
                <a:solidFill>
                  <a:srgbClr val="0A456F"/>
                </a:solidFill>
                <a:effectLst/>
                <a:uLnTx/>
                <a:uFillTx/>
                <a:latin typeface="Calibri" panose="020F0502020204030204"/>
                <a:ea typeface="+mn-ea"/>
                <a:cs typeface="Arial"/>
              </a:rPr>
              <a:t>Testing</a:t>
            </a:r>
            <a:endParaRPr kumimoji="0" lang="en-US" sz="1600" b="0" i="0" u="none" strike="noStrike" kern="1200" cap="none" spc="0" normalizeH="0" baseline="0" noProof="0">
              <a:ln>
                <a:noFill/>
              </a:ln>
              <a:solidFill>
                <a:srgbClr val="0A456F"/>
              </a:solidFill>
              <a:effectLst/>
              <a:uLnTx/>
              <a:uFillTx/>
              <a:latin typeface="Calibri" panose="020F0502020204030204"/>
              <a:ea typeface="Calibri"/>
              <a:cs typeface="Arial"/>
            </a:endParaRPr>
          </a:p>
          <a:p>
            <a:pPr marL="685800" marR="0" lvl="1" indent="-228600" algn="l" defTabSz="914400" rtl="0" eaLnBrk="1" fontAlgn="auto" latinLnBrk="0" hangingPunct="1">
              <a:lnSpc>
                <a:spcPct val="90000"/>
              </a:lnSpc>
              <a:spcBef>
                <a:spcPts val="500"/>
              </a:spcBef>
              <a:spcAft>
                <a:spcPts val="0"/>
              </a:spcAft>
              <a:buClr>
                <a:prstClr val="black"/>
              </a:buClr>
              <a:buSzPct val="75000"/>
              <a:buFont typeface="Wingdings" panose="05000000000000000000" pitchFamily="2" charset="2"/>
              <a:buChar char="§"/>
              <a:tabLst/>
              <a:defRPr/>
            </a:pPr>
            <a:r>
              <a:rPr kumimoji="0" lang="en-US" sz="1600" b="0" i="0" u="none" strike="noStrike" kern="1200" cap="none" spc="0" normalizeH="0" baseline="0" noProof="0">
                <a:ln>
                  <a:noFill/>
                </a:ln>
                <a:solidFill>
                  <a:srgbClr val="0A456F"/>
                </a:solidFill>
                <a:effectLst/>
                <a:uLnTx/>
                <a:uFillTx/>
                <a:latin typeface="Calibri" panose="020F0502020204030204"/>
                <a:ea typeface="+mn-ea"/>
                <a:cs typeface="Arial"/>
              </a:rPr>
              <a:t>Mining</a:t>
            </a:r>
            <a:endParaRPr kumimoji="0" lang="en-US" sz="1600" b="0" i="0" u="none" strike="noStrike" kern="1200" cap="none" spc="0" normalizeH="0" baseline="0" noProof="0">
              <a:ln>
                <a:noFill/>
              </a:ln>
              <a:solidFill>
                <a:srgbClr val="0A456F"/>
              </a:solidFill>
              <a:effectLst/>
              <a:uLnTx/>
              <a:uFillTx/>
              <a:latin typeface="Calibri" panose="020F0502020204030204"/>
              <a:ea typeface="Calibri"/>
              <a:cs typeface="Arial"/>
            </a:endParaRPr>
          </a:p>
          <a:p>
            <a:pPr marL="0" marR="0" lvl="0" indent="0" algn="l" defTabSz="914400" rtl="0" eaLnBrk="1" fontAlgn="auto" latinLnBrk="0" hangingPunct="1">
              <a:lnSpc>
                <a:spcPct val="90000"/>
              </a:lnSpc>
              <a:spcBef>
                <a:spcPts val="1000"/>
              </a:spcBef>
              <a:spcAft>
                <a:spcPts val="0"/>
              </a:spcAft>
              <a:buClr>
                <a:prstClr val="black"/>
              </a:buClr>
              <a:buSzPct val="75000"/>
              <a:buFont typeface="Courier New" panose="02070309020205020404" pitchFamily="49" charset="0"/>
              <a:buNone/>
              <a:tabLst/>
              <a:defRPr/>
            </a:pPr>
            <a:r>
              <a:rPr kumimoji="0" lang="en-US" sz="1600" b="0" i="0" u="none" strike="noStrike" kern="1200" cap="none" spc="0" normalizeH="0" baseline="0" noProof="0">
                <a:ln>
                  <a:noFill/>
                </a:ln>
                <a:solidFill>
                  <a:srgbClr val="0A456F"/>
                </a:solidFill>
                <a:effectLst/>
                <a:uLnTx/>
                <a:uFillTx/>
                <a:latin typeface="Calibri" panose="020F0502020204030204"/>
                <a:ea typeface="+mn-ea"/>
                <a:cs typeface="Arial"/>
              </a:rPr>
              <a:t>Lessees must also comply with applicable BSEE regulations</a:t>
            </a:r>
            <a:endParaRPr kumimoji="0" lang="en-US" sz="1600" b="0" i="0" u="none" strike="noStrike" kern="1200" cap="none" spc="0" normalizeH="0" baseline="0" noProof="0">
              <a:ln>
                <a:noFill/>
              </a:ln>
              <a:solidFill>
                <a:srgbClr val="0A456F"/>
              </a:solidFill>
              <a:effectLst/>
              <a:uLnTx/>
              <a:uFillTx/>
              <a:latin typeface="Calibri" panose="020F0502020204030204"/>
              <a:ea typeface="Calibri"/>
              <a:cs typeface="Arial"/>
            </a:endParaRPr>
          </a:p>
        </p:txBody>
      </p:sp>
      <p:sp>
        <p:nvSpPr>
          <p:cNvPr id="15" name="Slide Number Placeholder 14">
            <a:extLst>
              <a:ext uri="{FF2B5EF4-FFF2-40B4-BE49-F238E27FC236}">
                <a16:creationId xmlns:a16="http://schemas.microsoft.com/office/drawing/2014/main" id="{2C60CBBA-58B0-9E8B-34E1-B2C5779815B7}"/>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257BE-248A-48BC-9F5F-19A6E1408DB6}" type="slidenum">
              <a:rPr kumimoji="0" lang="en-US" sz="1200" b="0" i="0" u="none" strike="noStrike" kern="1200" cap="none" spc="0" normalizeH="0" baseline="0" noProof="0" smtClean="0">
                <a:ln>
                  <a:noFill/>
                </a:ln>
                <a:solidFill>
                  <a:prstClr val="white"/>
                </a:solidFill>
                <a:effectLst/>
                <a:uLnTx/>
                <a:uFillTx/>
                <a:latin typeface="Calibri Light"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11" name="Text Placeholder 1">
            <a:extLst>
              <a:ext uri="{FF2B5EF4-FFF2-40B4-BE49-F238E27FC236}">
                <a16:creationId xmlns:a16="http://schemas.microsoft.com/office/drawing/2014/main" id="{73C3CC1A-A7F6-5D97-B0BB-CC2DE7AD1EE3}"/>
              </a:ext>
            </a:extLst>
          </p:cNvPr>
          <p:cNvSpPr txBox="1">
            <a:spLocks/>
          </p:cNvSpPr>
          <p:nvPr/>
        </p:nvSpPr>
        <p:spPr>
          <a:xfrm>
            <a:off x="1905221" y="5477498"/>
            <a:ext cx="2664646" cy="513763"/>
          </a:xfrm>
          <a:prstGeom prst="rect">
            <a:avLst/>
          </a:prstGeom>
          <a:solidFill>
            <a:srgbClr val="EDEADB"/>
          </a:solidFill>
        </p:spPr>
        <p:txBody>
          <a:bodyPr lIns="91440" tIns="45720" rIns="91440" bIns="45720" anchor="t"/>
          <a:lstStyle>
            <a:defPPr>
              <a:defRPr lang="en-US"/>
            </a:defPPr>
            <a:lvl1pPr indent="0">
              <a:lnSpc>
                <a:spcPct val="90000"/>
              </a:lnSpc>
              <a:spcBef>
                <a:spcPts val="1000"/>
              </a:spcBef>
              <a:buClr>
                <a:srgbClr val="26B99A"/>
              </a:buClr>
              <a:buSzPct val="75000"/>
              <a:buFont typeface="Courier New" panose="02070309020205020404" pitchFamily="49" charset="0"/>
              <a:buNone/>
              <a:defRPr b="1">
                <a:latin typeface="+mj-lt"/>
                <a:cs typeface="Arial" panose="020B0604020202020204" pitchFamily="34" charset="0"/>
              </a:defRPr>
            </a:lvl1pPr>
            <a:lvl2pPr marL="685800" indent="-228600">
              <a:lnSpc>
                <a:spcPct val="90000"/>
              </a:lnSpc>
              <a:spcBef>
                <a:spcPts val="500"/>
              </a:spcBef>
              <a:buClr>
                <a:srgbClr val="26B99A"/>
              </a:buClr>
              <a:buSzPct val="75000"/>
              <a:buFont typeface="Courier New" panose="02070309020205020404" pitchFamily="49" charset="0"/>
              <a:buChar char="o"/>
              <a:defRPr sz="2400">
                <a:latin typeface="+mj-lt"/>
                <a:cs typeface="Arial" panose="020B0604020202020204" pitchFamily="34" charset="0"/>
              </a:defRPr>
            </a:lvl2pPr>
            <a:lvl3pPr marL="1143000" indent="-228600">
              <a:lnSpc>
                <a:spcPct val="90000"/>
              </a:lnSpc>
              <a:spcBef>
                <a:spcPts val="500"/>
              </a:spcBef>
              <a:buClr>
                <a:srgbClr val="26B99A"/>
              </a:buClr>
              <a:buSzPct val="75000"/>
              <a:buFont typeface="Courier New" panose="02070309020205020404" pitchFamily="49" charset="0"/>
              <a:buChar char="o"/>
              <a:defRPr sz="2400">
                <a:latin typeface="+mj-lt"/>
                <a:cs typeface="Arial" panose="020B0604020202020204" pitchFamily="34" charset="0"/>
              </a:defRPr>
            </a:lvl3pPr>
            <a:lvl4pPr marL="1600200" indent="-228600">
              <a:lnSpc>
                <a:spcPct val="90000"/>
              </a:lnSpc>
              <a:spcBef>
                <a:spcPts val="500"/>
              </a:spcBef>
              <a:buClr>
                <a:srgbClr val="26B99A"/>
              </a:buClr>
              <a:buSzPct val="75000"/>
              <a:buFont typeface="Courier New" panose="02070309020205020404" pitchFamily="49" charset="0"/>
              <a:buChar char="o"/>
              <a:defRPr sz="2400">
                <a:latin typeface="+mj-lt"/>
                <a:cs typeface="Arial" panose="020B0604020202020204" pitchFamily="34" charset="0"/>
              </a:defRPr>
            </a:lvl4pPr>
            <a:lvl5pPr marL="2057400" indent="-228600">
              <a:lnSpc>
                <a:spcPct val="90000"/>
              </a:lnSpc>
              <a:spcBef>
                <a:spcPts val="500"/>
              </a:spcBef>
              <a:buClr>
                <a:srgbClr val="26B99A"/>
              </a:buClr>
              <a:buSzPct val="75000"/>
              <a:buFont typeface="Courier New" panose="02070309020205020404" pitchFamily="49" charset="0"/>
              <a:buChar char="o"/>
              <a:defRPr sz="2400">
                <a:latin typeface="+mj-lt"/>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
                <a:srgbClr val="26B99A"/>
              </a:buClr>
              <a:buSzPct val="75000"/>
              <a:buFont typeface="Courier New" panose="02070309020205020404" pitchFamily="49" charset="0"/>
              <a:buNone/>
              <a:tabLst/>
              <a:defRPr/>
            </a:pPr>
            <a:r>
              <a:rPr kumimoji="0" lang="en-US" sz="1400" b="0" i="0" u="none" strike="noStrike" kern="1200" cap="none" spc="0" normalizeH="0" baseline="0" noProof="0">
                <a:ln>
                  <a:noFill/>
                </a:ln>
                <a:solidFill>
                  <a:srgbClr val="0A456F"/>
                </a:solidFill>
                <a:effectLst/>
                <a:uLnTx/>
                <a:uFillTx/>
                <a:latin typeface="Calibri" panose="020F0502020204030204"/>
                <a:ea typeface="+mn-ea"/>
                <a:cs typeface="Arial"/>
              </a:rPr>
              <a:t>Total = </a:t>
            </a:r>
            <a:r>
              <a:rPr kumimoji="0" lang="en-US" sz="1400" b="1" i="0" u="none" strike="noStrike" kern="1200" cap="none" spc="0" normalizeH="0" baseline="0" noProof="0">
                <a:ln>
                  <a:noFill/>
                </a:ln>
                <a:solidFill>
                  <a:srgbClr val="0A456F"/>
                </a:solidFill>
                <a:effectLst/>
                <a:uLnTx/>
                <a:uFillTx/>
                <a:latin typeface="Calibri" panose="020F0502020204030204"/>
                <a:ea typeface="+mn-ea"/>
                <a:cs typeface="Arial"/>
              </a:rPr>
              <a:t>~ 2-3 months for Permit; </a:t>
            </a:r>
            <a:br>
              <a:rPr kumimoji="0" lang="en-US" sz="1400" b="1" i="0" u="none" strike="noStrike" kern="1200" cap="none" spc="0" normalizeH="0" baseline="0" noProof="0">
                <a:ln>
                  <a:noFill/>
                </a:ln>
                <a:solidFill>
                  <a:srgbClr val="0A456F"/>
                </a:solidFill>
                <a:effectLst/>
                <a:uLnTx/>
                <a:uFillTx/>
                <a:latin typeface="Calibri" panose="020F0502020204030204"/>
                <a:ea typeface="+mn-ea"/>
                <a:cs typeface="Arial"/>
              </a:rPr>
            </a:br>
            <a:r>
              <a:rPr kumimoji="0" lang="en-US" sz="1400" b="1" i="0" u="none" strike="noStrike" kern="1200" cap="none" spc="0" normalizeH="0" baseline="0" noProof="0">
                <a:ln>
                  <a:noFill/>
                </a:ln>
                <a:solidFill>
                  <a:srgbClr val="0A456F"/>
                </a:solidFill>
                <a:effectLst/>
                <a:uLnTx/>
                <a:uFillTx/>
                <a:latin typeface="Calibri" panose="020F0502020204030204"/>
                <a:ea typeface="+mn-ea"/>
                <a:cs typeface="Arial"/>
              </a:rPr>
              <a:t>~ 1 month for Authorization</a:t>
            </a:r>
          </a:p>
        </p:txBody>
      </p:sp>
      <p:cxnSp>
        <p:nvCxnSpPr>
          <p:cNvPr id="19" name="Straight Connector 18">
            <a:extLst>
              <a:ext uri="{FF2B5EF4-FFF2-40B4-BE49-F238E27FC236}">
                <a16:creationId xmlns:a16="http://schemas.microsoft.com/office/drawing/2014/main" id="{848124FE-0C6E-B3B9-BA93-DC71C63753FB}"/>
              </a:ext>
            </a:extLst>
          </p:cNvPr>
          <p:cNvCxnSpPr>
            <a:cxnSpLocks/>
          </p:cNvCxnSpPr>
          <p:nvPr/>
        </p:nvCxnSpPr>
        <p:spPr>
          <a:xfrm>
            <a:off x="5035109" y="2923827"/>
            <a:ext cx="0" cy="306743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7FFE9A8-4705-51EF-A5B2-3C12748F10FD}"/>
              </a:ext>
            </a:extLst>
          </p:cNvPr>
          <p:cNvSpPr/>
          <p:nvPr/>
        </p:nvSpPr>
        <p:spPr>
          <a:xfrm>
            <a:off x="0" y="2518361"/>
            <a:ext cx="12192000" cy="93931"/>
          </a:xfrm>
          <a:prstGeom prst="rect">
            <a:avLst/>
          </a:prstGeom>
          <a:gradFill flip="none" rotWithShape="1">
            <a:gsLst>
              <a:gs pos="100000">
                <a:schemeClr val="bg2">
                  <a:shade val="100000"/>
                  <a:satMod val="115000"/>
                  <a:alpha val="0"/>
                </a:schemeClr>
              </a:gs>
              <a:gs pos="0">
                <a:schemeClr val="accent1">
                  <a:lumMod val="60000"/>
                  <a:lumOff val="40000"/>
                </a:schemeClr>
              </a:gs>
              <a:gs pos="53000">
                <a:schemeClr val="bg2">
                  <a:shade val="100000"/>
                  <a:satMod val="115000"/>
                </a:schemeClr>
              </a:gs>
            </a:gsLst>
            <a:lin ang="0" scaled="1"/>
            <a:tileRect/>
          </a:gra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30004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C448DB-553B-E2E5-7F00-1136923CC619}"/>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257BE-248A-48BC-9F5F-19A6E1408DB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D2B87010-8029-7B9F-094B-03DB39F02A53}"/>
              </a:ext>
            </a:extLst>
          </p:cNvPr>
          <p:cNvSpPr>
            <a:spLocks noGrp="1"/>
          </p:cNvSpPr>
          <p:nvPr>
            <p:ph type="body" sz="quarter" idx="10"/>
          </p:nvPr>
        </p:nvSpPr>
        <p:spPr>
          <a:xfrm>
            <a:off x="202887" y="4152"/>
            <a:ext cx="11794316" cy="1010636"/>
          </a:xfrm>
        </p:spPr>
        <p:txBody>
          <a:bodyPr lIns="91440" tIns="45720" rIns="91440" bIns="45720" anchor="ctr"/>
          <a:lstStyle/>
          <a:p>
            <a:r>
              <a:rPr lang="en-US">
                <a:cs typeface="Arial"/>
                <a:hlinkClick r:id="rId2">
                  <a:extLst>
                    <a:ext uri="{A12FA001-AC4F-418D-AE19-62706E023703}">
                      <ahyp:hlinkClr xmlns:ahyp="http://schemas.microsoft.com/office/drawing/2018/hyperlinkcolor" val="tx"/>
                    </a:ext>
                  </a:extLst>
                </a:hlinkClick>
              </a:rPr>
              <a:t>30 CFR 580 – Prospecting for Minerals</a:t>
            </a:r>
            <a:endParaRPr lang="en-US"/>
          </a:p>
        </p:txBody>
      </p:sp>
      <p:sp>
        <p:nvSpPr>
          <p:cNvPr id="11" name="TextBox 10">
            <a:extLst>
              <a:ext uri="{FF2B5EF4-FFF2-40B4-BE49-F238E27FC236}">
                <a16:creationId xmlns:a16="http://schemas.microsoft.com/office/drawing/2014/main" id="{8AA5E672-2AE2-38AA-2161-B12CC2107257}"/>
              </a:ext>
            </a:extLst>
          </p:cNvPr>
          <p:cNvSpPr txBox="1"/>
          <p:nvPr/>
        </p:nvSpPr>
        <p:spPr>
          <a:xfrm>
            <a:off x="1103704" y="2649589"/>
            <a:ext cx="10497746"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1" fontAlgn="auto" latinLnBrk="0" hangingPunct="1">
              <a:lnSpc>
                <a:spcPct val="100000"/>
              </a:lnSpc>
              <a:spcBef>
                <a:spcPts val="0"/>
              </a:spcBef>
              <a:spcAft>
                <a:spcPts val="1200"/>
              </a:spcAft>
              <a:buClr>
                <a:prstClr val="black"/>
              </a:buClr>
              <a:buSzPct val="75000"/>
              <a:buFont typeface="Courier New" panose="02070309020205020404" pitchFamily="49" charset="0"/>
              <a:buChar char="o"/>
              <a:tabLst/>
              <a:defRPr/>
            </a:pPr>
            <a:r>
              <a:rPr kumimoji="0" lang="en-US" sz="2000" b="0"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Interested parties are required (under 30 CFR 580.12) to </a:t>
            </a:r>
            <a:r>
              <a:rPr kumimoji="0" lang="en-US" sz="2000" b="1"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submit a permit application form </a:t>
            </a:r>
            <a:r>
              <a:rPr kumimoji="0" lang="en-US" sz="2000" b="0"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a:t>
            </a:r>
            <a:r>
              <a:rPr kumimoji="0" lang="en-US" sz="2000" b="0" i="0" u="none" strike="noStrike" kern="1200" cap="none" spc="0" normalizeH="0" baseline="0" noProof="0">
                <a:ln>
                  <a:noFill/>
                </a:ln>
                <a:solidFill>
                  <a:srgbClr val="0D497E"/>
                </a:solidFill>
                <a:effectLst/>
                <a:uLnTx/>
                <a:uFillTx/>
                <a:latin typeface="Calibri" panose="020F0502020204030204"/>
                <a:ea typeface="Calibri" panose="020F0502020204030204"/>
                <a:cs typeface="Calibri" panose="020F0502020204030204"/>
                <a:hlinkClick r:id="rId3">
                  <a:extLst>
                    <a:ext uri="{A12FA001-AC4F-418D-AE19-62706E023703}">
                      <ahyp:hlinkClr xmlns:ahyp="http://schemas.microsoft.com/office/drawing/2018/hyperlinkcolor" val="tx"/>
                    </a:ext>
                  </a:extLst>
                </a:hlinkClick>
              </a:rPr>
              <a:t>Form BOEM-0134</a:t>
            </a:r>
            <a:r>
              <a:rPr kumimoji="0" lang="en-US" sz="2000" b="0"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 at least 30 days before the start date.</a:t>
            </a:r>
          </a:p>
          <a:p>
            <a:pPr marL="342900" marR="0" lvl="0" indent="-342900" algn="l" defTabSz="914400" rtl="0" eaLnBrk="1" fontAlgn="auto" latinLnBrk="0" hangingPunct="1">
              <a:lnSpc>
                <a:spcPct val="100000"/>
              </a:lnSpc>
              <a:spcBef>
                <a:spcPts val="0"/>
              </a:spcBef>
              <a:spcAft>
                <a:spcPts val="1200"/>
              </a:spcAft>
              <a:buClr>
                <a:prstClr val="black"/>
              </a:buClr>
              <a:buSzPct val="75000"/>
              <a:buFont typeface="Courier New" panose="02070309020205020404" pitchFamily="49" charset="0"/>
              <a:buChar char="o"/>
              <a:tabLst/>
              <a:defRPr/>
            </a:pPr>
            <a:r>
              <a:rPr kumimoji="0" lang="en-US" sz="2000" b="0"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Application provides the information necessary to evaluate the applicant’s qualifications, and upon approval, a permit or authorization is issued to the applicant.</a:t>
            </a:r>
          </a:p>
          <a:p>
            <a:pPr marL="342900" marR="0" lvl="0" indent="-342900" algn="l" defTabSz="914400" rtl="0" eaLnBrk="1" fontAlgn="auto" latinLnBrk="0" hangingPunct="1">
              <a:lnSpc>
                <a:spcPct val="100000"/>
              </a:lnSpc>
              <a:spcBef>
                <a:spcPts val="0"/>
              </a:spcBef>
              <a:spcAft>
                <a:spcPts val="1200"/>
              </a:spcAft>
              <a:buClr>
                <a:prstClr val="black"/>
              </a:buClr>
              <a:buSzPct val="75000"/>
              <a:buFont typeface="Courier New" panose="02070309020205020404" pitchFamily="49" charset="0"/>
              <a:buChar char="o"/>
              <a:tabLst/>
              <a:defRPr/>
            </a:pPr>
            <a:r>
              <a:rPr kumimoji="0" lang="en-US" sz="2000" b="1"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Environmental assessment </a:t>
            </a:r>
            <a:r>
              <a:rPr kumimoji="0" lang="en-US" sz="2000" b="0"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may be required as part of the permitting process.</a:t>
            </a:r>
          </a:p>
          <a:p>
            <a:pPr marL="342900" marR="0" lvl="0" indent="-342900" algn="l" defTabSz="914400" rtl="0" eaLnBrk="1" fontAlgn="auto" latinLnBrk="0" hangingPunct="1">
              <a:lnSpc>
                <a:spcPct val="100000"/>
              </a:lnSpc>
              <a:spcBef>
                <a:spcPts val="0"/>
              </a:spcBef>
              <a:spcAft>
                <a:spcPts val="1200"/>
              </a:spcAft>
              <a:buClr>
                <a:prstClr val="black"/>
              </a:buClr>
              <a:buSzPct val="75000"/>
              <a:buFont typeface="Courier New" panose="02070309020205020404" pitchFamily="49" charset="0"/>
              <a:buChar char="o"/>
              <a:tabLst/>
              <a:defRPr/>
            </a:pPr>
            <a:r>
              <a:rPr lang="en-US" sz="2000">
                <a:solidFill>
                  <a:srgbClr val="0A456F"/>
                </a:solidFill>
                <a:latin typeface="Calibri" panose="020F0502020204030204"/>
                <a:ea typeface="Calibri" panose="020F0502020204030204"/>
                <a:cs typeface="Calibri" panose="020F0502020204030204"/>
              </a:rPr>
              <a:t>You may </a:t>
            </a:r>
            <a:r>
              <a:rPr lang="en-US" sz="2000" u="sng">
                <a:solidFill>
                  <a:srgbClr val="0A456F"/>
                </a:solidFill>
                <a:latin typeface="Calibri" panose="020F0502020204030204"/>
                <a:ea typeface="Calibri" panose="020F0502020204030204"/>
                <a:cs typeface="Calibri" panose="020F0502020204030204"/>
              </a:rPr>
              <a:t>not</a:t>
            </a:r>
            <a:r>
              <a:rPr lang="en-US" sz="2000">
                <a:solidFill>
                  <a:srgbClr val="0A456F"/>
                </a:solidFill>
                <a:latin typeface="Calibri" panose="020F0502020204030204"/>
                <a:ea typeface="Calibri" panose="020F0502020204030204"/>
                <a:cs typeface="Calibri" panose="020F0502020204030204"/>
              </a:rPr>
              <a:t> claim any oil, gas, </a:t>
            </a:r>
            <a:r>
              <a:rPr lang="en-US" sz="2000" err="1">
                <a:solidFill>
                  <a:srgbClr val="0A456F"/>
                </a:solidFill>
                <a:latin typeface="Calibri" panose="020F0502020204030204"/>
                <a:ea typeface="Calibri" panose="020F0502020204030204"/>
                <a:cs typeface="Calibri" panose="020F0502020204030204"/>
              </a:rPr>
              <a:t>sulphur</a:t>
            </a:r>
            <a:r>
              <a:rPr lang="en-US" sz="2000">
                <a:solidFill>
                  <a:srgbClr val="0A456F"/>
                </a:solidFill>
                <a:latin typeface="Calibri" panose="020F0502020204030204"/>
                <a:ea typeface="Calibri" panose="020F0502020204030204"/>
                <a:cs typeface="Calibri" panose="020F0502020204030204"/>
              </a:rPr>
              <a:t>, or other minerals you discover while conducting operations under a permit or notice (30 CFR 580.20(h)).</a:t>
            </a:r>
          </a:p>
          <a:p>
            <a:pPr marL="342900" marR="0" lvl="0" indent="-342900" algn="l" defTabSz="914400" rtl="0" eaLnBrk="1" fontAlgn="auto" latinLnBrk="0" hangingPunct="1">
              <a:lnSpc>
                <a:spcPct val="100000"/>
              </a:lnSpc>
              <a:spcBef>
                <a:spcPts val="0"/>
              </a:spcBef>
              <a:spcAft>
                <a:spcPts val="1200"/>
              </a:spcAft>
              <a:buClr>
                <a:prstClr val="black"/>
              </a:buClr>
              <a:buSzPct val="75000"/>
              <a:buFont typeface="Courier New" panose="02070309020205020404" pitchFamily="49" charset="0"/>
              <a:buChar char="o"/>
              <a:tabLst/>
              <a:defRPr/>
            </a:pPr>
            <a:r>
              <a:rPr kumimoji="0" lang="en-US" sz="2000" b="0"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Activities are approved for a specified period and </a:t>
            </a:r>
            <a:r>
              <a:rPr kumimoji="0" lang="en-US" sz="2000" b="1"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typically do not exceed 5 years</a:t>
            </a:r>
            <a:r>
              <a:rPr kumimoji="0" lang="en-US" sz="2000" b="0"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              Permits may be issued for a shorter period of time and extended as appropriate. </a:t>
            </a:r>
          </a:p>
        </p:txBody>
      </p:sp>
      <p:sp>
        <p:nvSpPr>
          <p:cNvPr id="3" name="TextBox 2">
            <a:extLst>
              <a:ext uri="{FF2B5EF4-FFF2-40B4-BE49-F238E27FC236}">
                <a16:creationId xmlns:a16="http://schemas.microsoft.com/office/drawing/2014/main" id="{FDF2312D-69F8-07D7-6657-DA2DC8BFA6AB}"/>
              </a:ext>
            </a:extLst>
          </p:cNvPr>
          <p:cNvSpPr txBox="1"/>
          <p:nvPr/>
        </p:nvSpPr>
        <p:spPr>
          <a:xfrm>
            <a:off x="202887" y="1181529"/>
            <a:ext cx="1139307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OCSLA requires all parties who are prospecting marine minerals for commercial purposes to receive authorization. </a:t>
            </a:r>
            <a:r>
              <a:rPr kumimoji="0" lang="en-US" sz="2400" b="0"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Under BOEM regulations, </a:t>
            </a:r>
            <a:r>
              <a:rPr kumimoji="0" lang="en-US" sz="2400" b="1"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pre-lease G&amp;G</a:t>
            </a:r>
            <a:r>
              <a:rPr kumimoji="0" lang="en-US" sz="2400" b="0"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 </a:t>
            </a:r>
            <a:r>
              <a:rPr kumimoji="0" lang="en-US" sz="2400" b="1"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prospecting </a:t>
            </a:r>
            <a:r>
              <a:rPr kumimoji="0" lang="en-US" sz="2400" b="0"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(“off-lease exploration")</a:t>
            </a:r>
            <a:r>
              <a:rPr kumimoji="0" lang="en-US" sz="2400" b="1"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 </a:t>
            </a:r>
            <a:r>
              <a:rPr kumimoji="0" lang="en-US" sz="2400" b="0"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can only be performed under a </a:t>
            </a:r>
            <a:r>
              <a:rPr kumimoji="0" lang="en-US" sz="2400" b="1"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permit</a:t>
            </a:r>
            <a:r>
              <a:rPr kumimoji="0" lang="en-US" sz="2400" b="0"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 </a:t>
            </a:r>
            <a:r>
              <a:rPr kumimoji="0" lang="en-US" sz="2400" b="1"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authorization</a:t>
            </a:r>
            <a:r>
              <a:rPr kumimoji="0" lang="en-US" sz="2400" b="0"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 or scientific research </a:t>
            </a:r>
            <a:r>
              <a:rPr kumimoji="0" lang="en-US" sz="2400" b="1"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notice</a:t>
            </a:r>
            <a:r>
              <a:rPr kumimoji="0" lang="en-US" sz="2400" b="0"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 </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Tree>
    <p:extLst>
      <p:ext uri="{BB962C8B-B14F-4D97-AF65-F5344CB8AC3E}">
        <p14:creationId xmlns:p14="http://schemas.microsoft.com/office/powerpoint/2010/main" val="2716609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AA5E672-2AE2-38AA-2161-B12CC2107257}"/>
              </a:ext>
            </a:extLst>
          </p:cNvPr>
          <p:cNvSpPr txBox="1"/>
          <p:nvPr/>
        </p:nvSpPr>
        <p:spPr>
          <a:xfrm>
            <a:off x="310021" y="2403071"/>
            <a:ext cx="8091029"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1" fontAlgn="auto" latinLnBrk="0" hangingPunct="1">
              <a:lnSpc>
                <a:spcPct val="100000"/>
              </a:lnSpc>
              <a:spcBef>
                <a:spcPts val="0"/>
              </a:spcBef>
              <a:spcAft>
                <a:spcPts val="0"/>
              </a:spcAft>
              <a:buClr>
                <a:prstClr val="black"/>
              </a:buClr>
              <a:buSzPct val="75000"/>
              <a:buFont typeface="Courier New" panose="02070309020205020404" pitchFamily="49" charset="0"/>
              <a:buChar char="o"/>
              <a:tabLst/>
              <a:defRPr/>
            </a:pPr>
            <a:r>
              <a:rPr kumimoji="0" lang="en-US" sz="2000" b="0" i="0" u="none" strike="noStrike" kern="1200" cap="none" spc="0" normalizeH="0" baseline="0" noProof="0" dirty="0">
                <a:ln>
                  <a:noFill/>
                </a:ln>
                <a:solidFill>
                  <a:srgbClr val="0A456F"/>
                </a:solidFill>
                <a:effectLst/>
                <a:uLnTx/>
                <a:uFillTx/>
                <a:latin typeface="Calibri" panose="020F0502020204030204"/>
                <a:ea typeface="Calibri" panose="020F0502020204030204"/>
                <a:cs typeface="Calibri" panose="020F0502020204030204"/>
              </a:rPr>
              <a:t>The lease sale process can be initiated by:</a:t>
            </a:r>
          </a:p>
          <a:p>
            <a:pPr marL="800100" marR="0" lvl="1" indent="-342900" algn="l" defTabSz="914400" rtl="0" eaLnBrk="1" fontAlgn="auto" latinLnBrk="0" hangingPunct="1">
              <a:lnSpc>
                <a:spcPct val="100000"/>
              </a:lnSpc>
              <a:spcBef>
                <a:spcPts val="0"/>
              </a:spcBef>
              <a:spcAft>
                <a:spcPts val="0"/>
              </a:spcAft>
              <a:buClr>
                <a:prstClr val="black"/>
              </a:buClr>
              <a:buSzPct val="75000"/>
              <a:buFont typeface="Arial" panose="020B0604020202020204" pitchFamily="34" charset="0"/>
              <a:buChar char="•"/>
              <a:tabLst/>
              <a:defRPr/>
            </a:pPr>
            <a:r>
              <a:rPr kumimoji="0" lang="en-US" sz="2000" b="0" i="0" u="none" strike="noStrike" kern="1200" cap="none" spc="0" normalizeH="0" baseline="0" noProof="0" dirty="0">
                <a:ln>
                  <a:noFill/>
                </a:ln>
                <a:solidFill>
                  <a:srgbClr val="0A456F"/>
                </a:solidFill>
                <a:effectLst/>
                <a:uLnTx/>
                <a:uFillTx/>
                <a:latin typeface="Calibri" panose="020F0502020204030204"/>
                <a:ea typeface="Calibri" panose="020F0502020204030204"/>
                <a:cs typeface="Calibri" panose="020F0502020204030204"/>
              </a:rPr>
              <a:t>An unsolicited request for a lease sale (30 CFR 581.11)</a:t>
            </a:r>
          </a:p>
          <a:p>
            <a:pPr marL="800100" marR="0" lvl="1" indent="-342900" algn="l" defTabSz="914400" rtl="0" eaLnBrk="1" fontAlgn="auto" latinLnBrk="0" hangingPunct="1">
              <a:lnSpc>
                <a:spcPct val="100000"/>
              </a:lnSpc>
              <a:spcBef>
                <a:spcPts val="0"/>
              </a:spcBef>
              <a:spcAft>
                <a:spcPts val="0"/>
              </a:spcAft>
              <a:buClr>
                <a:prstClr val="black"/>
              </a:buClr>
              <a:buSzPct val="75000"/>
              <a:buFont typeface="Arial" panose="020B0604020202020204" pitchFamily="34" charset="0"/>
              <a:buChar char="•"/>
              <a:tabLst/>
              <a:defRPr/>
            </a:pPr>
            <a:r>
              <a:rPr kumimoji="0" lang="en-US" sz="2000" b="0" i="0" u="none" strike="noStrike" kern="1200" cap="none" spc="0" normalizeH="0" baseline="0" noProof="0" dirty="0">
                <a:ln>
                  <a:noFill/>
                </a:ln>
                <a:solidFill>
                  <a:srgbClr val="0A456F"/>
                </a:solidFill>
                <a:effectLst/>
                <a:uLnTx/>
                <a:uFillTx/>
                <a:latin typeface="Calibri" panose="020F0502020204030204"/>
                <a:ea typeface="Calibri" panose="020F0502020204030204"/>
                <a:cs typeface="Calibri" panose="020F0502020204030204"/>
              </a:rPr>
              <a:t>DOI’s own initiative (30 CFR 581.12)</a:t>
            </a:r>
          </a:p>
          <a:p>
            <a:pPr marL="342900" marR="0" lvl="0" indent="-342900" algn="l" defTabSz="914400" rtl="0" eaLnBrk="1" fontAlgn="auto" latinLnBrk="0" hangingPunct="1">
              <a:lnSpc>
                <a:spcPct val="100000"/>
              </a:lnSpc>
              <a:spcBef>
                <a:spcPts val="0"/>
              </a:spcBef>
              <a:spcAft>
                <a:spcPts val="0"/>
              </a:spcAft>
              <a:buClr>
                <a:prstClr val="black"/>
              </a:buClr>
              <a:buSzPct val="75000"/>
              <a:buFont typeface="Courier New" panose="02070309020205020404" pitchFamily="49" charset="0"/>
              <a:buChar char="o"/>
              <a:tabLst/>
              <a:defRPr/>
            </a:pPr>
            <a:r>
              <a:rPr kumimoji="0" lang="en-US" sz="2000" b="0" i="0" u="none" strike="noStrike" kern="1200" cap="none" spc="0" normalizeH="0" baseline="0" noProof="0" dirty="0">
                <a:ln>
                  <a:noFill/>
                </a:ln>
                <a:solidFill>
                  <a:srgbClr val="0A456F"/>
                </a:solidFill>
                <a:effectLst/>
                <a:uLnTx/>
                <a:uFillTx/>
                <a:latin typeface="Calibri" panose="020F0502020204030204"/>
                <a:ea typeface="Calibri" panose="020F0502020204030204"/>
                <a:cs typeface="Calibri" panose="020F0502020204030204"/>
              </a:rPr>
              <a:t>Followed by:</a:t>
            </a:r>
          </a:p>
          <a:p>
            <a:pPr marL="800100" marR="0" lvl="1" indent="-342900" algn="l" defTabSz="914400" rtl="0" eaLnBrk="1" fontAlgn="auto" latinLnBrk="0" hangingPunct="1">
              <a:lnSpc>
                <a:spcPct val="100000"/>
              </a:lnSpc>
              <a:spcBef>
                <a:spcPts val="0"/>
              </a:spcBef>
              <a:spcAft>
                <a:spcPts val="0"/>
              </a:spcAft>
              <a:buClr>
                <a:prstClr val="black"/>
              </a:buClr>
              <a:buSzPct val="75000"/>
              <a:buFont typeface="Arial" panose="020B0604020202020204" pitchFamily="34" charset="0"/>
              <a:buChar char="•"/>
              <a:tabLst/>
              <a:defRPr/>
            </a:pPr>
            <a:r>
              <a:rPr kumimoji="0" lang="en-US" sz="2000" b="0" i="0" u="none" strike="noStrike" kern="1200" cap="none" spc="0" normalizeH="0" baseline="0" noProof="0" dirty="0">
                <a:ln>
                  <a:noFill/>
                </a:ln>
                <a:solidFill>
                  <a:srgbClr val="0A456F"/>
                </a:solidFill>
                <a:effectLst/>
                <a:uLnTx/>
                <a:uFillTx/>
                <a:latin typeface="Calibri" panose="020F0502020204030204"/>
                <a:ea typeface="Calibri" panose="020F0502020204030204"/>
                <a:cs typeface="Calibri" panose="020F0502020204030204"/>
              </a:rPr>
              <a:t>A request for OCS mineral information and interest (30 CFR 581.12) (“RFI”)</a:t>
            </a:r>
          </a:p>
          <a:p>
            <a:pPr marL="342900" marR="0" lvl="0" indent="-342900" algn="l" defTabSz="914400" rtl="0" eaLnBrk="1" fontAlgn="auto" latinLnBrk="0" hangingPunct="1">
              <a:lnSpc>
                <a:spcPct val="100000"/>
              </a:lnSpc>
              <a:spcBef>
                <a:spcPts val="0"/>
              </a:spcBef>
              <a:spcAft>
                <a:spcPts val="0"/>
              </a:spcAft>
              <a:buClr>
                <a:prstClr val="black"/>
              </a:buClr>
              <a:buSzPct val="75000"/>
              <a:buFont typeface="Courier New" panose="02070309020205020404" pitchFamily="49" charset="0"/>
              <a:buChar char="o"/>
              <a:tabLst/>
              <a:defRPr/>
            </a:pPr>
            <a:r>
              <a:rPr kumimoji="0" lang="en-US" sz="2000" b="0" i="0" u="none" strike="noStrike" kern="1200" cap="none" spc="0" normalizeH="0" baseline="0" noProof="0" dirty="0">
                <a:ln>
                  <a:noFill/>
                </a:ln>
                <a:solidFill>
                  <a:srgbClr val="0A456F"/>
                </a:solidFill>
                <a:effectLst/>
                <a:uLnTx/>
                <a:uFillTx/>
                <a:latin typeface="Calibri" panose="020F0502020204030204"/>
                <a:ea typeface="Calibri" panose="020F0502020204030204"/>
                <a:cs typeface="Calibri" panose="020F0502020204030204"/>
              </a:rPr>
              <a:t>Lease sale:</a:t>
            </a:r>
          </a:p>
          <a:p>
            <a:pPr marL="800100" lvl="1" indent="-342900">
              <a:buClr>
                <a:prstClr val="black"/>
              </a:buClr>
              <a:buSzPct val="75000"/>
              <a:buFont typeface="Arial" panose="020B0604020202020204" pitchFamily="34" charset="0"/>
              <a:buChar char="•"/>
              <a:defRPr/>
            </a:pPr>
            <a:r>
              <a:rPr kumimoji="0" lang="en-US" sz="2000" b="0" i="0" u="none" strike="noStrike" kern="1200" cap="none" spc="0" normalizeH="0" baseline="0" noProof="0" dirty="0">
                <a:ln>
                  <a:noFill/>
                </a:ln>
                <a:solidFill>
                  <a:srgbClr val="0A456F"/>
                </a:solidFill>
                <a:effectLst/>
                <a:uLnTx/>
                <a:uFillTx/>
                <a:latin typeface="Calibri" panose="020F0502020204030204"/>
                <a:ea typeface="Calibri" panose="020F0502020204030204"/>
                <a:cs typeface="Calibri" panose="020F0502020204030204"/>
              </a:rPr>
              <a:t>Competitive, cash bonus bidding under terms &amp; conditions specified in leasing </a:t>
            </a:r>
            <a:r>
              <a:rPr lang="en-US" sz="2000" dirty="0">
                <a:solidFill>
                  <a:srgbClr val="0A456F"/>
                </a:solidFill>
                <a:latin typeface="Calibri" panose="020F0502020204030204"/>
                <a:ea typeface="Calibri" panose="020F0502020204030204"/>
                <a:cs typeface="Calibri" panose="020F0502020204030204"/>
              </a:rPr>
              <a:t>notice. </a:t>
            </a:r>
            <a:r>
              <a:rPr lang="en-US" sz="2000" b="1" dirty="0">
                <a:solidFill>
                  <a:srgbClr val="0A456F"/>
                </a:solidFill>
                <a:latin typeface="Calibri" panose="020F0502020204030204"/>
                <a:ea typeface="Calibri" panose="020F0502020204030204"/>
                <a:cs typeface="Calibri" panose="020F0502020204030204"/>
              </a:rPr>
              <a:t>Minimum</a:t>
            </a:r>
            <a:r>
              <a:rPr kumimoji="0" lang="en-US" sz="2000" b="1" i="0" u="none" strike="noStrike" kern="1200" cap="none" spc="0" normalizeH="0" baseline="0" noProof="0" dirty="0">
                <a:ln>
                  <a:noFill/>
                </a:ln>
                <a:solidFill>
                  <a:srgbClr val="0A456F"/>
                </a:solidFill>
                <a:effectLst/>
                <a:uLnTx/>
                <a:uFillTx/>
                <a:latin typeface="Calibri" panose="020F0502020204030204"/>
                <a:ea typeface="Calibri" panose="020F0502020204030204"/>
                <a:cs typeface="Calibri" panose="020F0502020204030204"/>
              </a:rPr>
              <a:t> lease term is 20 years.</a:t>
            </a:r>
          </a:p>
          <a:p>
            <a:pPr marL="800100" marR="0" lvl="1" indent="-342900" algn="l" defTabSz="914400" rtl="0" eaLnBrk="1" fontAlgn="auto" latinLnBrk="0" hangingPunct="1">
              <a:lnSpc>
                <a:spcPct val="100000"/>
              </a:lnSpc>
              <a:spcBef>
                <a:spcPts val="0"/>
              </a:spcBef>
              <a:spcAft>
                <a:spcPts val="0"/>
              </a:spcAft>
              <a:buClr>
                <a:prstClr val="black"/>
              </a:buClr>
              <a:buSzPct val="75000"/>
              <a:buFont typeface="Arial" panose="020B0604020202020204" pitchFamily="34" charset="0"/>
              <a:buChar char="•"/>
              <a:tabLst/>
              <a:defRPr/>
            </a:pPr>
            <a:r>
              <a:rPr kumimoji="0" lang="en-US" sz="2000" b="0" i="0" u="none" strike="noStrike" kern="1200" cap="none" spc="0" normalizeH="0" baseline="0" noProof="0" dirty="0">
                <a:ln>
                  <a:noFill/>
                </a:ln>
                <a:solidFill>
                  <a:srgbClr val="0A456F"/>
                </a:solidFill>
                <a:effectLst/>
                <a:uLnTx/>
                <a:uFillTx/>
                <a:latin typeface="Calibri" panose="020F0502020204030204"/>
                <a:ea typeface="Calibri" panose="020F0502020204030204"/>
                <a:cs typeface="Calibri" panose="020F0502020204030204"/>
              </a:rPr>
              <a:t>BOEM has not issued a competitive lease under these regulations</a:t>
            </a:r>
          </a:p>
        </p:txBody>
      </p:sp>
      <p:sp>
        <p:nvSpPr>
          <p:cNvPr id="2" name="Text Placeholder 1">
            <a:extLst>
              <a:ext uri="{FF2B5EF4-FFF2-40B4-BE49-F238E27FC236}">
                <a16:creationId xmlns:a16="http://schemas.microsoft.com/office/drawing/2014/main" id="{D2B87010-8029-7B9F-094B-03DB39F02A53}"/>
              </a:ext>
            </a:extLst>
          </p:cNvPr>
          <p:cNvSpPr>
            <a:spLocks noGrp="1"/>
          </p:cNvSpPr>
          <p:nvPr>
            <p:ph type="body" sz="quarter" idx="10"/>
          </p:nvPr>
        </p:nvSpPr>
        <p:spPr>
          <a:xfrm>
            <a:off x="198842" y="0"/>
            <a:ext cx="11794316" cy="1005592"/>
          </a:xfrm>
        </p:spPr>
        <p:txBody>
          <a:bodyPr lIns="91440" tIns="45720" rIns="91440" bIns="45720" anchor="ctr"/>
          <a:lstStyle/>
          <a:p>
            <a:r>
              <a:rPr lang="en-US">
                <a:hlinkClick r:id="rId2">
                  <a:extLst>
                    <a:ext uri="{A12FA001-AC4F-418D-AE19-62706E023703}">
                      <ahyp:hlinkClr xmlns:ahyp="http://schemas.microsoft.com/office/drawing/2018/hyperlinkcolor" val="tx"/>
                    </a:ext>
                  </a:extLst>
                </a:hlinkClick>
              </a:rPr>
              <a:t>30 CFR 581 – Leasing of Minerals</a:t>
            </a:r>
            <a:endParaRPr lang="en-US"/>
          </a:p>
        </p:txBody>
      </p:sp>
      <p:sp>
        <p:nvSpPr>
          <p:cNvPr id="5" name="Slide Number Placeholder 4">
            <a:extLst>
              <a:ext uri="{FF2B5EF4-FFF2-40B4-BE49-F238E27FC236}">
                <a16:creationId xmlns:a16="http://schemas.microsoft.com/office/drawing/2014/main" id="{A2C448DB-553B-E2E5-7F00-1136923CC619}"/>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257BE-248A-48BC-9F5F-19A6E1408DB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Source: US National Institute of Health">
            <a:extLst>
              <a:ext uri="{FF2B5EF4-FFF2-40B4-BE49-F238E27FC236}">
                <a16:creationId xmlns:a16="http://schemas.microsoft.com/office/drawing/2014/main" id="{25E5216A-520E-02A8-0AD7-E8654AE32E98}"/>
              </a:ext>
            </a:extLst>
          </p:cNvPr>
          <p:cNvPicPr>
            <a:picLocks noChangeAspect="1"/>
          </p:cNvPicPr>
          <p:nvPr/>
        </p:nvPicPr>
        <p:blipFill>
          <a:blip r:embed="rId3"/>
          <a:stretch>
            <a:fillRect/>
          </a:stretch>
        </p:blipFill>
        <p:spPr>
          <a:xfrm>
            <a:off x="8528914" y="1386028"/>
            <a:ext cx="3269245" cy="4365343"/>
          </a:xfrm>
          <a:prstGeom prst="rect">
            <a:avLst/>
          </a:prstGeom>
        </p:spPr>
      </p:pic>
      <p:sp>
        <p:nvSpPr>
          <p:cNvPr id="6" name="TextBox 5">
            <a:extLst>
              <a:ext uri="{FF2B5EF4-FFF2-40B4-BE49-F238E27FC236}">
                <a16:creationId xmlns:a16="http://schemas.microsoft.com/office/drawing/2014/main" id="{19C8969C-ADA1-FF5E-0CB8-5FEB68FBD009}"/>
              </a:ext>
            </a:extLst>
          </p:cNvPr>
          <p:cNvSpPr txBox="1"/>
          <p:nvPr/>
        </p:nvSpPr>
        <p:spPr>
          <a:xfrm>
            <a:off x="393841" y="1227278"/>
            <a:ext cx="7805737" cy="95410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A456F"/>
                </a:solidFill>
                <a:effectLst/>
                <a:uLnTx/>
                <a:uFillTx/>
                <a:latin typeface="Calibri" panose="020F0502020204030204"/>
                <a:ea typeface="Calibri" panose="020F0502020204030204"/>
                <a:cs typeface="Calibri" panose="020F0502020204030204"/>
              </a:rPr>
              <a:t>Leasing is a </a:t>
            </a:r>
            <a:r>
              <a:rPr kumimoji="0" lang="en-US" sz="2800" b="1" i="0" strike="noStrike" kern="1200" cap="none" spc="0" normalizeH="0" baseline="0" noProof="0" dirty="0">
                <a:ln>
                  <a:noFill/>
                </a:ln>
                <a:solidFill>
                  <a:srgbClr val="0A456F"/>
                </a:solidFill>
                <a:effectLst/>
                <a:uLnTx/>
                <a:uFillTx/>
                <a:latin typeface="Calibri" panose="020F0502020204030204"/>
                <a:ea typeface="Calibri" panose="020F0502020204030204"/>
                <a:cs typeface="Calibri" panose="020F0502020204030204"/>
              </a:rPr>
              <a:t>competitive</a:t>
            </a:r>
            <a:r>
              <a:rPr kumimoji="0" lang="en-US" sz="2800" b="1" i="0" u="none" strike="noStrike" kern="1200" cap="none" spc="0" normalizeH="0" baseline="0" noProof="0" dirty="0">
                <a:ln>
                  <a:noFill/>
                </a:ln>
                <a:solidFill>
                  <a:srgbClr val="0A456F"/>
                </a:solidFill>
                <a:effectLst/>
                <a:uLnTx/>
                <a:uFillTx/>
                <a:latin typeface="Calibri" panose="020F0502020204030204"/>
                <a:ea typeface="Calibri" panose="020F0502020204030204"/>
                <a:cs typeface="Calibri" panose="020F0502020204030204"/>
              </a:rPr>
              <a:t> </a:t>
            </a:r>
            <a:r>
              <a:rPr kumimoji="0" lang="en-US" sz="2800" b="0" i="0" u="none" strike="noStrike" kern="1200" cap="none" spc="0" normalizeH="0" baseline="0" noProof="0" dirty="0">
                <a:ln>
                  <a:noFill/>
                </a:ln>
                <a:solidFill>
                  <a:srgbClr val="0A456F"/>
                </a:solidFill>
                <a:effectLst/>
                <a:uLnTx/>
                <a:uFillTx/>
                <a:latin typeface="Calibri" panose="020F0502020204030204"/>
                <a:ea typeface="Calibri" panose="020F0502020204030204"/>
                <a:cs typeface="Calibri" panose="020F0502020204030204"/>
              </a:rPr>
              <a:t>process separate from the prospecting permit.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576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A5A510-B7BF-23BB-16CC-6C42167A8F4B}"/>
              </a:ext>
            </a:extLst>
          </p:cNvPr>
          <p:cNvSpPr>
            <a:spLocks noGrp="1"/>
          </p:cNvSpPr>
          <p:nvPr>
            <p:ph type="body" sz="quarter" idx="10"/>
          </p:nvPr>
        </p:nvSpPr>
        <p:spPr/>
        <p:txBody>
          <a:bodyPr lIns="91440" tIns="45720" rIns="91440" bIns="45720" anchor="ctr"/>
          <a:lstStyle/>
          <a:p>
            <a:r>
              <a:rPr lang="en-US">
                <a:ea typeface="Calibri"/>
                <a:cs typeface="Arial"/>
              </a:rPr>
              <a:t>Leasing Steps: Regulatory Pathway and Projected Timeline Estimates</a:t>
            </a:r>
            <a:endParaRPr lang="en-US"/>
          </a:p>
        </p:txBody>
      </p:sp>
      <p:sp>
        <p:nvSpPr>
          <p:cNvPr id="5" name="Slide Number Placeholder 4">
            <a:extLst>
              <a:ext uri="{FF2B5EF4-FFF2-40B4-BE49-F238E27FC236}">
                <a16:creationId xmlns:a16="http://schemas.microsoft.com/office/drawing/2014/main" id="{05EA6968-39D7-5E72-8DD2-27317A3E872D}"/>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257BE-248A-48BC-9F5F-19A6E1408DB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17782F3-84F7-CDA9-1029-ACAE72CA47FD}"/>
              </a:ext>
            </a:extLst>
          </p:cNvPr>
          <p:cNvSpPr txBox="1"/>
          <p:nvPr/>
        </p:nvSpPr>
        <p:spPr>
          <a:xfrm>
            <a:off x="336456" y="4080916"/>
            <a:ext cx="11794316" cy="2277547"/>
          </a:xfrm>
          <a:prstGeom prst="rect">
            <a:avLst/>
          </a:prstGeom>
          <a:noFill/>
        </p:spPr>
        <p:txBody>
          <a:bodyPr wrap="square" lIns="91440" tIns="45720" rIns="91440" bIns="45720" rtlCol="0" anchor="t">
            <a:spAutoFit/>
          </a:bodyPr>
          <a:lstStyle/>
          <a:p>
            <a:pPr marR="0" lvl="0" algn="l" defTabSz="914400" rtl="0" eaLnBrk="1" fontAlgn="auto" latinLnBrk="0" hangingPunct="1">
              <a:spcBef>
                <a:spcPts val="0"/>
              </a:spcBef>
              <a:spcAft>
                <a:spcPts val="600"/>
              </a:spcAft>
              <a:buClr>
                <a:schemeClr val="accent3"/>
              </a:buClr>
              <a:buSzPct val="75000"/>
              <a:tabLst>
                <a:tab pos="685800" algn="l"/>
              </a:tabLst>
              <a:defRPr/>
            </a:pPr>
            <a:r>
              <a:rPr kumimoji="0" lang="en-US" sz="1600" b="0" i="0" u="none" strike="noStrike" kern="1200" cap="none" spc="0" normalizeH="0" baseline="0" noProof="0" dirty="0">
                <a:ln>
                  <a:noFill/>
                </a:ln>
                <a:solidFill>
                  <a:srgbClr val="0D497E"/>
                </a:solidFill>
                <a:effectLst/>
                <a:uLnTx/>
                <a:uFillTx/>
                <a:latin typeface="Aptos ExtraBold"/>
                <a:ea typeface="+mn-ea"/>
                <a:cs typeface="+mn-cs"/>
              </a:rPr>
              <a:t>Notes:</a:t>
            </a:r>
          </a:p>
          <a:p>
            <a:pPr marL="285750" marR="0" lvl="0" indent="-285750" algn="l" defTabSz="914400" rtl="0" eaLnBrk="1" fontAlgn="auto" latinLnBrk="0" hangingPunct="1">
              <a:spcBef>
                <a:spcPts val="0"/>
              </a:spcBef>
              <a:spcAft>
                <a:spcPts val="600"/>
              </a:spcAft>
              <a:buClr>
                <a:schemeClr val="accent3"/>
              </a:buClr>
              <a:buSzPct val="75000"/>
              <a:buFont typeface="Courier New" panose="02070309020205020404" pitchFamily="49" charset="0"/>
              <a:buChar char="o"/>
              <a:tabLst>
                <a:tab pos="685800" algn="l"/>
              </a:tabLst>
              <a:defRPr/>
            </a:pPr>
            <a:r>
              <a:rPr kumimoji="0" lang="en-US" sz="1600" b="0" i="0" u="none" strike="noStrike" kern="1200" cap="none" spc="0" normalizeH="0" baseline="0" noProof="0" dirty="0">
                <a:ln>
                  <a:noFill/>
                </a:ln>
                <a:solidFill>
                  <a:srgbClr val="0D497E"/>
                </a:solidFill>
                <a:effectLst/>
                <a:uLnTx/>
                <a:uFillTx/>
                <a:latin typeface="Aptos"/>
                <a:ea typeface="+mn-ea"/>
                <a:cs typeface="+mn-cs"/>
              </a:rPr>
              <a:t>Minerals leasing is a competitive process with either sealed bid, cash bonus bid, and royalties (581.18(a)).</a:t>
            </a:r>
          </a:p>
          <a:p>
            <a:pPr marL="285750" marR="0" lvl="0" indent="-285750" algn="l" defTabSz="914400" rtl="0" eaLnBrk="1" fontAlgn="auto" latinLnBrk="0" hangingPunct="1">
              <a:spcBef>
                <a:spcPts val="0"/>
              </a:spcBef>
              <a:spcAft>
                <a:spcPts val="600"/>
              </a:spcAft>
              <a:buClr>
                <a:schemeClr val="accent3"/>
              </a:buClr>
              <a:buSzPct val="75000"/>
              <a:buFont typeface="Courier New" panose="02070309020205020404" pitchFamily="49" charset="0"/>
              <a:buChar char="o"/>
              <a:tabLst>
                <a:tab pos="685800" algn="l"/>
              </a:tabLst>
              <a:defRPr/>
            </a:pPr>
            <a:r>
              <a:rPr lang="en-US" sz="1600" dirty="0">
                <a:solidFill>
                  <a:srgbClr val="0D497E"/>
                </a:solidFill>
                <a:latin typeface="Aptos"/>
              </a:rPr>
              <a:t>The leasing notice will specify the use of sealed or oral bids (581.18 (b) and (c))</a:t>
            </a:r>
            <a:r>
              <a:rPr kumimoji="0" lang="en-US" sz="1600" b="0" i="0" u="none" strike="noStrike" kern="1200" cap="none" spc="0" normalizeH="0" baseline="0" noProof="0" dirty="0">
                <a:ln>
                  <a:noFill/>
                </a:ln>
                <a:solidFill>
                  <a:srgbClr val="0D497E"/>
                </a:solidFill>
                <a:effectLst/>
                <a:uLnTx/>
                <a:uFillTx/>
                <a:latin typeface="Aptos"/>
                <a:ea typeface="+mn-ea"/>
                <a:cs typeface="+mn-cs"/>
              </a:rPr>
              <a:t>  </a:t>
            </a:r>
          </a:p>
          <a:p>
            <a:pPr marL="285750" marR="0" lvl="0" indent="-285750" algn="l" defTabSz="914400" rtl="0" eaLnBrk="1" fontAlgn="auto" latinLnBrk="0" hangingPunct="1">
              <a:spcBef>
                <a:spcPts val="0"/>
              </a:spcBef>
              <a:spcAft>
                <a:spcPts val="600"/>
              </a:spcAft>
              <a:buClr>
                <a:schemeClr val="accent3"/>
              </a:buClr>
              <a:buSzPct val="75000"/>
              <a:buFont typeface="Courier New" panose="02070309020205020404" pitchFamily="49" charset="0"/>
              <a:buChar char="o"/>
              <a:tabLst>
                <a:tab pos="685800" algn="l"/>
              </a:tabLst>
              <a:defRPr/>
            </a:pPr>
            <a:r>
              <a:rPr kumimoji="0" lang="en-US" sz="1600" b="0" i="0" u="none" strike="noStrike" kern="1200" cap="none" spc="0" normalizeH="0" baseline="0" noProof="0" dirty="0">
                <a:ln>
                  <a:noFill/>
                </a:ln>
                <a:solidFill>
                  <a:srgbClr val="0D497E"/>
                </a:solidFill>
                <a:effectLst/>
                <a:uLnTx/>
                <a:uFillTx/>
                <a:latin typeface="Aptos"/>
                <a:ea typeface="+mn-ea"/>
                <a:cs typeface="Segoe UI"/>
              </a:rPr>
              <a:t>Each action by BOEM is subject to review and approval by the Secretary of Interior or their designee before the process proceeds.</a:t>
            </a:r>
            <a:r>
              <a:rPr kumimoji="0" lang="en-US" sz="1600" b="0" i="0" u="none" strike="noStrike" kern="1200" cap="none" spc="0" normalizeH="0" baseline="0" noProof="0" dirty="0">
                <a:ln>
                  <a:noFill/>
                </a:ln>
                <a:solidFill>
                  <a:srgbClr val="0D497E"/>
                </a:solidFill>
                <a:effectLst/>
                <a:uLnTx/>
                <a:uFillTx/>
                <a:latin typeface="Aptos"/>
                <a:ea typeface="+mn-ea"/>
                <a:cs typeface="+mn-cs"/>
              </a:rPr>
              <a:t> </a:t>
            </a:r>
          </a:p>
          <a:p>
            <a:pPr marL="285750" marR="0" lvl="0" indent="-285750" algn="l" defTabSz="914400" rtl="0" eaLnBrk="1" fontAlgn="auto" latinLnBrk="0" hangingPunct="1">
              <a:spcBef>
                <a:spcPts val="0"/>
              </a:spcBef>
              <a:spcAft>
                <a:spcPts val="600"/>
              </a:spcAft>
              <a:buClr>
                <a:schemeClr val="accent3"/>
              </a:buClr>
              <a:buSzPct val="75000"/>
              <a:buFont typeface="Courier New" panose="02070309020205020404" pitchFamily="49" charset="0"/>
              <a:buChar char="o"/>
              <a:tabLst>
                <a:tab pos="685800" algn="l"/>
              </a:tabLst>
              <a:defRPr/>
            </a:pPr>
            <a:r>
              <a:rPr kumimoji="0" lang="en-US" sz="1600" b="0" i="0" u="none" strike="noStrike" kern="1200" cap="none" spc="0" normalizeH="0" baseline="0" noProof="0" dirty="0">
                <a:ln>
                  <a:noFill/>
                </a:ln>
                <a:solidFill>
                  <a:srgbClr val="0D497E"/>
                </a:solidFill>
                <a:effectLst/>
                <a:uLnTx/>
                <a:uFillTx/>
                <a:latin typeface="Aptos"/>
                <a:ea typeface="+mn-ea"/>
                <a:cs typeface="+mn-cs"/>
              </a:rPr>
              <a:t>Minimum lease term is 20 years. </a:t>
            </a:r>
          </a:p>
          <a:p>
            <a:pPr marL="285750" indent="-285750">
              <a:spcAft>
                <a:spcPts val="600"/>
              </a:spcAft>
              <a:buClr>
                <a:schemeClr val="accent3"/>
              </a:buClr>
              <a:buSzPct val="75000"/>
              <a:buFont typeface="Courier New" panose="02070309020205020404" pitchFamily="49" charset="0"/>
              <a:buChar char="o"/>
              <a:tabLst>
                <a:tab pos="685800" algn="l"/>
              </a:tabLst>
              <a:defRPr/>
            </a:pPr>
            <a:r>
              <a:rPr lang="en-US" sz="1600" b="1" dirty="0">
                <a:solidFill>
                  <a:srgbClr val="0D497E"/>
                </a:solidFill>
                <a:latin typeface="Aptos"/>
              </a:rPr>
              <a:t>BOEM is currently engaged in updating and modernizing the existing regulatory framework.</a:t>
            </a:r>
          </a:p>
          <a:p>
            <a:pPr marL="285750" marR="0" lvl="0" indent="-285750" algn="l" defTabSz="914400" rtl="0" eaLnBrk="1" fontAlgn="auto" latinLnBrk="0" hangingPunct="1">
              <a:spcBef>
                <a:spcPts val="0"/>
              </a:spcBef>
              <a:spcAft>
                <a:spcPts val="600"/>
              </a:spcAft>
              <a:buClr>
                <a:schemeClr val="accent3"/>
              </a:buClr>
              <a:buSzPct val="75000"/>
              <a:buFont typeface="Courier New" panose="02070309020205020404" pitchFamily="49" charset="0"/>
              <a:buChar char="o"/>
              <a:tabLst>
                <a:tab pos="685800" algn="l"/>
              </a:tabLst>
              <a:defRPr/>
            </a:pPr>
            <a:endParaRPr kumimoji="0" lang="en-US" sz="1600" b="0" i="0" u="none" strike="noStrike" kern="1200" cap="none" spc="0" normalizeH="0" baseline="0" noProof="0" dirty="0">
              <a:ln>
                <a:noFill/>
              </a:ln>
              <a:solidFill>
                <a:srgbClr val="0D497E"/>
              </a:solidFill>
              <a:effectLst/>
              <a:uLnTx/>
              <a:uFillTx/>
              <a:latin typeface="Aptos"/>
              <a:ea typeface="+mn-ea"/>
              <a:cs typeface="+mn-cs"/>
            </a:endParaRPr>
          </a:p>
        </p:txBody>
      </p:sp>
      <p:grpSp>
        <p:nvGrpSpPr>
          <p:cNvPr id="14" name="Group 13">
            <a:extLst>
              <a:ext uri="{FF2B5EF4-FFF2-40B4-BE49-F238E27FC236}">
                <a16:creationId xmlns:a16="http://schemas.microsoft.com/office/drawing/2014/main" id="{218F7701-8CD7-8DEE-C05B-06045CD0FA3D}"/>
              </a:ext>
            </a:extLst>
          </p:cNvPr>
          <p:cNvGrpSpPr/>
          <p:nvPr/>
        </p:nvGrpSpPr>
        <p:grpSpPr>
          <a:xfrm>
            <a:off x="445274" y="3326108"/>
            <a:ext cx="11274723" cy="708992"/>
            <a:chOff x="445820" y="4222733"/>
            <a:chExt cx="11274723" cy="708992"/>
          </a:xfrm>
        </p:grpSpPr>
        <p:sp>
          <p:nvSpPr>
            <p:cNvPr id="13" name="Arrow: Right 12">
              <a:extLst>
                <a:ext uri="{FF2B5EF4-FFF2-40B4-BE49-F238E27FC236}">
                  <a16:creationId xmlns:a16="http://schemas.microsoft.com/office/drawing/2014/main" id="{BD9E750F-D608-AE74-5EE7-DF9E12417AD0}"/>
                </a:ext>
              </a:extLst>
            </p:cNvPr>
            <p:cNvSpPr/>
            <p:nvPr/>
          </p:nvSpPr>
          <p:spPr>
            <a:xfrm>
              <a:off x="445820" y="4222733"/>
              <a:ext cx="11274723" cy="708992"/>
            </a:xfrm>
            <a:prstGeom prst="rightArrow">
              <a:avLst/>
            </a:prstGeom>
            <a:solidFill>
              <a:srgbClr val="0C3054"/>
            </a:solidFill>
            <a:ln w="19050">
              <a:solidFill>
                <a:srgbClr val="0C30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B999F2D-5243-4356-AE64-9811425789B5}"/>
                </a:ext>
              </a:extLst>
            </p:cNvPr>
            <p:cNvSpPr txBox="1"/>
            <p:nvPr/>
          </p:nvSpPr>
          <p:spPr>
            <a:xfrm>
              <a:off x="575971" y="4418946"/>
              <a:ext cx="104956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ptos Narrow" panose="020B0004020202020204" pitchFamily="34" charset="0"/>
                  <a:ea typeface="+mn-ea"/>
                  <a:cs typeface="+mn-cs"/>
                </a:rPr>
                <a:t>Total Process: 2 – 5 + Years</a:t>
              </a:r>
            </a:p>
          </p:txBody>
        </p:sp>
      </p:grpSp>
      <p:sp>
        <p:nvSpPr>
          <p:cNvPr id="17" name="Rectangle: Rounded Corners 16">
            <a:extLst>
              <a:ext uri="{FF2B5EF4-FFF2-40B4-BE49-F238E27FC236}">
                <a16:creationId xmlns:a16="http://schemas.microsoft.com/office/drawing/2014/main" id="{D0F9E3C0-1C7B-34C1-9505-39BDF10B8C82}"/>
              </a:ext>
            </a:extLst>
          </p:cNvPr>
          <p:cNvSpPr/>
          <p:nvPr/>
        </p:nvSpPr>
        <p:spPr>
          <a:xfrm>
            <a:off x="445820" y="1472955"/>
            <a:ext cx="1070468" cy="1070468"/>
          </a:xfrm>
          <a:prstGeom prst="roundRect">
            <a:avLst/>
          </a:prstGeom>
          <a:solidFill>
            <a:schemeClr val="bg1"/>
          </a:solidFill>
          <a:ln w="31750">
            <a:solidFill>
              <a:srgbClr val="0C30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07A3D192-8546-027B-EDF1-2728B54A97DE}"/>
              </a:ext>
            </a:extLst>
          </p:cNvPr>
          <p:cNvSpPr txBox="1"/>
          <p:nvPr/>
        </p:nvSpPr>
        <p:spPr>
          <a:xfrm>
            <a:off x="448572" y="1591600"/>
            <a:ext cx="1062953" cy="7879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30" b="0" i="0" u="none" strike="noStrike" kern="1200" cap="none" spc="-50" normalizeH="0" baseline="0" noProof="0">
                <a:ln>
                  <a:noFill/>
                </a:ln>
                <a:solidFill>
                  <a:srgbClr val="0C3054"/>
                </a:solidFill>
                <a:effectLst/>
                <a:uLnTx/>
                <a:uFillTx/>
                <a:latin typeface="Aptos" panose="020B0004020202020204" pitchFamily="34" charset="0"/>
                <a:ea typeface="+mn-ea"/>
                <a:cs typeface="+mn-cs"/>
              </a:rPr>
              <a:t>Applicant</a:t>
            </a:r>
            <a:r>
              <a:rPr kumimoji="0" lang="en-US" sz="1130" b="0" i="0" u="none" strike="noStrike" kern="1200" cap="none" spc="-50" normalizeH="0" baseline="0" noProof="0">
                <a:ln>
                  <a:noFill/>
                </a:ln>
                <a:solidFill>
                  <a:srgbClr val="0C3054"/>
                </a:solidFill>
                <a:effectLst/>
                <a:uLnTx/>
                <a:uFillTx/>
                <a:latin typeface="Aptos SemiBold" panose="020B0004020202020204" pitchFamily="34" charset="0"/>
                <a:ea typeface="+mn-ea"/>
                <a:cs typeface="+mn-cs"/>
              </a:rPr>
              <a:t> </a:t>
            </a:r>
            <a:r>
              <a:rPr kumimoji="0" lang="en-US" sz="1130" b="0" i="0" u="none" strike="noStrike" kern="1200" cap="none" spc="-50" normalizeH="0" baseline="0" noProof="0">
                <a:ln>
                  <a:noFill/>
                </a:ln>
                <a:solidFill>
                  <a:srgbClr val="0C3054"/>
                </a:solidFill>
                <a:effectLst/>
                <a:uLnTx/>
                <a:uFillTx/>
                <a:latin typeface="Aptos ExtraBold" panose="020B0004020202020204" pitchFamily="34" charset="0"/>
                <a:ea typeface="+mn-ea"/>
                <a:cs typeface="+mn-cs"/>
              </a:rPr>
              <a:t>submits request </a:t>
            </a:r>
            <a:r>
              <a:rPr kumimoji="0" lang="en-US" sz="1130" b="0" i="0" u="none" strike="noStrike" kern="1200" cap="none" spc="-50" normalizeH="0" baseline="0" noProof="0">
                <a:ln>
                  <a:noFill/>
                </a:ln>
                <a:solidFill>
                  <a:srgbClr val="0C3054"/>
                </a:solidFill>
                <a:effectLst/>
                <a:uLnTx/>
                <a:uFillTx/>
                <a:latin typeface="Aptos" panose="020B0004020202020204" pitchFamily="34" charset="0"/>
                <a:ea typeface="+mn-ea"/>
                <a:cs typeface="+mn-cs"/>
              </a:rPr>
              <a:t>to lease minerals</a:t>
            </a:r>
          </a:p>
        </p:txBody>
      </p:sp>
      <p:sp>
        <p:nvSpPr>
          <p:cNvPr id="21" name="Oval 20">
            <a:extLst>
              <a:ext uri="{FF2B5EF4-FFF2-40B4-BE49-F238E27FC236}">
                <a16:creationId xmlns:a16="http://schemas.microsoft.com/office/drawing/2014/main" id="{EA02C882-3DC9-78E9-FD03-E2BEF68B9692}"/>
              </a:ext>
            </a:extLst>
          </p:cNvPr>
          <p:cNvSpPr/>
          <p:nvPr/>
        </p:nvSpPr>
        <p:spPr>
          <a:xfrm>
            <a:off x="336456" y="1298141"/>
            <a:ext cx="338304" cy="338304"/>
          </a:xfrm>
          <a:prstGeom prst="ellipse">
            <a:avLst/>
          </a:prstGeom>
          <a:solidFill>
            <a:srgbClr val="E5F8FF"/>
          </a:solidFill>
          <a:ln w="31750">
            <a:solidFill>
              <a:srgbClr val="0C30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Прямоугольник 20">
            <a:extLst>
              <a:ext uri="{FF2B5EF4-FFF2-40B4-BE49-F238E27FC236}">
                <a16:creationId xmlns:a16="http://schemas.microsoft.com/office/drawing/2014/main" id="{C46679D2-B4D5-8FBD-C060-29E01595B6B5}"/>
              </a:ext>
            </a:extLst>
          </p:cNvPr>
          <p:cNvSpPr/>
          <p:nvPr/>
        </p:nvSpPr>
        <p:spPr>
          <a:xfrm>
            <a:off x="30161" y="1310333"/>
            <a:ext cx="950894"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C3054"/>
                </a:solidFill>
                <a:effectLst/>
                <a:uLnTx/>
                <a:uFillTx/>
                <a:latin typeface="Aptos ExtraBold" panose="020B0004020202020204" pitchFamily="34" charset="0"/>
                <a:ea typeface="+mn-ea"/>
                <a:cs typeface="+mn-cs"/>
              </a:rPr>
              <a:t>1</a:t>
            </a:r>
            <a:endParaRPr kumimoji="0" lang="ru-RU" sz="1600" b="0" i="0" u="none" strike="noStrike" kern="1200" cap="none" spc="0" normalizeH="0" baseline="0" noProof="0">
              <a:ln>
                <a:noFill/>
              </a:ln>
              <a:solidFill>
                <a:srgbClr val="0C3054"/>
              </a:solidFill>
              <a:effectLst/>
              <a:uLnTx/>
              <a:uFillTx/>
              <a:latin typeface="Aptos ExtraBold" panose="020B0004020202020204" pitchFamily="34" charset="0"/>
              <a:ea typeface="+mn-ea"/>
              <a:cs typeface="+mn-cs"/>
            </a:endParaRPr>
          </a:p>
        </p:txBody>
      </p:sp>
      <p:sp>
        <p:nvSpPr>
          <p:cNvPr id="31" name="Rectangle: Rounded Corners 30">
            <a:extLst>
              <a:ext uri="{FF2B5EF4-FFF2-40B4-BE49-F238E27FC236}">
                <a16:creationId xmlns:a16="http://schemas.microsoft.com/office/drawing/2014/main" id="{8AF4089C-C156-C44C-A647-1EEED0DED4AF}"/>
              </a:ext>
            </a:extLst>
          </p:cNvPr>
          <p:cNvSpPr/>
          <p:nvPr/>
        </p:nvSpPr>
        <p:spPr>
          <a:xfrm>
            <a:off x="1667144" y="2254397"/>
            <a:ext cx="1070468" cy="557259"/>
          </a:xfrm>
          <a:prstGeom prst="roundRect">
            <a:avLst/>
          </a:prstGeom>
          <a:solidFill>
            <a:srgbClr val="E5F8FF"/>
          </a:solidFill>
          <a:ln w="31750">
            <a:solidFill>
              <a:srgbClr val="0C30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B1EF26B0-8CA1-CADD-1CA1-856CAFB1EB74}"/>
              </a:ext>
            </a:extLst>
          </p:cNvPr>
          <p:cNvSpPr/>
          <p:nvPr/>
        </p:nvSpPr>
        <p:spPr>
          <a:xfrm>
            <a:off x="1667144" y="1490315"/>
            <a:ext cx="1070468" cy="1070468"/>
          </a:xfrm>
          <a:prstGeom prst="roundRect">
            <a:avLst/>
          </a:prstGeom>
          <a:solidFill>
            <a:schemeClr val="bg1"/>
          </a:solidFill>
          <a:ln w="31750">
            <a:solidFill>
              <a:srgbClr val="0C30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B34A8C7C-BCBC-FD64-C6A7-AFE5843BF676}"/>
              </a:ext>
            </a:extLst>
          </p:cNvPr>
          <p:cNvSpPr txBox="1"/>
          <p:nvPr/>
        </p:nvSpPr>
        <p:spPr>
          <a:xfrm>
            <a:off x="1669896" y="1608960"/>
            <a:ext cx="1062953" cy="7879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30" b="0" i="0" u="none" strike="noStrike" kern="1200" cap="none" spc="-50" normalizeH="0" baseline="0" noProof="0">
                <a:ln>
                  <a:noFill/>
                </a:ln>
                <a:solidFill>
                  <a:srgbClr val="0C3054"/>
                </a:solidFill>
                <a:effectLst/>
                <a:uLnTx/>
                <a:uFillTx/>
                <a:latin typeface="Aptos" panose="020B0004020202020204" pitchFamily="34" charset="0"/>
                <a:ea typeface="+mn-ea"/>
                <a:cs typeface="+mn-cs"/>
              </a:rPr>
              <a:t>BOEM publishes </a:t>
            </a:r>
            <a:r>
              <a:rPr kumimoji="0" lang="en-US" sz="1130" b="0" i="0" u="none" strike="noStrike" kern="1200" cap="none" spc="-50" normalizeH="0" baseline="0" noProof="0">
                <a:ln>
                  <a:noFill/>
                </a:ln>
                <a:solidFill>
                  <a:srgbClr val="0C3054"/>
                </a:solidFill>
                <a:effectLst/>
                <a:uLnTx/>
                <a:uFillTx/>
                <a:latin typeface="Aptos ExtraBold" panose="020B0004020202020204" pitchFamily="34" charset="0"/>
                <a:ea typeface="+mn-ea"/>
                <a:cs typeface="+mn-cs"/>
              </a:rPr>
              <a:t>Request for Interest </a:t>
            </a:r>
            <a:r>
              <a:rPr kumimoji="0" lang="en-US" sz="1130" b="0" i="0" u="none" strike="noStrike" kern="1200" cap="none" spc="-50" normalizeH="0" baseline="0" noProof="0">
                <a:ln>
                  <a:noFill/>
                </a:ln>
                <a:solidFill>
                  <a:srgbClr val="0C3054"/>
                </a:solidFill>
                <a:effectLst/>
                <a:uLnTx/>
                <a:uFillTx/>
                <a:latin typeface="Aptos" panose="020B0004020202020204" pitchFamily="34" charset="0"/>
                <a:ea typeface="+mn-ea"/>
                <a:cs typeface="+mn-cs"/>
              </a:rPr>
              <a:t>(RFI)</a:t>
            </a:r>
          </a:p>
        </p:txBody>
      </p:sp>
      <p:sp>
        <p:nvSpPr>
          <p:cNvPr id="37" name="Oval 36">
            <a:extLst>
              <a:ext uri="{FF2B5EF4-FFF2-40B4-BE49-F238E27FC236}">
                <a16:creationId xmlns:a16="http://schemas.microsoft.com/office/drawing/2014/main" id="{26B7A4CC-FB40-AF41-5863-8C920BDD0422}"/>
              </a:ext>
            </a:extLst>
          </p:cNvPr>
          <p:cNvSpPr/>
          <p:nvPr/>
        </p:nvSpPr>
        <p:spPr>
          <a:xfrm>
            <a:off x="1557780" y="1315501"/>
            <a:ext cx="338304" cy="338304"/>
          </a:xfrm>
          <a:prstGeom prst="ellipse">
            <a:avLst/>
          </a:prstGeom>
          <a:solidFill>
            <a:srgbClr val="E5F8FF"/>
          </a:solidFill>
          <a:ln w="31750">
            <a:solidFill>
              <a:srgbClr val="0C30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Прямоугольник 20">
            <a:extLst>
              <a:ext uri="{FF2B5EF4-FFF2-40B4-BE49-F238E27FC236}">
                <a16:creationId xmlns:a16="http://schemas.microsoft.com/office/drawing/2014/main" id="{1BD62A82-278C-8C56-555E-75AA0964E890}"/>
              </a:ext>
            </a:extLst>
          </p:cNvPr>
          <p:cNvSpPr/>
          <p:nvPr/>
        </p:nvSpPr>
        <p:spPr>
          <a:xfrm>
            <a:off x="1251485" y="1311928"/>
            <a:ext cx="950894"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C3054"/>
                </a:solidFill>
                <a:effectLst/>
                <a:uLnTx/>
                <a:uFillTx/>
                <a:latin typeface="Aptos ExtraBold" panose="020B0004020202020204" pitchFamily="34" charset="0"/>
                <a:ea typeface="+mn-ea"/>
                <a:cs typeface="+mn-cs"/>
              </a:rPr>
              <a:t>2</a:t>
            </a:r>
            <a:endParaRPr kumimoji="0" lang="ru-RU" sz="1600" b="0" i="0" u="none" strike="noStrike" kern="1200" cap="none" spc="0" normalizeH="0" baseline="0" noProof="0">
              <a:ln>
                <a:noFill/>
              </a:ln>
              <a:solidFill>
                <a:srgbClr val="0C3054"/>
              </a:solidFill>
              <a:effectLst/>
              <a:uLnTx/>
              <a:uFillTx/>
              <a:latin typeface="Aptos ExtraBold" panose="020B0004020202020204" pitchFamily="34" charset="0"/>
              <a:ea typeface="+mn-ea"/>
              <a:cs typeface="+mn-cs"/>
            </a:endParaRPr>
          </a:p>
        </p:txBody>
      </p:sp>
      <p:sp>
        <p:nvSpPr>
          <p:cNvPr id="41" name="TextBox 40">
            <a:extLst>
              <a:ext uri="{FF2B5EF4-FFF2-40B4-BE49-F238E27FC236}">
                <a16:creationId xmlns:a16="http://schemas.microsoft.com/office/drawing/2014/main" id="{05B006E7-4837-99F3-0E9E-DDD66006064F}"/>
              </a:ext>
            </a:extLst>
          </p:cNvPr>
          <p:cNvSpPr txBox="1"/>
          <p:nvPr/>
        </p:nvSpPr>
        <p:spPr>
          <a:xfrm>
            <a:off x="1620730" y="2584789"/>
            <a:ext cx="1161285" cy="2185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0" b="1" i="0" u="none" strike="noStrike" kern="1200" cap="none" spc="-30" normalizeH="0" baseline="0" noProof="0">
                <a:ln>
                  <a:noFill/>
                </a:ln>
                <a:solidFill>
                  <a:srgbClr val="0C3054"/>
                </a:solidFill>
                <a:effectLst/>
                <a:uLnTx/>
                <a:uFillTx/>
                <a:latin typeface="Aptos Narrow" panose="020B0004020202020204" pitchFamily="34" charset="0"/>
                <a:ea typeface="+mn-ea"/>
                <a:cs typeface="+mn-cs"/>
              </a:rPr>
              <a:t>PUBLIC INVOLVEMENT</a:t>
            </a:r>
          </a:p>
        </p:txBody>
      </p:sp>
      <p:grpSp>
        <p:nvGrpSpPr>
          <p:cNvPr id="16" name="Group 15">
            <a:extLst>
              <a:ext uri="{FF2B5EF4-FFF2-40B4-BE49-F238E27FC236}">
                <a16:creationId xmlns:a16="http://schemas.microsoft.com/office/drawing/2014/main" id="{1F0076BE-D1C0-312F-9CD6-28060B8A905D}"/>
              </a:ext>
            </a:extLst>
          </p:cNvPr>
          <p:cNvGrpSpPr/>
          <p:nvPr/>
        </p:nvGrpSpPr>
        <p:grpSpPr>
          <a:xfrm>
            <a:off x="464352" y="2966307"/>
            <a:ext cx="2317663" cy="293635"/>
            <a:chOff x="445820" y="3185690"/>
            <a:chExt cx="2317663" cy="293635"/>
          </a:xfrm>
        </p:grpSpPr>
        <p:sp>
          <p:nvSpPr>
            <p:cNvPr id="45" name="Rectangle 44">
              <a:extLst>
                <a:ext uri="{FF2B5EF4-FFF2-40B4-BE49-F238E27FC236}">
                  <a16:creationId xmlns:a16="http://schemas.microsoft.com/office/drawing/2014/main" id="{73EEC12E-43D7-DE02-D10B-85AA8F83BFBC}"/>
                </a:ext>
              </a:extLst>
            </p:cNvPr>
            <p:cNvSpPr/>
            <p:nvPr/>
          </p:nvSpPr>
          <p:spPr>
            <a:xfrm>
              <a:off x="445820" y="3185690"/>
              <a:ext cx="2317663" cy="293635"/>
            </a:xfrm>
            <a:prstGeom prst="rect">
              <a:avLst/>
            </a:prstGeom>
            <a:solidFill>
              <a:srgbClr val="E5F8FF"/>
            </a:solidFill>
            <a:ln w="19050">
              <a:solidFill>
                <a:srgbClr val="0C30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85D025B6-9271-2074-1383-884A0E70A9F8}"/>
                </a:ext>
              </a:extLst>
            </p:cNvPr>
            <p:cNvSpPr txBox="1"/>
            <p:nvPr/>
          </p:nvSpPr>
          <p:spPr>
            <a:xfrm>
              <a:off x="453092" y="3215702"/>
              <a:ext cx="230256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14450" algn="l"/>
                </a:tabLst>
                <a:defRPr/>
              </a:pPr>
              <a:r>
                <a:rPr kumimoji="0" lang="en-US" sz="1000" b="1" i="0" u="none" strike="noStrike" kern="1200" cap="none" spc="0" normalizeH="0" baseline="0" noProof="0">
                  <a:ln>
                    <a:noFill/>
                  </a:ln>
                  <a:solidFill>
                    <a:srgbClr val="0C3054"/>
                  </a:solidFill>
                  <a:effectLst/>
                  <a:uLnTx/>
                  <a:uFillTx/>
                  <a:latin typeface="Aptos Narrow" panose="020B0004020202020204" pitchFamily="34" charset="0"/>
                  <a:ea typeface="+mn-ea"/>
                  <a:cs typeface="+mn-cs"/>
                </a:rPr>
                <a:t>3 – 12 Months</a:t>
              </a:r>
            </a:p>
          </p:txBody>
        </p:sp>
      </p:grpSp>
      <p:sp>
        <p:nvSpPr>
          <p:cNvPr id="49" name="Rectangle: Rounded Corners 48">
            <a:extLst>
              <a:ext uri="{FF2B5EF4-FFF2-40B4-BE49-F238E27FC236}">
                <a16:creationId xmlns:a16="http://schemas.microsoft.com/office/drawing/2014/main" id="{E8B4FED6-C085-816A-D6E6-BA19BF91A60D}"/>
              </a:ext>
            </a:extLst>
          </p:cNvPr>
          <p:cNvSpPr/>
          <p:nvPr/>
        </p:nvSpPr>
        <p:spPr>
          <a:xfrm>
            <a:off x="3148508" y="1455553"/>
            <a:ext cx="1070468" cy="1070468"/>
          </a:xfrm>
          <a:prstGeom prst="roundRect">
            <a:avLst/>
          </a:prstGeom>
          <a:solidFill>
            <a:schemeClr val="bg1"/>
          </a:solidFill>
          <a:ln w="31750">
            <a:solidFill>
              <a:srgbClr val="0C30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5CEC20FE-EE77-5F9D-DF79-9AB5B018DA14}"/>
              </a:ext>
            </a:extLst>
          </p:cNvPr>
          <p:cNvSpPr txBox="1"/>
          <p:nvPr/>
        </p:nvSpPr>
        <p:spPr>
          <a:xfrm>
            <a:off x="3151260" y="1574198"/>
            <a:ext cx="1067716" cy="7879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30" b="0" i="0" u="none" strike="noStrike" kern="1200" cap="none" spc="-80" normalizeH="0" baseline="0" noProof="0">
                <a:ln>
                  <a:noFill/>
                </a:ln>
                <a:solidFill>
                  <a:srgbClr val="0C3054"/>
                </a:solidFill>
                <a:effectLst/>
                <a:uLnTx/>
                <a:uFillTx/>
                <a:latin typeface="Aptos" panose="020B0004020202020204" pitchFamily="34" charset="0"/>
                <a:ea typeface="+mn-ea"/>
                <a:cs typeface="+mn-cs"/>
              </a:rPr>
              <a:t>BOEM </a:t>
            </a:r>
            <a:r>
              <a:rPr kumimoji="0" lang="en-US" sz="1130" b="0" i="0" u="none" strike="noStrike" kern="1200" cap="none" spc="-80" normalizeH="0" baseline="0" noProof="0">
                <a:ln>
                  <a:noFill/>
                </a:ln>
                <a:solidFill>
                  <a:srgbClr val="0C3054"/>
                </a:solidFill>
                <a:effectLst/>
                <a:uLnTx/>
                <a:uFillTx/>
                <a:latin typeface="Aptos ExtraBold" panose="020B0004020202020204" pitchFamily="34" charset="0"/>
                <a:ea typeface="+mn-ea"/>
                <a:cs typeface="+mn-cs"/>
              </a:rPr>
              <a:t>identifies location </a:t>
            </a:r>
            <a:r>
              <a:rPr kumimoji="0" lang="en-US" sz="1130" b="0" i="0" u="none" strike="noStrike" kern="1200" cap="none" spc="-80" normalizeH="0" baseline="0" noProof="0">
                <a:ln>
                  <a:noFill/>
                </a:ln>
                <a:solidFill>
                  <a:srgbClr val="0C3054"/>
                </a:solidFill>
                <a:effectLst/>
                <a:uLnTx/>
                <a:uFillTx/>
                <a:latin typeface="Aptos" panose="020B0004020202020204" pitchFamily="34" charset="0"/>
                <a:ea typeface="+mn-ea"/>
                <a:cs typeface="+mn-cs"/>
              </a:rPr>
              <a:t>and size of lease area</a:t>
            </a:r>
          </a:p>
        </p:txBody>
      </p:sp>
      <p:sp>
        <p:nvSpPr>
          <p:cNvPr id="53" name="Oval 52">
            <a:extLst>
              <a:ext uri="{FF2B5EF4-FFF2-40B4-BE49-F238E27FC236}">
                <a16:creationId xmlns:a16="http://schemas.microsoft.com/office/drawing/2014/main" id="{7B1FE25D-2ED8-E8E0-0C92-ED3B32E0627D}"/>
              </a:ext>
            </a:extLst>
          </p:cNvPr>
          <p:cNvSpPr/>
          <p:nvPr/>
        </p:nvSpPr>
        <p:spPr>
          <a:xfrm>
            <a:off x="3039144" y="1280739"/>
            <a:ext cx="338304" cy="338304"/>
          </a:xfrm>
          <a:prstGeom prst="ellipse">
            <a:avLst/>
          </a:prstGeom>
          <a:solidFill>
            <a:schemeClr val="accent2">
              <a:lumMod val="20000"/>
              <a:lumOff val="80000"/>
            </a:schemeClr>
          </a:solidFill>
          <a:ln w="31750">
            <a:solidFill>
              <a:srgbClr val="0C30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Прямоугольник 20">
            <a:extLst>
              <a:ext uri="{FF2B5EF4-FFF2-40B4-BE49-F238E27FC236}">
                <a16:creationId xmlns:a16="http://schemas.microsoft.com/office/drawing/2014/main" id="{D98CBCF1-D71E-84C5-1858-AC846DC43A37}"/>
              </a:ext>
            </a:extLst>
          </p:cNvPr>
          <p:cNvSpPr/>
          <p:nvPr/>
        </p:nvSpPr>
        <p:spPr>
          <a:xfrm>
            <a:off x="2732849" y="1287676"/>
            <a:ext cx="950894"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C3054"/>
                </a:solidFill>
                <a:effectLst/>
                <a:uLnTx/>
                <a:uFillTx/>
                <a:latin typeface="Aptos ExtraBold" panose="020B0004020202020204" pitchFamily="34" charset="0"/>
                <a:ea typeface="+mn-ea"/>
                <a:cs typeface="+mn-cs"/>
              </a:rPr>
              <a:t>3</a:t>
            </a:r>
            <a:endParaRPr kumimoji="0" lang="ru-RU" sz="1600" b="0" i="0" u="none" strike="noStrike" kern="1200" cap="none" spc="0" normalizeH="0" baseline="0" noProof="0">
              <a:ln>
                <a:noFill/>
              </a:ln>
              <a:solidFill>
                <a:srgbClr val="0C3054"/>
              </a:solidFill>
              <a:effectLst/>
              <a:uLnTx/>
              <a:uFillTx/>
              <a:latin typeface="Aptos ExtraBold" panose="020B0004020202020204" pitchFamily="34" charset="0"/>
              <a:ea typeface="+mn-ea"/>
              <a:cs typeface="+mn-cs"/>
            </a:endParaRPr>
          </a:p>
        </p:txBody>
      </p:sp>
      <p:sp>
        <p:nvSpPr>
          <p:cNvPr id="61" name="Rectangle: Rounded Corners 60">
            <a:extLst>
              <a:ext uri="{FF2B5EF4-FFF2-40B4-BE49-F238E27FC236}">
                <a16:creationId xmlns:a16="http://schemas.microsoft.com/office/drawing/2014/main" id="{7C9D8647-BEEB-D96D-4969-E94577778589}"/>
              </a:ext>
            </a:extLst>
          </p:cNvPr>
          <p:cNvSpPr/>
          <p:nvPr/>
        </p:nvSpPr>
        <p:spPr>
          <a:xfrm>
            <a:off x="4369832" y="1472913"/>
            <a:ext cx="1070468" cy="1070468"/>
          </a:xfrm>
          <a:prstGeom prst="roundRect">
            <a:avLst/>
          </a:prstGeom>
          <a:solidFill>
            <a:schemeClr val="bg1"/>
          </a:solidFill>
          <a:ln w="31750">
            <a:solidFill>
              <a:srgbClr val="0C30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20FF61D5-233C-8630-03AC-D612A19EA0B6}"/>
              </a:ext>
            </a:extLst>
          </p:cNvPr>
          <p:cNvSpPr txBox="1"/>
          <p:nvPr/>
        </p:nvSpPr>
        <p:spPr>
          <a:xfrm>
            <a:off x="4372584" y="1591558"/>
            <a:ext cx="1062953" cy="7879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30" b="0" i="0" u="none" strike="noStrike" kern="1200" cap="none" spc="-80" normalizeH="0" baseline="0" noProof="0">
                <a:ln>
                  <a:noFill/>
                </a:ln>
                <a:solidFill>
                  <a:srgbClr val="0C3054"/>
                </a:solidFill>
                <a:effectLst/>
                <a:uLnTx/>
                <a:uFillTx/>
                <a:latin typeface="Aptos" panose="020B0004020202020204" pitchFamily="34" charset="0"/>
                <a:ea typeface="+mn-ea"/>
                <a:cs typeface="+mn-cs"/>
              </a:rPr>
              <a:t>BOEM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30" b="0" i="0" u="none" strike="noStrike" kern="1200" cap="none" spc="-80" normalizeH="0" baseline="0" noProof="0">
                <a:ln>
                  <a:noFill/>
                </a:ln>
                <a:solidFill>
                  <a:srgbClr val="0C3054"/>
                </a:solidFill>
                <a:effectLst/>
                <a:uLnTx/>
                <a:uFillTx/>
                <a:latin typeface="Aptos" panose="020B0004020202020204" pitchFamily="34" charset="0"/>
                <a:ea typeface="+mn-ea"/>
                <a:cs typeface="+mn-cs"/>
              </a:rPr>
              <a:t>conducts </a:t>
            </a:r>
            <a:r>
              <a:rPr kumimoji="0" lang="en-US" sz="1130" b="0" i="0" u="none" strike="noStrike" kern="1200" cap="none" spc="-80" normalizeH="0" baseline="0" noProof="0">
                <a:ln>
                  <a:noFill/>
                </a:ln>
                <a:solidFill>
                  <a:srgbClr val="0C3054"/>
                </a:solidFill>
                <a:effectLst/>
                <a:uLnTx/>
                <a:uFillTx/>
                <a:latin typeface="Aptos ExtraBold" panose="020B0004020202020204" pitchFamily="34" charset="0"/>
                <a:ea typeface="+mn-ea"/>
                <a:cs typeface="+mn-cs"/>
              </a:rPr>
              <a:t>environment &amp; agency reviews</a:t>
            </a:r>
          </a:p>
        </p:txBody>
      </p:sp>
      <p:sp>
        <p:nvSpPr>
          <p:cNvPr id="65" name="Oval 64">
            <a:extLst>
              <a:ext uri="{FF2B5EF4-FFF2-40B4-BE49-F238E27FC236}">
                <a16:creationId xmlns:a16="http://schemas.microsoft.com/office/drawing/2014/main" id="{3C36B6BF-A73C-E8FC-6C10-C6F9A9FF7239}"/>
              </a:ext>
            </a:extLst>
          </p:cNvPr>
          <p:cNvSpPr/>
          <p:nvPr/>
        </p:nvSpPr>
        <p:spPr>
          <a:xfrm>
            <a:off x="4260468" y="1298099"/>
            <a:ext cx="338304" cy="338304"/>
          </a:xfrm>
          <a:prstGeom prst="ellipse">
            <a:avLst/>
          </a:prstGeom>
          <a:solidFill>
            <a:schemeClr val="accent2">
              <a:lumMod val="20000"/>
              <a:lumOff val="80000"/>
            </a:schemeClr>
          </a:solidFill>
          <a:ln w="31750">
            <a:solidFill>
              <a:srgbClr val="0C30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Прямоугольник 20">
            <a:extLst>
              <a:ext uri="{FF2B5EF4-FFF2-40B4-BE49-F238E27FC236}">
                <a16:creationId xmlns:a16="http://schemas.microsoft.com/office/drawing/2014/main" id="{F30DC47F-10C0-BFC6-FDC4-EF7A9077633F}"/>
              </a:ext>
            </a:extLst>
          </p:cNvPr>
          <p:cNvSpPr/>
          <p:nvPr/>
        </p:nvSpPr>
        <p:spPr>
          <a:xfrm>
            <a:off x="3943663" y="1299781"/>
            <a:ext cx="950894"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C3054"/>
                </a:solidFill>
                <a:effectLst/>
                <a:uLnTx/>
                <a:uFillTx/>
                <a:latin typeface="Aptos ExtraBold" panose="020B0004020202020204" pitchFamily="34" charset="0"/>
                <a:ea typeface="+mn-ea"/>
                <a:cs typeface="+mn-cs"/>
              </a:rPr>
              <a:t>4</a:t>
            </a:r>
            <a:endParaRPr kumimoji="0" lang="ru-RU" sz="1600" b="0" i="0" u="none" strike="noStrike" kern="1200" cap="none" spc="0" normalizeH="0" baseline="0" noProof="0">
              <a:ln>
                <a:noFill/>
              </a:ln>
              <a:solidFill>
                <a:srgbClr val="0C3054"/>
              </a:solidFill>
              <a:effectLst/>
              <a:uLnTx/>
              <a:uFillTx/>
              <a:latin typeface="Aptos ExtraBold" panose="020B0004020202020204" pitchFamily="34" charset="0"/>
              <a:ea typeface="+mn-ea"/>
              <a:cs typeface="+mn-cs"/>
            </a:endParaRPr>
          </a:p>
        </p:txBody>
      </p:sp>
      <p:grpSp>
        <p:nvGrpSpPr>
          <p:cNvPr id="18" name="Group 17">
            <a:extLst>
              <a:ext uri="{FF2B5EF4-FFF2-40B4-BE49-F238E27FC236}">
                <a16:creationId xmlns:a16="http://schemas.microsoft.com/office/drawing/2014/main" id="{CEA064CA-4FB2-50C2-86E3-3E1F9D2067CF}"/>
              </a:ext>
            </a:extLst>
          </p:cNvPr>
          <p:cNvGrpSpPr/>
          <p:nvPr/>
        </p:nvGrpSpPr>
        <p:grpSpPr>
          <a:xfrm>
            <a:off x="3138255" y="2971322"/>
            <a:ext cx="3515401" cy="293635"/>
            <a:chOff x="3148508" y="3185690"/>
            <a:chExt cx="3515401" cy="293635"/>
          </a:xfrm>
        </p:grpSpPr>
        <p:sp>
          <p:nvSpPr>
            <p:cNvPr id="73" name="Rectangle 72">
              <a:extLst>
                <a:ext uri="{FF2B5EF4-FFF2-40B4-BE49-F238E27FC236}">
                  <a16:creationId xmlns:a16="http://schemas.microsoft.com/office/drawing/2014/main" id="{20C9EC77-1918-5C24-EF4F-F8FCD4516D84}"/>
                </a:ext>
              </a:extLst>
            </p:cNvPr>
            <p:cNvSpPr/>
            <p:nvPr/>
          </p:nvSpPr>
          <p:spPr>
            <a:xfrm>
              <a:off x="3148508" y="3185690"/>
              <a:ext cx="3515401" cy="293635"/>
            </a:xfrm>
            <a:prstGeom prst="rect">
              <a:avLst/>
            </a:prstGeom>
            <a:solidFill>
              <a:schemeClr val="accent2">
                <a:lumMod val="20000"/>
                <a:lumOff val="80000"/>
              </a:schemeClr>
            </a:solidFill>
            <a:ln w="19050">
              <a:solidFill>
                <a:srgbClr val="0C30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5A4023E9-E940-023B-D33C-4A9C32DA5D8E}"/>
                </a:ext>
              </a:extLst>
            </p:cNvPr>
            <p:cNvSpPr txBox="1"/>
            <p:nvPr/>
          </p:nvSpPr>
          <p:spPr>
            <a:xfrm>
              <a:off x="3155780" y="3215702"/>
              <a:ext cx="35081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C3054"/>
                  </a:solidFill>
                  <a:effectLst/>
                  <a:uLnTx/>
                  <a:uFillTx/>
                  <a:latin typeface="Aptos Narrow" panose="020B0004020202020204" pitchFamily="34" charset="0"/>
                  <a:ea typeface="+mn-ea"/>
                  <a:cs typeface="+mn-cs"/>
                </a:rPr>
                <a:t>1 – 3 + Years</a:t>
              </a:r>
            </a:p>
          </p:txBody>
        </p:sp>
      </p:grpSp>
      <p:sp>
        <p:nvSpPr>
          <p:cNvPr id="81" name="Rectangle: Rounded Corners 80">
            <a:extLst>
              <a:ext uri="{FF2B5EF4-FFF2-40B4-BE49-F238E27FC236}">
                <a16:creationId xmlns:a16="http://schemas.microsoft.com/office/drawing/2014/main" id="{A09F49AE-03BD-846A-E3D3-0F1BD4D53797}"/>
              </a:ext>
            </a:extLst>
          </p:cNvPr>
          <p:cNvSpPr/>
          <p:nvPr/>
        </p:nvSpPr>
        <p:spPr>
          <a:xfrm>
            <a:off x="5598204" y="1480192"/>
            <a:ext cx="1070468" cy="1070468"/>
          </a:xfrm>
          <a:prstGeom prst="roundRect">
            <a:avLst/>
          </a:prstGeom>
          <a:solidFill>
            <a:schemeClr val="bg1"/>
          </a:solidFill>
          <a:ln w="31750">
            <a:solidFill>
              <a:srgbClr val="0C30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8D863E97-A567-205D-75F4-620F29D8576E}"/>
              </a:ext>
            </a:extLst>
          </p:cNvPr>
          <p:cNvSpPr txBox="1"/>
          <p:nvPr/>
        </p:nvSpPr>
        <p:spPr>
          <a:xfrm>
            <a:off x="5600956" y="1598837"/>
            <a:ext cx="1062953" cy="6140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30" b="0" i="0" u="none" strike="noStrike" kern="1200" cap="none" spc="-50" normalizeH="0" baseline="0" noProof="0">
                <a:ln>
                  <a:noFill/>
                </a:ln>
                <a:solidFill>
                  <a:srgbClr val="0C3054"/>
                </a:solidFill>
                <a:effectLst/>
                <a:uLnTx/>
                <a:uFillTx/>
                <a:latin typeface="Aptos" panose="020B0004020202020204" pitchFamily="34" charset="0"/>
                <a:ea typeface="+mn-ea"/>
                <a:cs typeface="+mn-cs"/>
              </a:rPr>
              <a:t>BOEM </a:t>
            </a:r>
            <a:r>
              <a:rPr kumimoji="0" lang="en-US" sz="1130" b="0" i="0" u="none" strike="noStrike" kern="1200" cap="none" spc="-50" normalizeH="0" baseline="0" noProof="0">
                <a:ln>
                  <a:noFill/>
                </a:ln>
                <a:solidFill>
                  <a:srgbClr val="0C3054"/>
                </a:solidFill>
                <a:effectLst/>
                <a:uLnTx/>
                <a:uFillTx/>
                <a:latin typeface="Aptos ExtraBold" panose="020B0004020202020204" pitchFamily="34" charset="0"/>
                <a:ea typeface="+mn-ea"/>
                <a:cs typeface="+mn-cs"/>
              </a:rPr>
              <a:t>issues proposed leasing </a:t>
            </a:r>
            <a:r>
              <a:rPr kumimoji="0" lang="en-US" sz="1130" b="0" i="0" u="none" strike="noStrike" kern="1200" cap="none" spc="-50" normalizeH="0" baseline="0" noProof="0">
                <a:ln>
                  <a:noFill/>
                </a:ln>
                <a:solidFill>
                  <a:srgbClr val="0C3054"/>
                </a:solidFill>
                <a:effectLst/>
                <a:uLnTx/>
                <a:uFillTx/>
                <a:latin typeface="Aptos" panose="020B0004020202020204" pitchFamily="34" charset="0"/>
                <a:ea typeface="+mn-ea"/>
                <a:cs typeface="+mn-cs"/>
              </a:rPr>
              <a:t>notice</a:t>
            </a:r>
          </a:p>
        </p:txBody>
      </p:sp>
      <p:sp>
        <p:nvSpPr>
          <p:cNvPr id="85" name="Oval 84">
            <a:extLst>
              <a:ext uri="{FF2B5EF4-FFF2-40B4-BE49-F238E27FC236}">
                <a16:creationId xmlns:a16="http://schemas.microsoft.com/office/drawing/2014/main" id="{B3A48930-A777-6069-14E4-7D6BACA15F83}"/>
              </a:ext>
            </a:extLst>
          </p:cNvPr>
          <p:cNvSpPr/>
          <p:nvPr/>
        </p:nvSpPr>
        <p:spPr>
          <a:xfrm>
            <a:off x="5488840" y="1305378"/>
            <a:ext cx="338304" cy="338304"/>
          </a:xfrm>
          <a:prstGeom prst="ellipse">
            <a:avLst/>
          </a:prstGeom>
          <a:solidFill>
            <a:schemeClr val="accent2">
              <a:lumMod val="20000"/>
              <a:lumOff val="80000"/>
            </a:schemeClr>
          </a:solidFill>
          <a:ln w="31750">
            <a:solidFill>
              <a:srgbClr val="0C30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Прямоугольник 20">
            <a:extLst>
              <a:ext uri="{FF2B5EF4-FFF2-40B4-BE49-F238E27FC236}">
                <a16:creationId xmlns:a16="http://schemas.microsoft.com/office/drawing/2014/main" id="{B23FD4FC-A682-457A-31D0-692EE6C67292}"/>
              </a:ext>
            </a:extLst>
          </p:cNvPr>
          <p:cNvSpPr/>
          <p:nvPr/>
        </p:nvSpPr>
        <p:spPr>
          <a:xfrm>
            <a:off x="5182545" y="1307060"/>
            <a:ext cx="950894"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C3054"/>
                </a:solidFill>
                <a:effectLst/>
                <a:uLnTx/>
                <a:uFillTx/>
                <a:latin typeface="Aptos ExtraBold" panose="020B0004020202020204" pitchFamily="34" charset="0"/>
                <a:ea typeface="+mn-ea"/>
                <a:cs typeface="+mn-cs"/>
              </a:rPr>
              <a:t>5</a:t>
            </a:r>
            <a:endParaRPr kumimoji="0" lang="ru-RU" sz="1600" b="0" i="0" u="none" strike="noStrike" kern="1200" cap="none" spc="0" normalizeH="0" baseline="0" noProof="0">
              <a:ln>
                <a:noFill/>
              </a:ln>
              <a:solidFill>
                <a:srgbClr val="0C3054"/>
              </a:solidFill>
              <a:effectLst/>
              <a:uLnTx/>
              <a:uFillTx/>
              <a:latin typeface="Aptos ExtraBold" panose="020B0004020202020204" pitchFamily="34" charset="0"/>
              <a:ea typeface="+mn-ea"/>
              <a:cs typeface="+mn-cs"/>
            </a:endParaRPr>
          </a:p>
        </p:txBody>
      </p:sp>
      <p:sp>
        <p:nvSpPr>
          <p:cNvPr id="93" name="Rectangle: Rounded Corners 92">
            <a:extLst>
              <a:ext uri="{FF2B5EF4-FFF2-40B4-BE49-F238E27FC236}">
                <a16:creationId xmlns:a16="http://schemas.microsoft.com/office/drawing/2014/main" id="{3DEFD817-2334-44DB-2317-B8625FE436B0}"/>
              </a:ext>
            </a:extLst>
          </p:cNvPr>
          <p:cNvSpPr/>
          <p:nvPr/>
        </p:nvSpPr>
        <p:spPr>
          <a:xfrm>
            <a:off x="7034822" y="1455553"/>
            <a:ext cx="1070468" cy="1070468"/>
          </a:xfrm>
          <a:prstGeom prst="roundRect">
            <a:avLst/>
          </a:prstGeom>
          <a:solidFill>
            <a:schemeClr val="bg1"/>
          </a:solidFill>
          <a:ln w="31750">
            <a:solidFill>
              <a:srgbClr val="0C30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TextBox 94">
            <a:extLst>
              <a:ext uri="{FF2B5EF4-FFF2-40B4-BE49-F238E27FC236}">
                <a16:creationId xmlns:a16="http://schemas.microsoft.com/office/drawing/2014/main" id="{E297855A-D44F-13D4-24B6-24DA7C5245EA}"/>
              </a:ext>
            </a:extLst>
          </p:cNvPr>
          <p:cNvSpPr txBox="1"/>
          <p:nvPr/>
        </p:nvSpPr>
        <p:spPr>
          <a:xfrm>
            <a:off x="7037574" y="1574198"/>
            <a:ext cx="1062953" cy="93871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0" normalizeH="0" baseline="0" noProof="0">
                <a:ln>
                  <a:noFill/>
                </a:ln>
                <a:solidFill>
                  <a:srgbClr val="0C3054"/>
                </a:solidFill>
                <a:effectLst/>
                <a:uLnTx/>
                <a:uFillTx/>
                <a:latin typeface="Aptos"/>
                <a:ea typeface="+mn-ea"/>
                <a:cs typeface="+mn-cs"/>
              </a:rPr>
              <a:t>BOEM </a:t>
            </a:r>
            <a:r>
              <a:rPr kumimoji="0" lang="en-US" sz="1100" b="0" i="0" u="none" strike="noStrike" kern="1200" cap="none" spc="-80" normalizeH="0" baseline="0" noProof="0">
                <a:ln>
                  <a:noFill/>
                </a:ln>
                <a:solidFill>
                  <a:srgbClr val="0C3054"/>
                </a:solidFill>
                <a:effectLst/>
                <a:uLnTx/>
                <a:uFillTx/>
                <a:latin typeface="Aptos ExtraBold"/>
                <a:ea typeface="+mn-ea"/>
                <a:cs typeface="+mn-cs"/>
              </a:rPr>
              <a:t>receives comments </a:t>
            </a:r>
            <a:r>
              <a:rPr kumimoji="0" lang="en-US" sz="1100" b="0" i="0" u="none" strike="noStrike" kern="1200" cap="none" spc="-100" normalizeH="0" baseline="0" noProof="0">
                <a:ln>
                  <a:noFill/>
                </a:ln>
                <a:solidFill>
                  <a:srgbClr val="0C3054"/>
                </a:solidFill>
                <a:effectLst/>
                <a:uLnTx/>
                <a:uFillTx/>
                <a:latin typeface="Aptos ExtraBold"/>
                <a:ea typeface="+mn-ea"/>
                <a:cs typeface="+mn-cs"/>
              </a:rPr>
              <a:t>submitted by</a:t>
            </a:r>
            <a:r>
              <a:rPr kumimoji="0" lang="en-US" sz="1100" b="0" i="0" u="none" strike="noStrike" kern="1200" cap="none" spc="-80" normalizeH="0" baseline="0" noProof="0">
                <a:ln>
                  <a:noFill/>
                </a:ln>
                <a:solidFill>
                  <a:srgbClr val="0C3054"/>
                </a:solidFill>
                <a:effectLst/>
                <a:uLnTx/>
                <a:uFillTx/>
                <a:latin typeface="Aptos ExtraBold"/>
                <a:ea typeface="+mn-ea"/>
                <a:cs typeface="+mn-cs"/>
              </a:rPr>
              <a:t> governors </a:t>
            </a:r>
            <a:r>
              <a:rPr kumimoji="0" lang="en-US" sz="1100" b="0" i="0" u="none" strike="noStrike" kern="1200" cap="none" spc="-50" normalizeH="0" baseline="0" noProof="0">
                <a:ln>
                  <a:noFill/>
                </a:ln>
                <a:solidFill>
                  <a:srgbClr val="0C3054"/>
                </a:solidFill>
                <a:effectLst/>
                <a:uLnTx/>
                <a:uFillTx/>
                <a:latin typeface="Aptos"/>
                <a:ea typeface="+mn-ea"/>
                <a:cs typeface="+mn-cs"/>
              </a:rPr>
              <a:t>of adjacent states</a:t>
            </a:r>
          </a:p>
        </p:txBody>
      </p:sp>
      <p:sp>
        <p:nvSpPr>
          <p:cNvPr id="97" name="Oval 96">
            <a:extLst>
              <a:ext uri="{FF2B5EF4-FFF2-40B4-BE49-F238E27FC236}">
                <a16:creationId xmlns:a16="http://schemas.microsoft.com/office/drawing/2014/main" id="{FBF904EF-B7A8-A4E0-079D-B801C32F3A07}"/>
              </a:ext>
            </a:extLst>
          </p:cNvPr>
          <p:cNvSpPr/>
          <p:nvPr/>
        </p:nvSpPr>
        <p:spPr>
          <a:xfrm>
            <a:off x="6925458" y="1280739"/>
            <a:ext cx="338304" cy="338304"/>
          </a:xfrm>
          <a:prstGeom prst="ellipse">
            <a:avLst/>
          </a:prstGeom>
          <a:solidFill>
            <a:schemeClr val="accent6">
              <a:lumMod val="20000"/>
              <a:lumOff val="80000"/>
            </a:schemeClr>
          </a:solidFill>
          <a:ln w="31750">
            <a:solidFill>
              <a:srgbClr val="0C30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Прямоугольник 20">
            <a:extLst>
              <a:ext uri="{FF2B5EF4-FFF2-40B4-BE49-F238E27FC236}">
                <a16:creationId xmlns:a16="http://schemas.microsoft.com/office/drawing/2014/main" id="{4A1C9A66-D436-E6B9-49A9-8080F254BEB4}"/>
              </a:ext>
            </a:extLst>
          </p:cNvPr>
          <p:cNvSpPr/>
          <p:nvPr/>
        </p:nvSpPr>
        <p:spPr>
          <a:xfrm>
            <a:off x="6616933" y="1284011"/>
            <a:ext cx="950894"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C3054"/>
                </a:solidFill>
                <a:effectLst/>
                <a:uLnTx/>
                <a:uFillTx/>
                <a:latin typeface="Aptos ExtraBold" panose="020B0004020202020204" pitchFamily="34" charset="0"/>
                <a:ea typeface="+mn-ea"/>
                <a:cs typeface="+mn-cs"/>
              </a:rPr>
              <a:t>6</a:t>
            </a:r>
            <a:endParaRPr kumimoji="0" lang="ru-RU" sz="1600" b="0" i="0" u="none" strike="noStrike" kern="1200" cap="none" spc="0" normalizeH="0" baseline="0" noProof="0">
              <a:ln>
                <a:noFill/>
              </a:ln>
              <a:solidFill>
                <a:srgbClr val="0C3054"/>
              </a:solidFill>
              <a:effectLst/>
              <a:uLnTx/>
              <a:uFillTx/>
              <a:latin typeface="Aptos ExtraBold" panose="020B0004020202020204" pitchFamily="34" charset="0"/>
              <a:ea typeface="+mn-ea"/>
              <a:cs typeface="+mn-cs"/>
            </a:endParaRPr>
          </a:p>
        </p:txBody>
      </p:sp>
      <p:sp>
        <p:nvSpPr>
          <p:cNvPr id="105" name="Rectangle: Rounded Corners 104">
            <a:extLst>
              <a:ext uri="{FF2B5EF4-FFF2-40B4-BE49-F238E27FC236}">
                <a16:creationId xmlns:a16="http://schemas.microsoft.com/office/drawing/2014/main" id="{ABBD4801-80E9-6B78-A95B-FE14293B2CF1}"/>
              </a:ext>
            </a:extLst>
          </p:cNvPr>
          <p:cNvSpPr/>
          <p:nvPr/>
        </p:nvSpPr>
        <p:spPr>
          <a:xfrm>
            <a:off x="8256146" y="1472913"/>
            <a:ext cx="1070468" cy="1070468"/>
          </a:xfrm>
          <a:prstGeom prst="roundRect">
            <a:avLst/>
          </a:prstGeom>
          <a:solidFill>
            <a:schemeClr val="bg1"/>
          </a:solidFill>
          <a:ln w="31750">
            <a:solidFill>
              <a:srgbClr val="0C30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TextBox 106">
            <a:extLst>
              <a:ext uri="{FF2B5EF4-FFF2-40B4-BE49-F238E27FC236}">
                <a16:creationId xmlns:a16="http://schemas.microsoft.com/office/drawing/2014/main" id="{0E55A41A-BCEB-BB80-DAAC-75465215BA9E}"/>
              </a:ext>
            </a:extLst>
          </p:cNvPr>
          <p:cNvSpPr txBox="1"/>
          <p:nvPr/>
        </p:nvSpPr>
        <p:spPr>
          <a:xfrm>
            <a:off x="8258898" y="1591558"/>
            <a:ext cx="1062953" cy="4401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30" b="0" i="0" u="none" strike="noStrike" kern="1200" cap="none" spc="-50" normalizeH="0" baseline="0" noProof="0">
                <a:ln>
                  <a:noFill/>
                </a:ln>
                <a:solidFill>
                  <a:srgbClr val="0C3054"/>
                </a:solidFill>
                <a:effectLst/>
                <a:uLnTx/>
                <a:uFillTx/>
                <a:latin typeface="Aptos" panose="020B0004020202020204" pitchFamily="34" charset="0"/>
                <a:ea typeface="+mn-ea"/>
                <a:cs typeface="+mn-cs"/>
              </a:rPr>
              <a:t>BOEM </a:t>
            </a:r>
            <a:r>
              <a:rPr kumimoji="0" lang="en-US" sz="1130" b="0" i="0" u="none" strike="noStrike" kern="1200" cap="none" spc="-50" normalizeH="0" baseline="0" noProof="0">
                <a:ln>
                  <a:noFill/>
                </a:ln>
                <a:solidFill>
                  <a:srgbClr val="0C3054"/>
                </a:solidFill>
                <a:effectLst/>
                <a:uLnTx/>
                <a:uFillTx/>
                <a:latin typeface="Aptos ExtraBold" panose="020B0004020202020204" pitchFamily="34" charset="0"/>
                <a:ea typeface="+mn-ea"/>
                <a:cs typeface="+mn-cs"/>
              </a:rPr>
              <a:t>issues leasing notice</a:t>
            </a:r>
          </a:p>
        </p:txBody>
      </p:sp>
      <p:sp>
        <p:nvSpPr>
          <p:cNvPr id="109" name="Oval 108">
            <a:extLst>
              <a:ext uri="{FF2B5EF4-FFF2-40B4-BE49-F238E27FC236}">
                <a16:creationId xmlns:a16="http://schemas.microsoft.com/office/drawing/2014/main" id="{E5B3C440-F3A9-2A87-AE3B-6704981A8F0D}"/>
              </a:ext>
            </a:extLst>
          </p:cNvPr>
          <p:cNvSpPr/>
          <p:nvPr/>
        </p:nvSpPr>
        <p:spPr>
          <a:xfrm>
            <a:off x="8146782" y="1298099"/>
            <a:ext cx="338304" cy="338304"/>
          </a:xfrm>
          <a:prstGeom prst="ellipse">
            <a:avLst/>
          </a:prstGeom>
          <a:solidFill>
            <a:schemeClr val="accent6">
              <a:lumMod val="20000"/>
              <a:lumOff val="80000"/>
            </a:schemeClr>
          </a:solidFill>
          <a:ln w="31750">
            <a:solidFill>
              <a:srgbClr val="0C30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Прямоугольник 20">
            <a:extLst>
              <a:ext uri="{FF2B5EF4-FFF2-40B4-BE49-F238E27FC236}">
                <a16:creationId xmlns:a16="http://schemas.microsoft.com/office/drawing/2014/main" id="{50A09A05-C6B0-8164-85B4-33D968617F66}"/>
              </a:ext>
            </a:extLst>
          </p:cNvPr>
          <p:cNvSpPr/>
          <p:nvPr/>
        </p:nvSpPr>
        <p:spPr>
          <a:xfrm>
            <a:off x="7844947" y="1303601"/>
            <a:ext cx="950894"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C3054"/>
                </a:solidFill>
                <a:effectLst/>
                <a:uLnTx/>
                <a:uFillTx/>
                <a:latin typeface="Aptos ExtraBold" panose="020B0004020202020204" pitchFamily="34" charset="0"/>
                <a:ea typeface="+mn-ea"/>
                <a:cs typeface="+mn-cs"/>
              </a:rPr>
              <a:t>7</a:t>
            </a:r>
            <a:endParaRPr kumimoji="0" lang="ru-RU" sz="1600" b="0" i="0" u="none" strike="noStrike" kern="1200" cap="none" spc="0" normalizeH="0" baseline="0" noProof="0">
              <a:ln>
                <a:noFill/>
              </a:ln>
              <a:solidFill>
                <a:srgbClr val="0C3054"/>
              </a:solidFill>
              <a:effectLst/>
              <a:uLnTx/>
              <a:uFillTx/>
              <a:latin typeface="Aptos ExtraBold" panose="020B0004020202020204" pitchFamily="34" charset="0"/>
              <a:ea typeface="+mn-ea"/>
              <a:cs typeface="+mn-cs"/>
            </a:endParaRPr>
          </a:p>
        </p:txBody>
      </p:sp>
      <p:grpSp>
        <p:nvGrpSpPr>
          <p:cNvPr id="20" name="Group 19">
            <a:extLst>
              <a:ext uri="{FF2B5EF4-FFF2-40B4-BE49-F238E27FC236}">
                <a16:creationId xmlns:a16="http://schemas.microsoft.com/office/drawing/2014/main" id="{4E77D522-20F4-3EFE-BC8B-B7E8AA959810}"/>
              </a:ext>
            </a:extLst>
          </p:cNvPr>
          <p:cNvGrpSpPr/>
          <p:nvPr/>
        </p:nvGrpSpPr>
        <p:grpSpPr>
          <a:xfrm>
            <a:off x="6967284" y="2977626"/>
            <a:ext cx="4709134" cy="293635"/>
            <a:chOff x="7034822" y="3185690"/>
            <a:chExt cx="4709134" cy="293635"/>
          </a:xfrm>
        </p:grpSpPr>
        <p:sp>
          <p:nvSpPr>
            <p:cNvPr id="117" name="Rectangle 116">
              <a:extLst>
                <a:ext uri="{FF2B5EF4-FFF2-40B4-BE49-F238E27FC236}">
                  <a16:creationId xmlns:a16="http://schemas.microsoft.com/office/drawing/2014/main" id="{EFDE5032-1C62-83FC-CE84-88395A0E600E}"/>
                </a:ext>
              </a:extLst>
            </p:cNvPr>
            <p:cNvSpPr/>
            <p:nvPr/>
          </p:nvSpPr>
          <p:spPr>
            <a:xfrm>
              <a:off x="7034822" y="3185690"/>
              <a:ext cx="4709134" cy="293635"/>
            </a:xfrm>
            <a:prstGeom prst="rect">
              <a:avLst/>
            </a:prstGeom>
            <a:solidFill>
              <a:schemeClr val="accent6">
                <a:lumMod val="20000"/>
                <a:lumOff val="80000"/>
              </a:schemeClr>
            </a:solidFill>
            <a:ln w="19050">
              <a:solidFill>
                <a:srgbClr val="0C30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TextBox 118">
              <a:extLst>
                <a:ext uri="{FF2B5EF4-FFF2-40B4-BE49-F238E27FC236}">
                  <a16:creationId xmlns:a16="http://schemas.microsoft.com/office/drawing/2014/main" id="{A53FAD1C-248A-1C8D-CDD2-5FE64843C8D1}"/>
                </a:ext>
              </a:extLst>
            </p:cNvPr>
            <p:cNvSpPr txBox="1"/>
            <p:nvPr/>
          </p:nvSpPr>
          <p:spPr>
            <a:xfrm>
              <a:off x="7042094" y="3215702"/>
              <a:ext cx="467844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C3054"/>
                  </a:solidFill>
                  <a:effectLst/>
                  <a:uLnTx/>
                  <a:uFillTx/>
                  <a:latin typeface="Aptos Narrow" panose="020B0004020202020204" pitchFamily="34" charset="0"/>
                  <a:ea typeface="+mn-ea"/>
                  <a:cs typeface="+mn-cs"/>
                </a:rPr>
                <a:t>6 – 12 Months</a:t>
              </a:r>
            </a:p>
          </p:txBody>
        </p:sp>
      </p:grpSp>
      <p:sp>
        <p:nvSpPr>
          <p:cNvPr id="121" name="Rectangle: Rounded Corners 120">
            <a:extLst>
              <a:ext uri="{FF2B5EF4-FFF2-40B4-BE49-F238E27FC236}">
                <a16:creationId xmlns:a16="http://schemas.microsoft.com/office/drawing/2014/main" id="{C830BF39-4B5D-A82E-D0E1-00E16BF58975}"/>
              </a:ext>
            </a:extLst>
          </p:cNvPr>
          <p:cNvSpPr/>
          <p:nvPr/>
        </p:nvSpPr>
        <p:spPr>
          <a:xfrm>
            <a:off x="9456927" y="1453460"/>
            <a:ext cx="1070468" cy="1070468"/>
          </a:xfrm>
          <a:prstGeom prst="roundRect">
            <a:avLst/>
          </a:prstGeom>
          <a:solidFill>
            <a:schemeClr val="bg1"/>
          </a:solidFill>
          <a:ln w="31750">
            <a:solidFill>
              <a:srgbClr val="0C30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TextBox 122">
            <a:extLst>
              <a:ext uri="{FF2B5EF4-FFF2-40B4-BE49-F238E27FC236}">
                <a16:creationId xmlns:a16="http://schemas.microsoft.com/office/drawing/2014/main" id="{6201F7C3-81F1-2455-7ED7-B4B28782DB51}"/>
              </a:ext>
            </a:extLst>
          </p:cNvPr>
          <p:cNvSpPr txBox="1"/>
          <p:nvPr/>
        </p:nvSpPr>
        <p:spPr>
          <a:xfrm>
            <a:off x="9459679" y="1572105"/>
            <a:ext cx="1062953" cy="6140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30" b="0" i="0" u="none" strike="noStrike" kern="1200" cap="none" spc="-50" normalizeH="0" baseline="0" noProof="0">
                <a:ln>
                  <a:noFill/>
                </a:ln>
                <a:solidFill>
                  <a:srgbClr val="0C3054"/>
                </a:solidFill>
                <a:effectLst/>
                <a:uLnTx/>
                <a:uFillTx/>
                <a:latin typeface="Aptos ExtraBold" panose="020B0004020202020204" pitchFamily="34" charset="0"/>
                <a:ea typeface="+mn-ea"/>
                <a:cs typeface="+mn-cs"/>
              </a:rPr>
              <a:t>Applicants bid </a:t>
            </a:r>
            <a:r>
              <a:rPr kumimoji="0" lang="en-US" sz="1130" b="0" i="0" u="none" strike="noStrike" kern="1200" cap="none" spc="-50" normalizeH="0" baseline="0" noProof="0">
                <a:ln>
                  <a:noFill/>
                </a:ln>
                <a:solidFill>
                  <a:srgbClr val="0C3054"/>
                </a:solidFill>
                <a:effectLst/>
                <a:uLnTx/>
                <a:uFillTx/>
                <a:latin typeface="Aptos" panose="020B0004020202020204" pitchFamily="34" charset="0"/>
                <a:ea typeface="+mn-ea"/>
                <a:cs typeface="+mn-cs"/>
              </a:rPr>
              <a:t>for minerals lease</a:t>
            </a:r>
          </a:p>
        </p:txBody>
      </p:sp>
      <p:sp>
        <p:nvSpPr>
          <p:cNvPr id="125" name="Oval 124">
            <a:extLst>
              <a:ext uri="{FF2B5EF4-FFF2-40B4-BE49-F238E27FC236}">
                <a16:creationId xmlns:a16="http://schemas.microsoft.com/office/drawing/2014/main" id="{D03BA0CD-B392-3ED6-0D4F-990502E87B95}"/>
              </a:ext>
            </a:extLst>
          </p:cNvPr>
          <p:cNvSpPr/>
          <p:nvPr/>
        </p:nvSpPr>
        <p:spPr>
          <a:xfrm>
            <a:off x="9347563" y="1278646"/>
            <a:ext cx="338304" cy="338304"/>
          </a:xfrm>
          <a:prstGeom prst="ellipse">
            <a:avLst/>
          </a:prstGeom>
          <a:solidFill>
            <a:schemeClr val="accent6">
              <a:lumMod val="20000"/>
              <a:lumOff val="80000"/>
            </a:schemeClr>
          </a:solidFill>
          <a:ln w="31750">
            <a:solidFill>
              <a:srgbClr val="0C30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Прямоугольник 20">
            <a:extLst>
              <a:ext uri="{FF2B5EF4-FFF2-40B4-BE49-F238E27FC236}">
                <a16:creationId xmlns:a16="http://schemas.microsoft.com/office/drawing/2014/main" id="{5DE7C627-369A-6D2C-BC43-9169DAE4B9F4}"/>
              </a:ext>
            </a:extLst>
          </p:cNvPr>
          <p:cNvSpPr/>
          <p:nvPr/>
        </p:nvSpPr>
        <p:spPr>
          <a:xfrm>
            <a:off x="9043498" y="1279688"/>
            <a:ext cx="950894"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C3054"/>
                </a:solidFill>
                <a:effectLst/>
                <a:uLnTx/>
                <a:uFillTx/>
                <a:latin typeface="Aptos ExtraBold" panose="020B0004020202020204" pitchFamily="34" charset="0"/>
                <a:ea typeface="+mn-ea"/>
                <a:cs typeface="+mn-cs"/>
              </a:rPr>
              <a:t>8</a:t>
            </a:r>
            <a:endParaRPr kumimoji="0" lang="ru-RU" sz="1600" b="0" i="0" u="none" strike="noStrike" kern="1200" cap="none" spc="0" normalizeH="0" baseline="0" noProof="0">
              <a:ln>
                <a:noFill/>
              </a:ln>
              <a:solidFill>
                <a:srgbClr val="0C3054"/>
              </a:solidFill>
              <a:effectLst/>
              <a:uLnTx/>
              <a:uFillTx/>
              <a:latin typeface="Aptos ExtraBold" panose="020B0004020202020204" pitchFamily="34" charset="0"/>
              <a:ea typeface="+mn-ea"/>
              <a:cs typeface="+mn-cs"/>
            </a:endParaRPr>
          </a:p>
        </p:txBody>
      </p:sp>
      <p:sp>
        <p:nvSpPr>
          <p:cNvPr id="133" name="Rectangle: Rounded Corners 132">
            <a:extLst>
              <a:ext uri="{FF2B5EF4-FFF2-40B4-BE49-F238E27FC236}">
                <a16:creationId xmlns:a16="http://schemas.microsoft.com/office/drawing/2014/main" id="{59BEEA28-C633-CE39-EE71-8921AB8063CE}"/>
              </a:ext>
            </a:extLst>
          </p:cNvPr>
          <p:cNvSpPr/>
          <p:nvPr/>
        </p:nvSpPr>
        <p:spPr>
          <a:xfrm>
            <a:off x="10678251" y="1470820"/>
            <a:ext cx="1070468" cy="1070468"/>
          </a:xfrm>
          <a:prstGeom prst="roundRect">
            <a:avLst/>
          </a:prstGeom>
          <a:solidFill>
            <a:schemeClr val="bg1"/>
          </a:solidFill>
          <a:ln w="31750">
            <a:solidFill>
              <a:srgbClr val="0C30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TextBox 134">
            <a:extLst>
              <a:ext uri="{FF2B5EF4-FFF2-40B4-BE49-F238E27FC236}">
                <a16:creationId xmlns:a16="http://schemas.microsoft.com/office/drawing/2014/main" id="{BF546611-370C-4400-72A9-8D1573C44FD5}"/>
              </a:ext>
            </a:extLst>
          </p:cNvPr>
          <p:cNvSpPr txBox="1"/>
          <p:nvPr/>
        </p:nvSpPr>
        <p:spPr>
          <a:xfrm>
            <a:off x="10681003" y="1589465"/>
            <a:ext cx="1062953" cy="7879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30" b="0" i="0" u="none" strike="noStrike" kern="1200" cap="none" spc="-50" normalizeH="0" baseline="0" noProof="0">
                <a:ln>
                  <a:noFill/>
                </a:ln>
                <a:solidFill>
                  <a:srgbClr val="0C3054"/>
                </a:solidFill>
                <a:effectLst/>
                <a:uLnTx/>
                <a:uFillTx/>
                <a:latin typeface="Aptos" panose="020B0004020202020204" pitchFamily="34" charset="0"/>
                <a:ea typeface="+mn-ea"/>
                <a:cs typeface="+mn-cs"/>
              </a:rPr>
              <a:t>BOEM issues  </a:t>
            </a:r>
            <a:r>
              <a:rPr kumimoji="0" lang="en-US" sz="1130" b="0" i="0" u="none" strike="noStrike" kern="1200" cap="none" spc="-50" normalizeH="0" baseline="0" noProof="0">
                <a:ln>
                  <a:noFill/>
                </a:ln>
                <a:solidFill>
                  <a:srgbClr val="0C3054"/>
                </a:solidFill>
                <a:effectLst/>
                <a:uLnTx/>
                <a:uFillTx/>
                <a:latin typeface="Aptos ExtraBold" panose="020B0004020202020204" pitchFamily="34" charset="0"/>
                <a:ea typeface="+mn-ea"/>
                <a:cs typeface="+mn-cs"/>
              </a:rPr>
              <a:t>critical minerals lease</a:t>
            </a:r>
          </a:p>
        </p:txBody>
      </p:sp>
      <p:sp>
        <p:nvSpPr>
          <p:cNvPr id="137" name="Oval 136">
            <a:extLst>
              <a:ext uri="{FF2B5EF4-FFF2-40B4-BE49-F238E27FC236}">
                <a16:creationId xmlns:a16="http://schemas.microsoft.com/office/drawing/2014/main" id="{30831FCD-1726-0E51-4D65-28F731CC81D5}"/>
              </a:ext>
            </a:extLst>
          </p:cNvPr>
          <p:cNvSpPr/>
          <p:nvPr/>
        </p:nvSpPr>
        <p:spPr>
          <a:xfrm>
            <a:off x="10568887" y="1296006"/>
            <a:ext cx="338304" cy="338304"/>
          </a:xfrm>
          <a:prstGeom prst="ellipse">
            <a:avLst/>
          </a:prstGeom>
          <a:solidFill>
            <a:schemeClr val="accent6">
              <a:lumMod val="20000"/>
              <a:lumOff val="80000"/>
            </a:schemeClr>
          </a:solidFill>
          <a:ln w="31750">
            <a:solidFill>
              <a:srgbClr val="0C30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Прямоугольник 20">
            <a:extLst>
              <a:ext uri="{FF2B5EF4-FFF2-40B4-BE49-F238E27FC236}">
                <a16:creationId xmlns:a16="http://schemas.microsoft.com/office/drawing/2014/main" id="{4468D055-2538-61F9-6DFB-47E330B55ECF}"/>
              </a:ext>
            </a:extLst>
          </p:cNvPr>
          <p:cNvSpPr/>
          <p:nvPr/>
        </p:nvSpPr>
        <p:spPr>
          <a:xfrm>
            <a:off x="10262592" y="1308198"/>
            <a:ext cx="950894"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C3054"/>
                </a:solidFill>
                <a:effectLst/>
                <a:uLnTx/>
                <a:uFillTx/>
                <a:latin typeface="Aptos ExtraBold" panose="020B0004020202020204" pitchFamily="34" charset="0"/>
                <a:ea typeface="+mn-ea"/>
                <a:cs typeface="+mn-cs"/>
              </a:rPr>
              <a:t>9</a:t>
            </a:r>
            <a:endParaRPr kumimoji="0" lang="ru-RU" sz="1600" b="0" i="0" u="none" strike="noStrike" kern="1200" cap="none" spc="0" normalizeH="0" baseline="0" noProof="0">
              <a:ln>
                <a:noFill/>
              </a:ln>
              <a:solidFill>
                <a:srgbClr val="0C3054"/>
              </a:solidFill>
              <a:effectLst/>
              <a:uLnTx/>
              <a:uFillTx/>
              <a:latin typeface="Aptos ExtraBold" panose="020B0004020202020204" pitchFamily="34" charset="0"/>
              <a:ea typeface="+mn-ea"/>
              <a:cs typeface="+mn-cs"/>
            </a:endParaRPr>
          </a:p>
        </p:txBody>
      </p:sp>
      <p:cxnSp>
        <p:nvCxnSpPr>
          <p:cNvPr id="145" name="Straight Connector 144">
            <a:extLst>
              <a:ext uri="{FF2B5EF4-FFF2-40B4-BE49-F238E27FC236}">
                <a16:creationId xmlns:a16="http://schemas.microsoft.com/office/drawing/2014/main" id="{6D9864D9-CD4C-1F1B-931C-DC871E33C094}"/>
              </a:ext>
            </a:extLst>
          </p:cNvPr>
          <p:cNvCxnSpPr>
            <a:cxnSpLocks/>
          </p:cNvCxnSpPr>
          <p:nvPr/>
        </p:nvCxnSpPr>
        <p:spPr>
          <a:xfrm>
            <a:off x="6839654" y="1405893"/>
            <a:ext cx="0" cy="1859064"/>
          </a:xfrm>
          <a:prstGeom prst="line">
            <a:avLst/>
          </a:prstGeom>
          <a:ln w="22225">
            <a:solidFill>
              <a:srgbClr val="0C3054"/>
            </a:solidFill>
            <a:prstDash val="dash"/>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D6120EE-F769-3615-17A7-7645C03CA928}"/>
              </a:ext>
            </a:extLst>
          </p:cNvPr>
          <p:cNvCxnSpPr>
            <a:cxnSpLocks/>
          </p:cNvCxnSpPr>
          <p:nvPr/>
        </p:nvCxnSpPr>
        <p:spPr>
          <a:xfrm>
            <a:off x="2947376" y="1410278"/>
            <a:ext cx="0" cy="1832262"/>
          </a:xfrm>
          <a:prstGeom prst="line">
            <a:avLst/>
          </a:prstGeom>
          <a:ln w="22225">
            <a:solidFill>
              <a:srgbClr val="0C3054"/>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554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B87010-8029-7B9F-094B-03DB39F02A53}"/>
              </a:ext>
            </a:extLst>
          </p:cNvPr>
          <p:cNvSpPr>
            <a:spLocks noGrp="1"/>
          </p:cNvSpPr>
          <p:nvPr>
            <p:ph type="body" sz="quarter" idx="10"/>
          </p:nvPr>
        </p:nvSpPr>
        <p:spPr>
          <a:xfrm>
            <a:off x="172015" y="5163"/>
            <a:ext cx="11852931" cy="981328"/>
          </a:xfrm>
        </p:spPr>
        <p:txBody>
          <a:bodyPr lIns="91440" tIns="45720" rIns="91440" bIns="45720" anchor="ctr"/>
          <a:lstStyle/>
          <a:p>
            <a:r>
              <a:rPr lang="en-US">
                <a:cs typeface="Arial"/>
                <a:hlinkClick r:id="rId2">
                  <a:extLst>
                    <a:ext uri="{A12FA001-AC4F-418D-AE19-62706E023703}">
                      <ahyp:hlinkClr xmlns:ahyp="http://schemas.microsoft.com/office/drawing/2018/hyperlinkcolor" val="tx"/>
                    </a:ext>
                  </a:extLst>
                </a:hlinkClick>
              </a:rPr>
              <a:t>30 CFR 582 – Leasing Operations Related to Minerals</a:t>
            </a:r>
            <a:endParaRPr lang="en-US"/>
          </a:p>
        </p:txBody>
      </p:sp>
      <p:sp>
        <p:nvSpPr>
          <p:cNvPr id="5" name="Slide Number Placeholder 4">
            <a:extLst>
              <a:ext uri="{FF2B5EF4-FFF2-40B4-BE49-F238E27FC236}">
                <a16:creationId xmlns:a16="http://schemas.microsoft.com/office/drawing/2014/main" id="{A2C448DB-553B-E2E5-7F00-1136923CC619}"/>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257BE-248A-48BC-9F5F-19A6E1408DB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8AA5E672-2AE2-38AA-2161-B12CC2107257}"/>
              </a:ext>
            </a:extLst>
          </p:cNvPr>
          <p:cNvSpPr txBox="1"/>
          <p:nvPr/>
        </p:nvSpPr>
        <p:spPr>
          <a:xfrm>
            <a:off x="137015" y="1500450"/>
            <a:ext cx="6751978"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1" fontAlgn="auto" latinLnBrk="0" hangingPunct="1">
              <a:lnSpc>
                <a:spcPct val="100000"/>
              </a:lnSpc>
              <a:spcBef>
                <a:spcPts val="0"/>
              </a:spcBef>
              <a:spcAft>
                <a:spcPts val="1200"/>
              </a:spcAft>
              <a:buClr>
                <a:schemeClr val="accent3"/>
              </a:buClr>
              <a:buSzPct val="75000"/>
              <a:buFont typeface="Courier New" panose="02070309020205020404" pitchFamily="49" charset="0"/>
              <a:buChar char="o"/>
              <a:tabLst/>
              <a:defRPr/>
            </a:pPr>
            <a:r>
              <a:rPr kumimoji="0" lang="en-US" sz="2000" b="0"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Requirements for Exploration, Delineation, Testing, Mining, and Abandonment (</a:t>
            </a:r>
            <a:r>
              <a:rPr kumimoji="0" lang="en-US" sz="2000" b="1"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30 CFR 582.21 – 582.24</a:t>
            </a:r>
            <a:r>
              <a:rPr kumimoji="0" lang="en-US" sz="2000" b="0"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a:t>
            </a:r>
            <a:endParaRPr kumimoji="0" lang="en-US" sz="20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a:p>
            <a:pPr marL="342900" marR="0" lvl="0" indent="-342900" algn="l" defTabSz="914400" rtl="0" eaLnBrk="1" fontAlgn="auto" latinLnBrk="0" hangingPunct="1">
              <a:lnSpc>
                <a:spcPct val="100000"/>
              </a:lnSpc>
              <a:spcBef>
                <a:spcPts val="0"/>
              </a:spcBef>
              <a:spcAft>
                <a:spcPts val="1200"/>
              </a:spcAft>
              <a:buClr>
                <a:schemeClr val="accent3"/>
              </a:buClr>
              <a:buSzPct val="75000"/>
              <a:buFont typeface="Courier New" panose="02070309020205020404" pitchFamily="49" charset="0"/>
              <a:buChar char="o"/>
              <a:tabLst/>
              <a:defRPr/>
            </a:pPr>
            <a:r>
              <a:rPr kumimoji="0" lang="en-US" sz="2000" b="0"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Operations conducted in a manner that protects the environment and promotes orderly development of OCS minerals (</a:t>
            </a:r>
            <a:r>
              <a:rPr kumimoji="0" lang="en-US" sz="2000" b="1"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30 CFR 582.12</a:t>
            </a:r>
            <a:r>
              <a:rPr kumimoji="0" lang="en-US" sz="2000" b="0"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42900" marR="0" lvl="0" indent="-342900" algn="l" defTabSz="914400" rtl="0" eaLnBrk="1" fontAlgn="auto" latinLnBrk="0" hangingPunct="1">
              <a:lnSpc>
                <a:spcPct val="100000"/>
              </a:lnSpc>
              <a:spcBef>
                <a:spcPts val="0"/>
              </a:spcBef>
              <a:spcAft>
                <a:spcPts val="1200"/>
              </a:spcAft>
              <a:buClr>
                <a:schemeClr val="accent3"/>
              </a:buClr>
              <a:buSzPct val="75000"/>
              <a:buFont typeface="Courier New" panose="02070309020205020404" pitchFamily="49" charset="0"/>
              <a:buChar char="o"/>
              <a:tabLst/>
              <a:defRPr/>
            </a:pPr>
            <a:r>
              <a:rPr kumimoji="0" lang="en-US" sz="2000" b="0"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Opportunities for stakeholder review and comments on plans and environmental documentation (</a:t>
            </a:r>
            <a:r>
              <a:rPr kumimoji="0" lang="en-US" sz="2000" b="1"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30 CFR 582.4</a:t>
            </a:r>
            <a:r>
              <a:rPr kumimoji="0" lang="en-US" sz="2000" b="0"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42900" marR="0" lvl="0" indent="-342900" algn="l" defTabSz="914400" rtl="0" eaLnBrk="1" fontAlgn="auto" latinLnBrk="0" hangingPunct="1">
              <a:lnSpc>
                <a:spcPct val="100000"/>
              </a:lnSpc>
              <a:spcBef>
                <a:spcPts val="0"/>
              </a:spcBef>
              <a:spcAft>
                <a:spcPts val="1200"/>
              </a:spcAft>
              <a:buClr>
                <a:schemeClr val="accent3"/>
              </a:buClr>
              <a:buSzPct val="75000"/>
              <a:buFont typeface="Courier New" panose="02070309020205020404" pitchFamily="49" charset="0"/>
              <a:buChar char="o"/>
              <a:tabLst/>
              <a:defRPr/>
            </a:pPr>
            <a:r>
              <a:rPr kumimoji="0" lang="en-US" sz="2000" b="0"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Environmental protection measures and monitoring          (</a:t>
            </a:r>
            <a:r>
              <a:rPr kumimoji="0" lang="en-US" sz="2000" b="1"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30 CFR 582.28</a:t>
            </a:r>
            <a:r>
              <a:rPr kumimoji="0" lang="en-US" sz="2000" b="0"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42900" marR="0" lvl="0" indent="-342900" algn="l" defTabSz="914400" rtl="0" eaLnBrk="1" fontAlgn="auto" latinLnBrk="0" hangingPunct="1">
              <a:lnSpc>
                <a:spcPct val="100000"/>
              </a:lnSpc>
              <a:spcBef>
                <a:spcPts val="0"/>
              </a:spcBef>
              <a:spcAft>
                <a:spcPts val="1200"/>
              </a:spcAft>
              <a:buClr>
                <a:schemeClr val="accent3"/>
              </a:buClr>
              <a:buSzPct val="75000"/>
              <a:buFont typeface="Courier New" panose="02070309020205020404" pitchFamily="49" charset="0"/>
              <a:buChar char="o"/>
              <a:tabLst/>
              <a:defRPr/>
            </a:pPr>
            <a:r>
              <a:rPr kumimoji="0" lang="en-US" sz="2000" b="0"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Reporting requirements (</a:t>
            </a:r>
            <a:r>
              <a:rPr kumimoji="0" lang="en-US" sz="2000" b="1"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30 CFR 582.29</a:t>
            </a:r>
            <a:r>
              <a:rPr kumimoji="0" lang="en-US" sz="2000" b="0"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42900" marR="0" lvl="0" indent="-342900" algn="l" defTabSz="914400" rtl="0" eaLnBrk="1" fontAlgn="auto" latinLnBrk="0" hangingPunct="1">
              <a:lnSpc>
                <a:spcPct val="100000"/>
              </a:lnSpc>
              <a:spcBef>
                <a:spcPts val="0"/>
              </a:spcBef>
              <a:spcAft>
                <a:spcPts val="1200"/>
              </a:spcAft>
              <a:buClr>
                <a:schemeClr val="accent3"/>
              </a:buClr>
              <a:buSzPct val="75000"/>
              <a:buFont typeface="Courier New" panose="02070309020205020404" pitchFamily="49" charset="0"/>
              <a:buChar char="o"/>
              <a:tabLst/>
              <a:defRPr/>
            </a:pPr>
            <a:r>
              <a:rPr kumimoji="0" lang="en-US" sz="2000" b="0"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Noncompliance, remedies, and penalties (</a:t>
            </a:r>
            <a:r>
              <a:rPr kumimoji="0" lang="en-US" sz="2000" b="1"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30 CFR 582.14</a:t>
            </a:r>
            <a:r>
              <a:rPr kumimoji="0" lang="en-US" sz="2000" b="0"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rPr>
              <a:t>)</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342900" marR="0" lvl="0" indent="-342900" algn="l" defTabSz="914400" rtl="0" eaLnBrk="1" fontAlgn="auto" latinLnBrk="0" hangingPunct="1">
              <a:lnSpc>
                <a:spcPct val="100000"/>
              </a:lnSpc>
              <a:spcBef>
                <a:spcPts val="0"/>
              </a:spcBef>
              <a:spcAft>
                <a:spcPts val="1200"/>
              </a:spcAft>
              <a:buClr>
                <a:schemeClr val="accent3"/>
              </a:buClr>
              <a:buSzPct val="75000"/>
              <a:buFont typeface="Courier New" panose="02070309020205020404" pitchFamily="49" charset="0"/>
              <a:buChar char="o"/>
              <a:tabLst/>
              <a:defRPr/>
            </a:pPr>
            <a:endParaRPr kumimoji="0" lang="en-US" sz="2000" b="0"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endParaRPr>
          </a:p>
          <a:p>
            <a:pPr marL="342900" marR="0" lvl="0" indent="-342900" algn="l" defTabSz="914400" rtl="0" eaLnBrk="1" fontAlgn="auto" latinLnBrk="0" hangingPunct="1">
              <a:lnSpc>
                <a:spcPct val="100000"/>
              </a:lnSpc>
              <a:spcBef>
                <a:spcPts val="0"/>
              </a:spcBef>
              <a:spcAft>
                <a:spcPts val="1200"/>
              </a:spcAft>
              <a:buClr>
                <a:schemeClr val="accent3"/>
              </a:buClr>
              <a:buSzPct val="75000"/>
              <a:buFont typeface="Courier New" panose="02070309020205020404" pitchFamily="49" charset="0"/>
              <a:buChar char="o"/>
              <a:tabLst/>
              <a:defRPr/>
            </a:pPr>
            <a:endParaRPr kumimoji="0" lang="en-US" sz="2000" b="0" i="0" u="none" strike="noStrike" kern="1200" cap="none" spc="0" normalizeH="0" baseline="0" noProof="0">
              <a:ln>
                <a:noFill/>
              </a:ln>
              <a:solidFill>
                <a:srgbClr val="0A456F"/>
              </a:solidFill>
              <a:effectLst/>
              <a:uLnTx/>
              <a:uFillTx/>
              <a:latin typeface="Calibri" panose="020F0502020204030204"/>
              <a:ea typeface="Calibri" panose="020F0502020204030204"/>
              <a:cs typeface="Calibri" panose="020F0502020204030204"/>
            </a:endParaRPr>
          </a:p>
        </p:txBody>
      </p:sp>
      <p:pic>
        <p:nvPicPr>
          <p:cNvPr id="3" name="Picture 2" descr="Source: BOEM Blake Plateau historic mining track">
            <a:extLst>
              <a:ext uri="{FF2B5EF4-FFF2-40B4-BE49-F238E27FC236}">
                <a16:creationId xmlns:a16="http://schemas.microsoft.com/office/drawing/2014/main" id="{8BA1FB99-3A3C-D309-60F4-97385A5CB244}"/>
              </a:ext>
            </a:extLst>
          </p:cNvPr>
          <p:cNvPicPr>
            <a:picLocks noChangeAspect="1"/>
          </p:cNvPicPr>
          <p:nvPr/>
        </p:nvPicPr>
        <p:blipFill>
          <a:blip r:embed="rId3"/>
          <a:stretch>
            <a:fillRect/>
          </a:stretch>
        </p:blipFill>
        <p:spPr>
          <a:xfrm>
            <a:off x="7077921" y="1194492"/>
            <a:ext cx="4971325" cy="4965763"/>
          </a:xfrm>
          <a:prstGeom prst="rect">
            <a:avLst/>
          </a:prstGeom>
        </p:spPr>
      </p:pic>
    </p:spTree>
    <p:extLst>
      <p:ext uri="{BB962C8B-B14F-4D97-AF65-F5344CB8AC3E}">
        <p14:creationId xmlns:p14="http://schemas.microsoft.com/office/powerpoint/2010/main" val="3825662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 15">
            <a:extLst>
              <a:ext uri="{FF2B5EF4-FFF2-40B4-BE49-F238E27FC236}">
                <a16:creationId xmlns:a16="http://schemas.microsoft.com/office/drawing/2014/main" id="{B2158E46-A7FD-4113-BEE1-B4E1BF9780BC}"/>
              </a:ext>
            </a:extLst>
          </p:cNvPr>
          <p:cNvGraphicFramePr/>
          <p:nvPr>
            <p:extLst>
              <p:ext uri="{D42A27DB-BD31-4B8C-83A1-F6EECF244321}">
                <p14:modId xmlns:p14="http://schemas.microsoft.com/office/powerpoint/2010/main" val="458148938"/>
              </p:ext>
            </p:extLst>
          </p:nvPr>
        </p:nvGraphicFramePr>
        <p:xfrm>
          <a:off x="5369611" y="378596"/>
          <a:ext cx="7008982" cy="59146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 Placeholder 1">
            <a:extLst>
              <a:ext uri="{FF2B5EF4-FFF2-40B4-BE49-F238E27FC236}">
                <a16:creationId xmlns:a16="http://schemas.microsoft.com/office/drawing/2014/main" id="{4A0EA1DD-4501-4BEB-8D90-A1149819D66D}"/>
              </a:ext>
            </a:extLst>
          </p:cNvPr>
          <p:cNvSpPr>
            <a:spLocks noGrp="1"/>
          </p:cNvSpPr>
          <p:nvPr>
            <p:ph type="body" sz="quarter" idx="10"/>
          </p:nvPr>
        </p:nvSpPr>
        <p:spPr>
          <a:xfrm>
            <a:off x="207184" y="5163"/>
            <a:ext cx="11794316" cy="1013929"/>
          </a:xfrm>
        </p:spPr>
        <p:txBody>
          <a:bodyPr/>
          <a:lstStyle/>
          <a:p>
            <a:r>
              <a:rPr lang="en-US"/>
              <a:t>NEPA Framework</a:t>
            </a:r>
          </a:p>
        </p:txBody>
      </p:sp>
      <p:sp>
        <p:nvSpPr>
          <p:cNvPr id="3" name="Text Placeholder 2">
            <a:extLst>
              <a:ext uri="{FF2B5EF4-FFF2-40B4-BE49-F238E27FC236}">
                <a16:creationId xmlns:a16="http://schemas.microsoft.com/office/drawing/2014/main" id="{9C7BC2C1-CDDD-4A09-AAF3-6ACE29C399F5}"/>
              </a:ext>
            </a:extLst>
          </p:cNvPr>
          <p:cNvSpPr>
            <a:spLocks noGrp="1"/>
          </p:cNvSpPr>
          <p:nvPr>
            <p:ph type="body" sz="quarter" idx="11"/>
          </p:nvPr>
        </p:nvSpPr>
        <p:spPr>
          <a:xfrm>
            <a:off x="271739" y="1150904"/>
            <a:ext cx="5776913" cy="4688004"/>
          </a:xfrm>
        </p:spPr>
        <p:txBody>
          <a:bodyPr/>
          <a:lstStyle/>
          <a:p>
            <a:r>
              <a:rPr lang="en-US" sz="2000">
                <a:latin typeface="+mn-lt"/>
              </a:rPr>
              <a:t>NEPA integrates environmental requirements</a:t>
            </a:r>
          </a:p>
          <a:p>
            <a:pPr lvl="1">
              <a:buFont typeface="Arial" panose="020B0604020202020204" pitchFamily="34" charset="0"/>
              <a:buChar char="•"/>
            </a:pPr>
            <a:r>
              <a:rPr lang="en-US" sz="2000" b="1">
                <a:solidFill>
                  <a:srgbClr val="0D497E"/>
                </a:solidFill>
                <a:latin typeface="+mn-lt"/>
              </a:rPr>
              <a:t>Physical</a:t>
            </a:r>
          </a:p>
          <a:p>
            <a:pPr lvl="2">
              <a:buFont typeface="Arial" panose="020B0604020202020204" pitchFamily="34" charset="0"/>
              <a:buChar char="•"/>
            </a:pPr>
            <a:r>
              <a:rPr lang="en-US" sz="2000">
                <a:solidFill>
                  <a:srgbClr val="0D497E"/>
                </a:solidFill>
                <a:latin typeface="+mn-lt"/>
              </a:rPr>
              <a:t>Federal Water Pollution Control Act</a:t>
            </a:r>
          </a:p>
          <a:p>
            <a:pPr lvl="2">
              <a:buFont typeface="Arial" panose="020B0604020202020204" pitchFamily="34" charset="0"/>
              <a:buChar char="•"/>
            </a:pPr>
            <a:r>
              <a:rPr lang="en-US" sz="2000">
                <a:solidFill>
                  <a:srgbClr val="0D497E"/>
                </a:solidFill>
                <a:latin typeface="+mn-lt"/>
              </a:rPr>
              <a:t>Clean Air Act</a:t>
            </a:r>
          </a:p>
          <a:p>
            <a:pPr lvl="1">
              <a:buFont typeface="Arial" panose="020B0604020202020204" pitchFamily="34" charset="0"/>
              <a:buChar char="•"/>
            </a:pPr>
            <a:r>
              <a:rPr lang="en-US" sz="2000" b="1">
                <a:solidFill>
                  <a:srgbClr val="0D497E"/>
                </a:solidFill>
                <a:latin typeface="+mn-lt"/>
              </a:rPr>
              <a:t>Biological</a:t>
            </a:r>
          </a:p>
          <a:p>
            <a:pPr lvl="2">
              <a:buFont typeface="Arial" panose="020B0604020202020204" pitchFamily="34" charset="0"/>
              <a:buChar char="•"/>
            </a:pPr>
            <a:r>
              <a:rPr lang="en-US" sz="2000">
                <a:solidFill>
                  <a:srgbClr val="0D497E"/>
                </a:solidFill>
                <a:latin typeface="+mn-lt"/>
              </a:rPr>
              <a:t>Endangered Species Act</a:t>
            </a:r>
          </a:p>
          <a:p>
            <a:pPr lvl="2">
              <a:buFont typeface="Arial" panose="020B0604020202020204" pitchFamily="34" charset="0"/>
              <a:buChar char="•"/>
            </a:pPr>
            <a:r>
              <a:rPr lang="en-US" sz="2000">
                <a:solidFill>
                  <a:srgbClr val="0D497E"/>
                </a:solidFill>
                <a:latin typeface="+mn-lt"/>
              </a:rPr>
              <a:t>Magnuson-Stevens Fishery Conservation and Management Act</a:t>
            </a:r>
          </a:p>
          <a:p>
            <a:pPr lvl="2">
              <a:buFont typeface="Arial" panose="020B0604020202020204" pitchFamily="34" charset="0"/>
              <a:buChar char="•"/>
            </a:pPr>
            <a:r>
              <a:rPr lang="en-US" sz="2000">
                <a:solidFill>
                  <a:srgbClr val="0D497E"/>
                </a:solidFill>
                <a:latin typeface="+mn-lt"/>
              </a:rPr>
              <a:t>Marine Mammal Protection Act</a:t>
            </a:r>
          </a:p>
          <a:p>
            <a:pPr lvl="1">
              <a:buFont typeface="Arial" panose="020B0604020202020204" pitchFamily="34" charset="0"/>
              <a:buChar char="•"/>
            </a:pPr>
            <a:r>
              <a:rPr lang="en-US" sz="2000" b="1">
                <a:solidFill>
                  <a:srgbClr val="0D497E"/>
                </a:solidFill>
                <a:latin typeface="+mn-lt"/>
              </a:rPr>
              <a:t>Social-Cultural-Historical</a:t>
            </a:r>
          </a:p>
          <a:p>
            <a:pPr lvl="2">
              <a:buFont typeface="Arial" panose="020B0604020202020204" pitchFamily="34" charset="0"/>
              <a:buChar char="•"/>
            </a:pPr>
            <a:r>
              <a:rPr lang="en-US" sz="2000">
                <a:solidFill>
                  <a:srgbClr val="0D497E"/>
                </a:solidFill>
                <a:latin typeface="+mn-lt"/>
              </a:rPr>
              <a:t>National Historic Preservation Act</a:t>
            </a:r>
          </a:p>
          <a:p>
            <a:pPr lvl="2">
              <a:buFont typeface="Arial" panose="020B0604020202020204" pitchFamily="34" charset="0"/>
              <a:buChar char="•"/>
            </a:pPr>
            <a:r>
              <a:rPr lang="en-US" sz="2000">
                <a:solidFill>
                  <a:srgbClr val="0D497E"/>
                </a:solidFill>
                <a:latin typeface="+mn-lt"/>
              </a:rPr>
              <a:t>Coastal Zone Management Act</a:t>
            </a:r>
          </a:p>
          <a:p>
            <a:r>
              <a:rPr lang="en-US" sz="2000">
                <a:latin typeface="+mn-lt"/>
              </a:rPr>
              <a:t>Consultation and coordination with states, Tribes, and other agencies</a:t>
            </a:r>
          </a:p>
        </p:txBody>
      </p:sp>
      <p:sp>
        <p:nvSpPr>
          <p:cNvPr id="6" name="Slide Number Placeholder 5">
            <a:extLst>
              <a:ext uri="{FF2B5EF4-FFF2-40B4-BE49-F238E27FC236}">
                <a16:creationId xmlns:a16="http://schemas.microsoft.com/office/drawing/2014/main" id="{3967755A-3C40-44F3-AF1F-EAFFC4132D46}"/>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257BE-248A-48BC-9F5F-19A6E1408DB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703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4E9DAB-A294-5F52-0271-292AEF9E7498}"/>
              </a:ext>
            </a:extLst>
          </p:cNvPr>
          <p:cNvSpPr>
            <a:spLocks noGrp="1"/>
          </p:cNvSpPr>
          <p:nvPr>
            <p:ph type="body" sz="quarter" idx="10"/>
          </p:nvPr>
        </p:nvSpPr>
        <p:spPr>
          <a:xfrm>
            <a:off x="221295" y="5163"/>
            <a:ext cx="11780205" cy="986755"/>
          </a:xfrm>
        </p:spPr>
        <p:txBody>
          <a:bodyPr/>
          <a:lstStyle/>
          <a:p>
            <a:r>
              <a:rPr lang="en-US">
                <a:ea typeface="Calibri"/>
                <a:cs typeface="Arial"/>
              </a:rPr>
              <a:t>BOEM's Mission</a:t>
            </a:r>
            <a:endParaRPr lang="en-US"/>
          </a:p>
        </p:txBody>
      </p:sp>
      <p:sp>
        <p:nvSpPr>
          <p:cNvPr id="5" name="Text Placeholder 7">
            <a:extLst>
              <a:ext uri="{FF2B5EF4-FFF2-40B4-BE49-F238E27FC236}">
                <a16:creationId xmlns:a16="http://schemas.microsoft.com/office/drawing/2014/main" id="{53336D7C-1F82-7B02-EBCC-B9F4B45C2852}"/>
              </a:ext>
            </a:extLst>
          </p:cNvPr>
          <p:cNvSpPr>
            <a:spLocks noGrp="1"/>
          </p:cNvSpPr>
          <p:nvPr>
            <p:ph type="body" sz="quarter" idx="11"/>
          </p:nvPr>
        </p:nvSpPr>
        <p:spPr>
          <a:xfrm>
            <a:off x="162477" y="1082122"/>
            <a:ext cx="5009231" cy="2273531"/>
          </a:xfrm>
        </p:spPr>
        <p:txBody>
          <a:bodyPr vert="horz" lIns="91440" tIns="45720" rIns="91440" bIns="45720" rtlCol="0" anchor="t">
            <a:noAutofit/>
          </a:bodyPr>
          <a:lstStyle/>
          <a:p>
            <a:pPr marL="0" indent="0" algn="ctr">
              <a:lnSpc>
                <a:spcPct val="100000"/>
              </a:lnSpc>
              <a:buNone/>
            </a:pPr>
            <a:r>
              <a:rPr lang="en-US">
                <a:latin typeface="+mn-lt"/>
                <a:cs typeface="Arial"/>
              </a:rPr>
              <a:t>Manage development of                  U.S. Federal Seabed energy,       mineral, and geological resources      in an environmentally and        economically responsible way.</a:t>
            </a:r>
            <a:endParaRPr lang="en-US">
              <a:latin typeface="+mn-lt"/>
              <a:ea typeface="Calibri"/>
              <a:cs typeface="Arial"/>
            </a:endParaRPr>
          </a:p>
          <a:p>
            <a:pPr algn="ctr">
              <a:lnSpc>
                <a:spcPct val="100000"/>
              </a:lnSpc>
            </a:pPr>
            <a:endParaRPr lang="en-US">
              <a:solidFill>
                <a:srgbClr val="246882"/>
              </a:solidFill>
              <a:latin typeface="+mn-lt"/>
              <a:ea typeface="Calibri"/>
            </a:endParaRPr>
          </a:p>
          <a:p>
            <a:pPr marL="0" indent="0" algn="ctr">
              <a:lnSpc>
                <a:spcPct val="100000"/>
              </a:lnSpc>
              <a:buNone/>
            </a:pPr>
            <a:r>
              <a:rPr lang="en-US">
                <a:solidFill>
                  <a:srgbClr val="246882"/>
                </a:solidFill>
                <a:latin typeface="+mn-lt"/>
                <a:cs typeface="Arial"/>
              </a:rPr>
              <a:t>	</a:t>
            </a:r>
            <a:endParaRPr lang="en-US" b="0">
              <a:solidFill>
                <a:srgbClr val="246882"/>
              </a:solidFill>
              <a:latin typeface="+mn-lt"/>
              <a:ea typeface="Calibri"/>
              <a:cs typeface="Arial"/>
            </a:endParaRPr>
          </a:p>
        </p:txBody>
      </p:sp>
      <p:sp>
        <p:nvSpPr>
          <p:cNvPr id="4" name="Picture Placeholder 3">
            <a:extLst>
              <a:ext uri="{FF2B5EF4-FFF2-40B4-BE49-F238E27FC236}">
                <a16:creationId xmlns:a16="http://schemas.microsoft.com/office/drawing/2014/main" id="{E8312E1E-6030-2356-B640-35074B3C361A}"/>
              </a:ext>
            </a:extLst>
          </p:cNvPr>
          <p:cNvSpPr>
            <a:spLocks noGrp="1"/>
          </p:cNvSpPr>
          <p:nvPr>
            <p:ph type="pic" sz="quarter" idx="12"/>
          </p:nvPr>
        </p:nvSpPr>
        <p:spPr/>
        <p:txBody>
          <a:bodyPr/>
          <a:lstStyle/>
          <a:p>
            <a:endParaRPr lang="en-US"/>
          </a:p>
        </p:txBody>
      </p:sp>
      <p:sp>
        <p:nvSpPr>
          <p:cNvPr id="14" name="TextBox 13">
            <a:extLst>
              <a:ext uri="{FF2B5EF4-FFF2-40B4-BE49-F238E27FC236}">
                <a16:creationId xmlns:a16="http://schemas.microsoft.com/office/drawing/2014/main" id="{D5C6C6A3-D57E-C6C9-BBD2-912B6A770254}"/>
              </a:ext>
            </a:extLst>
          </p:cNvPr>
          <p:cNvSpPr txBox="1"/>
          <p:nvPr/>
        </p:nvSpPr>
        <p:spPr>
          <a:xfrm>
            <a:off x="5171707" y="5909249"/>
            <a:ext cx="1049313" cy="18819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7" name="Picture 6" descr="Shape&#10;&#10;Description automatically generated with medium confidence">
            <a:extLst>
              <a:ext uri="{FF2B5EF4-FFF2-40B4-BE49-F238E27FC236}">
                <a16:creationId xmlns:a16="http://schemas.microsoft.com/office/drawing/2014/main" id="{3DE39BD0-7E7F-D590-FA41-459575F24750}"/>
              </a:ext>
            </a:extLst>
          </p:cNvPr>
          <p:cNvPicPr>
            <a:picLocks noChangeAspect="1"/>
          </p:cNvPicPr>
          <p:nvPr/>
        </p:nvPicPr>
        <p:blipFill>
          <a:blip r:embed="rId3"/>
          <a:stretch>
            <a:fillRect/>
          </a:stretch>
        </p:blipFill>
        <p:spPr>
          <a:xfrm>
            <a:off x="1216203" y="2620403"/>
            <a:ext cx="2857500" cy="2857500"/>
          </a:xfrm>
          <a:prstGeom prst="rect">
            <a:avLst/>
          </a:prstGeom>
        </p:spPr>
      </p:pic>
      <p:sp>
        <p:nvSpPr>
          <p:cNvPr id="9" name="TextBox 8">
            <a:extLst>
              <a:ext uri="{FF2B5EF4-FFF2-40B4-BE49-F238E27FC236}">
                <a16:creationId xmlns:a16="http://schemas.microsoft.com/office/drawing/2014/main" id="{4EA8BAD8-A5E7-B17A-28F2-04056CB41DC5}"/>
              </a:ext>
            </a:extLst>
          </p:cNvPr>
          <p:cNvSpPr txBox="1"/>
          <p:nvPr/>
        </p:nvSpPr>
        <p:spPr>
          <a:xfrm>
            <a:off x="233229" y="5098836"/>
            <a:ext cx="4867727" cy="1200329"/>
          </a:xfrm>
          <a:prstGeom prst="rect">
            <a:avLst/>
          </a:prstGeom>
          <a:noFill/>
        </p:spPr>
        <p:txBody>
          <a:bodyPr wrap="square">
            <a:spAutoFit/>
          </a:bodyPr>
          <a:lstStyle/>
          <a:p>
            <a:pPr algn="ctr"/>
            <a:r>
              <a:rPr lang="en-US" b="1">
                <a:solidFill>
                  <a:srgbClr val="0A456F"/>
                </a:solidFill>
                <a:cs typeface="Arial"/>
              </a:rPr>
              <a:t>U.S. Federal Seabed </a:t>
            </a:r>
            <a:r>
              <a:rPr lang="en-US" sz="1800" b="1">
                <a:solidFill>
                  <a:srgbClr val="0A456F"/>
                </a:solidFill>
                <a:latin typeface="+mn-lt"/>
                <a:cs typeface="Arial"/>
              </a:rPr>
              <a:t> = </a:t>
            </a:r>
            <a:r>
              <a:rPr lang="en-US" b="1">
                <a:solidFill>
                  <a:srgbClr val="0A456F"/>
                </a:solidFill>
                <a:cs typeface="Arial"/>
              </a:rPr>
              <a:t>3,169,210,000 acres</a:t>
            </a:r>
          </a:p>
          <a:p>
            <a:pPr algn="ctr"/>
            <a:r>
              <a:rPr lang="en-US" b="1">
                <a:solidFill>
                  <a:srgbClr val="0A456F"/>
                </a:solidFill>
                <a:cs typeface="Arial"/>
              </a:rPr>
              <a:t>or 4.95 million square miles</a:t>
            </a:r>
          </a:p>
          <a:p>
            <a:pPr algn="ctr"/>
            <a:r>
              <a:rPr lang="en-US" b="1">
                <a:solidFill>
                  <a:srgbClr val="0A456F"/>
                </a:solidFill>
                <a:cs typeface="Arial"/>
              </a:rPr>
              <a:t>or 12.8 million square km</a:t>
            </a:r>
          </a:p>
          <a:p>
            <a:pPr algn="ctr"/>
            <a:endParaRPr lang="en-US"/>
          </a:p>
        </p:txBody>
      </p:sp>
      <p:pic>
        <p:nvPicPr>
          <p:cNvPr id="2" name="Picture 1" descr="Map&#10;&#10;Description automatically generated">
            <a:extLst>
              <a:ext uri="{FF2B5EF4-FFF2-40B4-BE49-F238E27FC236}">
                <a16:creationId xmlns:a16="http://schemas.microsoft.com/office/drawing/2014/main" id="{AD232455-F6C2-7C44-70E9-083BBC41DD15}"/>
              </a:ext>
            </a:extLst>
          </p:cNvPr>
          <p:cNvPicPr>
            <a:picLocks noChangeAspect="1"/>
          </p:cNvPicPr>
          <p:nvPr/>
        </p:nvPicPr>
        <p:blipFill>
          <a:blip r:embed="rId4"/>
          <a:stretch>
            <a:fillRect/>
          </a:stretch>
        </p:blipFill>
        <p:spPr>
          <a:xfrm>
            <a:off x="5242459" y="1014527"/>
            <a:ext cx="6874228" cy="5283731"/>
          </a:xfrm>
          <a:prstGeom prst="rect">
            <a:avLst/>
          </a:prstGeom>
        </p:spPr>
      </p:pic>
    </p:spTree>
    <p:extLst>
      <p:ext uri="{BB962C8B-B14F-4D97-AF65-F5344CB8AC3E}">
        <p14:creationId xmlns:p14="http://schemas.microsoft.com/office/powerpoint/2010/main" val="3471301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8372A485-3930-EF7D-075E-43DC5FDBA12E}"/>
              </a:ext>
            </a:extLst>
          </p:cNvPr>
          <p:cNvSpPr>
            <a:spLocks noGrp="1"/>
          </p:cNvSpPr>
          <p:nvPr>
            <p:ph type="body" sz="quarter" idx="11"/>
          </p:nvPr>
        </p:nvSpPr>
        <p:spPr>
          <a:xfrm>
            <a:off x="783511" y="4158221"/>
            <a:ext cx="10679424" cy="1980063"/>
          </a:xfrm>
        </p:spPr>
        <p:txBody>
          <a:bodyPr lIns="91440" tIns="45720" rIns="91440" bIns="45720" anchor="t"/>
          <a:lstStyle/>
          <a:p>
            <a:pPr>
              <a:lnSpc>
                <a:spcPct val="100000"/>
              </a:lnSpc>
              <a:spcBef>
                <a:spcPts val="0"/>
              </a:spcBef>
              <a:buClr>
                <a:schemeClr val="tx1"/>
              </a:buClr>
            </a:pPr>
            <a:r>
              <a:rPr lang="en-US" sz="2000" b="0">
                <a:latin typeface="Calibri"/>
                <a:ea typeface="Calibri"/>
                <a:cs typeface="Arial"/>
              </a:rPr>
              <a:t>Decision points to continue or stop occur throughout the process</a:t>
            </a:r>
            <a:endParaRPr lang="en-US" b="0">
              <a:latin typeface="Calibri"/>
              <a:ea typeface="Calibri"/>
              <a:cs typeface="Arial"/>
            </a:endParaRPr>
          </a:p>
          <a:p>
            <a:pPr>
              <a:lnSpc>
                <a:spcPct val="100000"/>
              </a:lnSpc>
              <a:spcBef>
                <a:spcPts val="0"/>
              </a:spcBef>
              <a:buClr>
                <a:schemeClr val="tx1"/>
              </a:buClr>
            </a:pPr>
            <a:r>
              <a:rPr lang="en-US" sz="2000" b="0">
                <a:latin typeface="Calibri"/>
                <a:ea typeface="Calibri"/>
                <a:cs typeface="Arial"/>
              </a:rPr>
              <a:t>Competitive, cash bonus bidding, minimum 20-year term</a:t>
            </a:r>
          </a:p>
          <a:p>
            <a:pPr>
              <a:lnSpc>
                <a:spcPct val="100000"/>
              </a:lnSpc>
              <a:spcBef>
                <a:spcPts val="0"/>
              </a:spcBef>
              <a:buClr>
                <a:schemeClr val="tx1"/>
              </a:buClr>
            </a:pPr>
            <a:r>
              <a:rPr lang="en-US" sz="2000" b="0">
                <a:latin typeface="Calibri"/>
                <a:ea typeface="Calibri"/>
                <a:cs typeface="Arial"/>
              </a:rPr>
              <a:t>Specific terms, minimum royalty payments, rental fees specified in leasing notice</a:t>
            </a:r>
          </a:p>
          <a:p>
            <a:pPr>
              <a:lnSpc>
                <a:spcPct val="100000"/>
              </a:lnSpc>
              <a:spcBef>
                <a:spcPts val="0"/>
              </a:spcBef>
              <a:buClr>
                <a:schemeClr val="tx1"/>
              </a:buClr>
            </a:pPr>
            <a:r>
              <a:rPr lang="en-US" sz="2000" b="0">
                <a:latin typeface="Calibri"/>
                <a:ea typeface="Calibri"/>
                <a:cs typeface="Arial"/>
              </a:rPr>
              <a:t>Operations under a lease include delineation, testing, and mining </a:t>
            </a:r>
          </a:p>
          <a:p>
            <a:pPr>
              <a:lnSpc>
                <a:spcPct val="100000"/>
              </a:lnSpc>
              <a:spcBef>
                <a:spcPts val="0"/>
              </a:spcBef>
              <a:buClr>
                <a:schemeClr val="tx1"/>
              </a:buClr>
            </a:pPr>
            <a:r>
              <a:rPr lang="en-US" sz="2000" b="0">
                <a:latin typeface="Calibri"/>
                <a:ea typeface="Calibri"/>
                <a:cs typeface="Arial"/>
              </a:rPr>
              <a:t>Prospecting regulated by 30 CFR 580; leasing by 30 CFR 581; operations under lease by 30 CFR 582</a:t>
            </a:r>
          </a:p>
          <a:p>
            <a:pPr>
              <a:lnSpc>
                <a:spcPct val="100000"/>
              </a:lnSpc>
              <a:spcBef>
                <a:spcPts val="0"/>
              </a:spcBef>
              <a:buClr>
                <a:schemeClr val="tx1"/>
              </a:buClr>
            </a:pPr>
            <a:r>
              <a:rPr lang="en-US" sz="2000" b="0">
                <a:latin typeface="Calibri"/>
                <a:ea typeface="Calibri"/>
                <a:cs typeface="Arial"/>
              </a:rPr>
              <a:t>All plan reviews are subject to NEPA</a:t>
            </a:r>
          </a:p>
        </p:txBody>
      </p:sp>
      <p:sp>
        <p:nvSpPr>
          <p:cNvPr id="4" name="Slide Number Placeholder 3">
            <a:extLst>
              <a:ext uri="{FF2B5EF4-FFF2-40B4-BE49-F238E27FC236}">
                <a16:creationId xmlns:a16="http://schemas.microsoft.com/office/drawing/2014/main" id="{9FA83C20-032A-4AF7-827C-F54093043FFE}"/>
              </a:ext>
            </a:extLst>
          </p:cNvPr>
          <p:cNvSpPr>
            <a:spLocks noGrp="1"/>
          </p:cNvSpPr>
          <p:nvPr>
            <p:ph type="sldNum" sz="quarter" idx="13"/>
          </p:nvPr>
        </p:nvSpPr>
        <p:spPr/>
        <p:txBody>
          <a:bodyPr/>
          <a:lstStyle/>
          <a:p>
            <a:fld id="{D47257BE-248A-48BC-9F5F-19A6E1408DB6}" type="slidenum">
              <a:rPr lang="en-US" smtClean="0"/>
              <a:pPr/>
              <a:t>20</a:t>
            </a:fld>
            <a:endParaRPr lang="en-US"/>
          </a:p>
        </p:txBody>
      </p:sp>
      <p:sp>
        <p:nvSpPr>
          <p:cNvPr id="5" name="Text Placeholder 4">
            <a:extLst>
              <a:ext uri="{FF2B5EF4-FFF2-40B4-BE49-F238E27FC236}">
                <a16:creationId xmlns:a16="http://schemas.microsoft.com/office/drawing/2014/main" id="{B2188EF0-B0AB-4C3F-B131-6AD9E3DF39C9}"/>
              </a:ext>
            </a:extLst>
          </p:cNvPr>
          <p:cNvSpPr>
            <a:spLocks noGrp="1"/>
          </p:cNvSpPr>
          <p:nvPr>
            <p:ph type="body" sz="quarter" idx="10"/>
          </p:nvPr>
        </p:nvSpPr>
        <p:spPr>
          <a:xfrm>
            <a:off x="207184" y="5163"/>
            <a:ext cx="11794316" cy="988750"/>
          </a:xfrm>
        </p:spPr>
        <p:txBody>
          <a:bodyPr lIns="91440" tIns="45720" rIns="91440" bIns="45720" anchor="ctr"/>
          <a:lstStyle/>
          <a:p>
            <a:r>
              <a:rPr lang="en-US">
                <a:cs typeface="Arial"/>
              </a:rPr>
              <a:t>Leasing Process – steps and estimated minimum times</a:t>
            </a:r>
          </a:p>
        </p:txBody>
      </p:sp>
      <p:graphicFrame>
        <p:nvGraphicFramePr>
          <p:cNvPr id="7" name="Table 7">
            <a:extLst>
              <a:ext uri="{FF2B5EF4-FFF2-40B4-BE49-F238E27FC236}">
                <a16:creationId xmlns:a16="http://schemas.microsoft.com/office/drawing/2014/main" id="{2E0F9613-AFF1-BE05-9962-A9F39A4C37B5}"/>
              </a:ext>
            </a:extLst>
          </p:cNvPr>
          <p:cNvGraphicFramePr>
            <a:graphicFrameLocks noGrp="1"/>
          </p:cNvGraphicFramePr>
          <p:nvPr>
            <p:extLst>
              <p:ext uri="{D42A27DB-BD31-4B8C-83A1-F6EECF244321}">
                <p14:modId xmlns:p14="http://schemas.microsoft.com/office/powerpoint/2010/main" val="3143576089"/>
              </p:ext>
            </p:extLst>
          </p:nvPr>
        </p:nvGraphicFramePr>
        <p:xfrm>
          <a:off x="933945" y="1055904"/>
          <a:ext cx="10376009" cy="3000816"/>
        </p:xfrm>
        <a:graphic>
          <a:graphicData uri="http://schemas.openxmlformats.org/drawingml/2006/table">
            <a:tbl>
              <a:tblPr firstRow="1" bandRow="1">
                <a:tableStyleId>{5C22544A-7EE6-4342-B048-85BDC9FD1C3A}</a:tableStyleId>
              </a:tblPr>
              <a:tblGrid>
                <a:gridCol w="5847971">
                  <a:extLst>
                    <a:ext uri="{9D8B030D-6E8A-4147-A177-3AD203B41FA5}">
                      <a16:colId xmlns:a16="http://schemas.microsoft.com/office/drawing/2014/main" val="1134948308"/>
                    </a:ext>
                  </a:extLst>
                </a:gridCol>
                <a:gridCol w="1893467">
                  <a:extLst>
                    <a:ext uri="{9D8B030D-6E8A-4147-A177-3AD203B41FA5}">
                      <a16:colId xmlns:a16="http://schemas.microsoft.com/office/drawing/2014/main" val="1916007620"/>
                    </a:ext>
                  </a:extLst>
                </a:gridCol>
                <a:gridCol w="2634571">
                  <a:extLst>
                    <a:ext uri="{9D8B030D-6E8A-4147-A177-3AD203B41FA5}">
                      <a16:colId xmlns:a16="http://schemas.microsoft.com/office/drawing/2014/main" val="3641320896"/>
                    </a:ext>
                  </a:extLst>
                </a:gridCol>
              </a:tblGrid>
              <a:tr h="500136">
                <a:tc>
                  <a:txBody>
                    <a:bodyPr/>
                    <a:lstStyle/>
                    <a:p>
                      <a:r>
                        <a:rPr lang="en-US" sz="2000"/>
                        <a:t>Item</a:t>
                      </a:r>
                    </a:p>
                  </a:txBody>
                  <a:tcPr/>
                </a:tc>
                <a:tc>
                  <a:txBody>
                    <a:bodyPr/>
                    <a:lstStyle/>
                    <a:p>
                      <a:r>
                        <a:rPr lang="en-US" sz="2000"/>
                        <a:t>Regulation</a:t>
                      </a:r>
                    </a:p>
                  </a:txBody>
                  <a:tcPr/>
                </a:tc>
                <a:tc>
                  <a:txBody>
                    <a:bodyPr/>
                    <a:lstStyle/>
                    <a:p>
                      <a:r>
                        <a:rPr lang="en-US" sz="2000"/>
                        <a:t>Estimated Duration</a:t>
                      </a:r>
                    </a:p>
                  </a:txBody>
                  <a:tcPr/>
                </a:tc>
                <a:extLst>
                  <a:ext uri="{0D108BD9-81ED-4DB2-BD59-A6C34878D82A}">
                    <a16:rowId xmlns:a16="http://schemas.microsoft.com/office/drawing/2014/main" val="1065208788"/>
                  </a:ext>
                </a:extLst>
              </a:tr>
              <a:tr h="500136">
                <a:tc>
                  <a:txBody>
                    <a:bodyPr/>
                    <a:lstStyle/>
                    <a:p>
                      <a:r>
                        <a:rPr lang="en-US" sz="2000"/>
                        <a:t>Unsolicited request for a lease sale</a:t>
                      </a:r>
                    </a:p>
                  </a:txBody>
                  <a:tcPr/>
                </a:tc>
                <a:tc>
                  <a:txBody>
                    <a:bodyPr/>
                    <a:lstStyle/>
                    <a:p>
                      <a:r>
                        <a:rPr lang="en-US" sz="2000"/>
                        <a:t>581.11</a:t>
                      </a:r>
                    </a:p>
                  </a:txBody>
                  <a:tcPr/>
                </a:tc>
                <a:tc>
                  <a:txBody>
                    <a:bodyPr/>
                    <a:lstStyle/>
                    <a:p>
                      <a:r>
                        <a:rPr lang="en-US" sz="2000"/>
                        <a:t>45 days</a:t>
                      </a:r>
                    </a:p>
                  </a:txBody>
                  <a:tcPr/>
                </a:tc>
                <a:extLst>
                  <a:ext uri="{0D108BD9-81ED-4DB2-BD59-A6C34878D82A}">
                    <a16:rowId xmlns:a16="http://schemas.microsoft.com/office/drawing/2014/main" val="2268282467"/>
                  </a:ext>
                </a:extLst>
              </a:tr>
              <a:tr h="500136">
                <a:tc>
                  <a:txBody>
                    <a:bodyPr/>
                    <a:lstStyle/>
                    <a:p>
                      <a:r>
                        <a:rPr lang="en-US" sz="2000"/>
                        <a:t>Request for OCS mineral information and interest</a:t>
                      </a:r>
                    </a:p>
                  </a:txBody>
                  <a:tcPr/>
                </a:tc>
                <a:tc>
                  <a:txBody>
                    <a:bodyPr/>
                    <a:lstStyle/>
                    <a:p>
                      <a:r>
                        <a:rPr lang="en-US" sz="2000"/>
                        <a:t>581.12</a:t>
                      </a:r>
                    </a:p>
                  </a:txBody>
                  <a:tcPr/>
                </a:tc>
                <a:tc>
                  <a:txBody>
                    <a:bodyPr/>
                    <a:lstStyle/>
                    <a:p>
                      <a:r>
                        <a:rPr lang="en-US" sz="2000"/>
                        <a:t>6 months – 2 years</a:t>
                      </a:r>
                    </a:p>
                  </a:txBody>
                  <a:tcPr/>
                </a:tc>
                <a:extLst>
                  <a:ext uri="{0D108BD9-81ED-4DB2-BD59-A6C34878D82A}">
                    <a16:rowId xmlns:a16="http://schemas.microsoft.com/office/drawing/2014/main" val="3938715548"/>
                  </a:ext>
                </a:extLst>
              </a:tr>
              <a:tr h="500136">
                <a:tc>
                  <a:txBody>
                    <a:bodyPr/>
                    <a:lstStyle/>
                    <a:p>
                      <a:r>
                        <a:rPr lang="en-US" sz="2000"/>
                        <a:t>OCS mining area identification, tract size</a:t>
                      </a:r>
                    </a:p>
                  </a:txBody>
                  <a:tcPr/>
                </a:tc>
                <a:tc>
                  <a:txBody>
                    <a:bodyPr/>
                    <a:lstStyle/>
                    <a:p>
                      <a:r>
                        <a:rPr lang="en-US" sz="2000"/>
                        <a:t>581.14, 581.15</a:t>
                      </a:r>
                    </a:p>
                  </a:txBody>
                  <a:tcPr/>
                </a:tc>
                <a:tc>
                  <a:txBody>
                    <a:bodyPr/>
                    <a:lstStyle/>
                    <a:p>
                      <a:r>
                        <a:rPr lang="en-US" sz="2000"/>
                        <a:t>6 - 12 months</a:t>
                      </a:r>
                    </a:p>
                  </a:txBody>
                  <a:tcPr/>
                </a:tc>
                <a:extLst>
                  <a:ext uri="{0D108BD9-81ED-4DB2-BD59-A6C34878D82A}">
                    <a16:rowId xmlns:a16="http://schemas.microsoft.com/office/drawing/2014/main" val="670002234"/>
                  </a:ext>
                </a:extLst>
              </a:tr>
              <a:tr h="500136">
                <a:tc>
                  <a:txBody>
                    <a:bodyPr/>
                    <a:lstStyle/>
                    <a:p>
                      <a:r>
                        <a:rPr lang="en-US" sz="2000"/>
                        <a:t>Proposed leasing notice</a:t>
                      </a:r>
                    </a:p>
                  </a:txBody>
                  <a:tcPr/>
                </a:tc>
                <a:tc>
                  <a:txBody>
                    <a:bodyPr/>
                    <a:lstStyle/>
                    <a:p>
                      <a:r>
                        <a:rPr lang="en-US" sz="2000"/>
                        <a:t>581.16</a:t>
                      </a:r>
                    </a:p>
                  </a:txBody>
                  <a:tcPr/>
                </a:tc>
                <a:tc>
                  <a:txBody>
                    <a:bodyPr/>
                    <a:lstStyle/>
                    <a:p>
                      <a:r>
                        <a:rPr lang="en-US" sz="2000"/>
                        <a:t>6 - 12 months</a:t>
                      </a:r>
                    </a:p>
                  </a:txBody>
                  <a:tcPr/>
                </a:tc>
                <a:extLst>
                  <a:ext uri="{0D108BD9-81ED-4DB2-BD59-A6C34878D82A}">
                    <a16:rowId xmlns:a16="http://schemas.microsoft.com/office/drawing/2014/main" val="3648811365"/>
                  </a:ext>
                </a:extLst>
              </a:tr>
              <a:tr h="500136">
                <a:tc>
                  <a:txBody>
                    <a:bodyPr/>
                    <a:lstStyle/>
                    <a:p>
                      <a:r>
                        <a:rPr lang="en-US" sz="2000"/>
                        <a:t>Final leasing notice and sale</a:t>
                      </a:r>
                    </a:p>
                  </a:txBody>
                  <a:tcPr/>
                </a:tc>
                <a:tc>
                  <a:txBody>
                    <a:bodyPr/>
                    <a:lstStyle/>
                    <a:p>
                      <a:r>
                        <a:rPr lang="en-US" sz="2000"/>
                        <a:t>581.17</a:t>
                      </a:r>
                    </a:p>
                  </a:txBody>
                  <a:tcPr/>
                </a:tc>
                <a:tc>
                  <a:txBody>
                    <a:bodyPr/>
                    <a:lstStyle/>
                    <a:p>
                      <a:r>
                        <a:rPr lang="en-US" sz="2000"/>
                        <a:t>6 - 12 months</a:t>
                      </a:r>
                    </a:p>
                  </a:txBody>
                  <a:tcPr/>
                </a:tc>
                <a:extLst>
                  <a:ext uri="{0D108BD9-81ED-4DB2-BD59-A6C34878D82A}">
                    <a16:rowId xmlns:a16="http://schemas.microsoft.com/office/drawing/2014/main" val="1834625266"/>
                  </a:ext>
                </a:extLst>
              </a:tr>
            </a:tbl>
          </a:graphicData>
        </a:graphic>
      </p:graphicFrame>
      <p:sp>
        <p:nvSpPr>
          <p:cNvPr id="2" name="Rectangle 1">
            <a:extLst>
              <a:ext uri="{FF2B5EF4-FFF2-40B4-BE49-F238E27FC236}">
                <a16:creationId xmlns:a16="http://schemas.microsoft.com/office/drawing/2014/main" id="{D553A675-0107-B5D6-C7BA-4FC532F0F1DB}"/>
              </a:ext>
            </a:extLst>
          </p:cNvPr>
          <p:cNvSpPr/>
          <p:nvPr/>
        </p:nvSpPr>
        <p:spPr>
          <a:xfrm>
            <a:off x="834595" y="2513757"/>
            <a:ext cx="10679424" cy="564205"/>
          </a:xfrm>
          <a:prstGeom prst="rect">
            <a:avLst/>
          </a:prstGeom>
          <a:noFill/>
          <a:ln w="7620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84520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D9FF68-C157-A4AB-EA6F-4C6F40ED27BC}"/>
              </a:ext>
            </a:extLst>
          </p:cNvPr>
          <p:cNvSpPr>
            <a:spLocks noGrp="1"/>
          </p:cNvSpPr>
          <p:nvPr>
            <p:ph type="pic" sz="quarter" idx="12"/>
          </p:nvPr>
        </p:nvSpPr>
        <p:spPr/>
        <p:txBody>
          <a:bodyPr/>
          <a:lstStyle/>
          <a:p>
            <a:endParaRPr lang="en-US"/>
          </a:p>
        </p:txBody>
      </p:sp>
      <p:sp>
        <p:nvSpPr>
          <p:cNvPr id="2" name="Slide Number Placeholder 1">
            <a:extLst>
              <a:ext uri="{FF2B5EF4-FFF2-40B4-BE49-F238E27FC236}">
                <a16:creationId xmlns:a16="http://schemas.microsoft.com/office/drawing/2014/main" id="{B4F99E42-673A-E4AA-296A-9BFBCF63F1D5}"/>
              </a:ext>
            </a:extLst>
          </p:cNvPr>
          <p:cNvSpPr>
            <a:spLocks noGrp="1"/>
          </p:cNvSpPr>
          <p:nvPr>
            <p:ph type="sldNum" sz="quarter" idx="14"/>
          </p:nvPr>
        </p:nvSpPr>
        <p:spPr/>
        <p:txBody>
          <a:bodyPr/>
          <a:lstStyle/>
          <a:p>
            <a:fld id="{07DD45A6-5ABA-4297-88A6-8DC119108663}" type="slidenum">
              <a:rPr lang="en-US" smtClean="0"/>
              <a:pPr/>
              <a:t>21</a:t>
            </a:fld>
            <a:endParaRPr lang="en-US"/>
          </a:p>
        </p:txBody>
      </p:sp>
      <p:pic>
        <p:nvPicPr>
          <p:cNvPr id="1026" name="Picture 2">
            <a:extLst>
              <a:ext uri="{FF2B5EF4-FFF2-40B4-BE49-F238E27FC236}">
                <a16:creationId xmlns:a16="http://schemas.microsoft.com/office/drawing/2014/main" id="{5CD9BC13-0DB6-73DD-C1B5-3EC64E18C109}"/>
              </a:ext>
            </a:extLst>
          </p:cNvPr>
          <p:cNvPicPr>
            <a:picLocks noChangeAspect="1" noChangeArrowheads="1"/>
          </p:cNvPicPr>
          <p:nvPr/>
        </p:nvPicPr>
        <p:blipFill>
          <a:blip r:embed="rId2"/>
          <a:srcRect/>
          <a:stretch/>
        </p:blipFill>
        <p:spPr bwMode="auto">
          <a:xfrm>
            <a:off x="5810128" y="0"/>
            <a:ext cx="637987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6A4D2-8713-8665-71CE-65969F4CC78A}"/>
              </a:ext>
            </a:extLst>
          </p:cNvPr>
          <p:cNvSpPr txBox="1"/>
          <p:nvPr/>
        </p:nvSpPr>
        <p:spPr>
          <a:xfrm>
            <a:off x="0" y="-48899"/>
            <a:ext cx="5926486" cy="1107996"/>
          </a:xfrm>
          <a:prstGeom prst="rect">
            <a:avLst/>
          </a:prstGeom>
          <a:noFill/>
        </p:spPr>
        <p:txBody>
          <a:bodyPr wrap="square" rtlCol="0">
            <a:spAutoFit/>
          </a:bodyPr>
          <a:lstStyle/>
          <a:p>
            <a:r>
              <a:rPr lang="en-US" sz="2200" b="1">
                <a:solidFill>
                  <a:schemeClr val="bg1"/>
                </a:solidFill>
                <a:cs typeface="Aharoni" panose="02010803020104030203" pitchFamily="2" charset="-79"/>
              </a:rPr>
              <a:t>Request for Information and Interest: </a:t>
            </a:r>
            <a:r>
              <a:rPr lang="en-US" sz="2200" b="1" i="1">
                <a:solidFill>
                  <a:schemeClr val="bg1"/>
                </a:solidFill>
                <a:cs typeface="Aharoni" panose="02010803020104030203" pitchFamily="2" charset="-79"/>
              </a:rPr>
              <a:t>Commercial Leasing for Outer Continental Shelf Minerals Offshore Alaska</a:t>
            </a:r>
          </a:p>
        </p:txBody>
      </p:sp>
      <p:sp>
        <p:nvSpPr>
          <p:cNvPr id="4" name="TextBox 3">
            <a:extLst>
              <a:ext uri="{FF2B5EF4-FFF2-40B4-BE49-F238E27FC236}">
                <a16:creationId xmlns:a16="http://schemas.microsoft.com/office/drawing/2014/main" id="{4A563C60-6D2E-770A-E80A-7E9CFA6E4AF4}"/>
              </a:ext>
            </a:extLst>
          </p:cNvPr>
          <p:cNvSpPr txBox="1"/>
          <p:nvPr/>
        </p:nvSpPr>
        <p:spPr>
          <a:xfrm>
            <a:off x="145707" y="1155468"/>
            <a:ext cx="5664421" cy="4401205"/>
          </a:xfrm>
          <a:prstGeom prst="rect">
            <a:avLst/>
          </a:prstGeom>
          <a:noFill/>
        </p:spPr>
        <p:txBody>
          <a:bodyPr wrap="square" lIns="91440" tIns="45720" rIns="91440" bIns="45720" rtlCol="0" anchor="t">
            <a:spAutoFit/>
          </a:bodyPr>
          <a:lstStyle/>
          <a:p>
            <a:r>
              <a:rPr lang="en-US" sz="2000"/>
              <a:t>BOEM is evaluating whether to advance a competitive lease sale for minerals (other than oil, gas or sulfur) on the Alaska Outer Continental Shelf</a:t>
            </a:r>
          </a:p>
          <a:p>
            <a:endParaRPr lang="en-US" sz="2000"/>
          </a:p>
          <a:p>
            <a:r>
              <a:rPr lang="en-US" sz="2000"/>
              <a:t>Requests information and comments on, and indications of interest in, the leasing of OCS minerals in an area offshore Alaska.</a:t>
            </a:r>
          </a:p>
          <a:p>
            <a:endParaRPr lang="en-US" sz="2000" b="1"/>
          </a:p>
          <a:p>
            <a:r>
              <a:rPr lang="en-US" sz="2000" b="1"/>
              <a:t>Comment period closed 1 April 2026.</a:t>
            </a:r>
            <a:endParaRPr lang="en-US" sz="2000" b="1">
              <a:ea typeface="Calibri"/>
              <a:cs typeface="Calibri"/>
            </a:endParaRPr>
          </a:p>
          <a:p>
            <a:endParaRPr lang="en-US" sz="2000"/>
          </a:p>
          <a:p>
            <a:r>
              <a:rPr lang="en-US" sz="2000">
                <a:solidFill>
                  <a:srgbClr val="065EA3"/>
                </a:solidFill>
                <a:hlinkClick r:id="rId3">
                  <a:extLst>
                    <a:ext uri="{A12FA001-AC4F-418D-AE19-62706E023703}">
                      <ahyp:hlinkClr xmlns:ahyp="http://schemas.microsoft.com/office/drawing/2018/hyperlinkcolor" val="tx"/>
                    </a:ext>
                  </a:extLst>
                </a:hlinkClick>
              </a:rPr>
              <a:t>https://www.regulations.gov/document/BOEM-2025-0318-0001</a:t>
            </a:r>
            <a:endParaRPr lang="en-US" sz="2000">
              <a:solidFill>
                <a:srgbClr val="065EA3"/>
              </a:solidFill>
            </a:endParaRPr>
          </a:p>
          <a:p>
            <a:endParaRPr lang="en-US" sz="2000">
              <a:solidFill>
                <a:srgbClr val="065EA3"/>
              </a:solidFill>
            </a:endParaRPr>
          </a:p>
          <a:p>
            <a:r>
              <a:rPr lang="en-US" sz="2000">
                <a:solidFill>
                  <a:srgbClr val="065EA3"/>
                </a:solidFill>
                <a:hlinkClick r:id="rId4">
                  <a:extLst>
                    <a:ext uri="{A12FA001-AC4F-418D-AE19-62706E023703}">
                      <ahyp:hlinkClr xmlns:ahyp="http://schemas.microsoft.com/office/drawing/2018/hyperlinkcolor" val="tx"/>
                    </a:ext>
                  </a:extLst>
                </a:hlinkClick>
              </a:rPr>
              <a:t>www.boem.gov/ak-minerals-2027</a:t>
            </a:r>
            <a:r>
              <a:rPr lang="en-US" sz="2000">
                <a:solidFill>
                  <a:srgbClr val="065EA3"/>
                </a:solidFill>
              </a:rPr>
              <a:t> </a:t>
            </a:r>
            <a:endParaRPr lang="en-US" sz="2000">
              <a:solidFill>
                <a:srgbClr val="065EA3"/>
              </a:solidFill>
              <a:ea typeface="Calibri"/>
              <a:cs typeface="Calibri"/>
            </a:endParaRPr>
          </a:p>
        </p:txBody>
      </p:sp>
    </p:spTree>
    <p:extLst>
      <p:ext uri="{BB962C8B-B14F-4D97-AF65-F5344CB8AC3E}">
        <p14:creationId xmlns:p14="http://schemas.microsoft.com/office/powerpoint/2010/main" val="3511952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AB64AF-3910-CD7A-BF2A-CEA9E2120D8D}"/>
              </a:ext>
            </a:extLst>
          </p:cNvPr>
          <p:cNvSpPr>
            <a:spLocks noGrp="1" noRot="1" noMove="1" noResize="1" noEditPoints="1" noAdjustHandles="1" noChangeArrowheads="1" noChangeShapeType="1"/>
          </p:cNvSpPr>
          <p:nvPr/>
        </p:nvSpPr>
        <p:spPr>
          <a:xfrm>
            <a:off x="0" y="-71449"/>
            <a:ext cx="12192001" cy="6972870"/>
          </a:xfrm>
          <a:prstGeom prst="rect">
            <a:avLst/>
          </a:prstGeom>
          <a:gradFill>
            <a:gsLst>
              <a:gs pos="0">
                <a:srgbClr val="0D497E">
                  <a:lumMod val="78000"/>
                </a:srgbClr>
              </a:gs>
              <a:gs pos="48000">
                <a:srgbClr val="0D4B7F">
                  <a:lumMod val="97000"/>
                  <a:lumOff val="3000"/>
                </a:srgbClr>
              </a:gs>
              <a:gs pos="100000">
                <a:srgbClr val="0D497E"/>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AD14435-3D37-7322-C851-CE52235D58AD}"/>
              </a:ext>
            </a:extLst>
          </p:cNvPr>
          <p:cNvSpPr txBox="1"/>
          <p:nvPr/>
        </p:nvSpPr>
        <p:spPr>
          <a:xfrm>
            <a:off x="527638" y="6088557"/>
            <a:ext cx="5828461" cy="497572"/>
          </a:xfrm>
          <a:prstGeom prst="rect">
            <a:avLst/>
          </a:prstGeom>
          <a:noFill/>
        </p:spPr>
        <p:txBody>
          <a:bodyPr wrap="square" rtlCol="0">
            <a:spAutoFit/>
          </a:bodyPr>
          <a:lstStyle/>
          <a:p>
            <a:pPr algn="ctr">
              <a:lnSpc>
                <a:spcPts val="1640"/>
              </a:lnSpc>
            </a:pPr>
            <a:r>
              <a:rPr lang="en-US" sz="1200">
                <a:solidFill>
                  <a:schemeClr val="bg1"/>
                </a:solidFill>
                <a:latin typeface="Aharoni" panose="02010803020104030203" pitchFamily="2" charset="-79"/>
                <a:cs typeface="Aharoni" panose="02010803020104030203" pitchFamily="2" charset="-79"/>
              </a:rPr>
              <a:t>BUREAU OF OCEAN ENERGY MANAGEMENT</a:t>
            </a:r>
          </a:p>
          <a:p>
            <a:pPr algn="ctr">
              <a:lnSpc>
                <a:spcPts val="1640"/>
              </a:lnSpc>
            </a:pPr>
            <a:r>
              <a:rPr lang="en-US" sz="1200">
                <a:solidFill>
                  <a:schemeClr val="bg1"/>
                </a:solidFill>
                <a:latin typeface="Aharoni" panose="02010803020104030203" pitchFamily="2" charset="-79"/>
                <a:cs typeface="Aharoni" panose="02010803020104030203" pitchFamily="2" charset="-79"/>
              </a:rPr>
              <a:t>U.S. DEPARTMENT OF THE INTERIOR</a:t>
            </a:r>
          </a:p>
        </p:txBody>
      </p:sp>
      <p:sp>
        <p:nvSpPr>
          <p:cNvPr id="6" name="TextBox 5">
            <a:extLst>
              <a:ext uri="{FF2B5EF4-FFF2-40B4-BE49-F238E27FC236}">
                <a16:creationId xmlns:a16="http://schemas.microsoft.com/office/drawing/2014/main" id="{AC9390DF-3BD0-91C5-A4D7-4B6EA3B0D630}"/>
              </a:ext>
            </a:extLst>
          </p:cNvPr>
          <p:cNvSpPr txBox="1"/>
          <p:nvPr/>
        </p:nvSpPr>
        <p:spPr>
          <a:xfrm>
            <a:off x="341082" y="3462502"/>
            <a:ext cx="6201573" cy="1200329"/>
          </a:xfrm>
          <a:prstGeom prst="rect">
            <a:avLst/>
          </a:prstGeom>
          <a:noFill/>
        </p:spPr>
        <p:txBody>
          <a:bodyPr wrap="square" rtlCol="0">
            <a:spAutoFit/>
          </a:bodyPr>
          <a:lstStyle/>
          <a:p>
            <a:pPr algn="ctr"/>
            <a:r>
              <a:rPr lang="en-US" sz="2400" b="1" dirty="0">
                <a:solidFill>
                  <a:schemeClr val="bg1"/>
                </a:solidFill>
                <a:latin typeface="Aptos" panose="020B0004020202020204" pitchFamily="34" charset="0"/>
                <a:cs typeface="Aharoni" panose="02010803020104030203" pitchFamily="2" charset="-79"/>
              </a:rPr>
              <a:t>Daniel Lasco</a:t>
            </a:r>
          </a:p>
          <a:p>
            <a:pPr algn="ctr"/>
            <a:r>
              <a:rPr lang="en-US" sz="2400" b="1" dirty="0">
                <a:solidFill>
                  <a:schemeClr val="bg1"/>
                </a:solidFill>
                <a:latin typeface="Aptos" panose="020B0004020202020204" pitchFamily="34" charset="0"/>
                <a:cs typeface="Aharoni" panose="02010803020104030203" pitchFamily="2" charset="-79"/>
              </a:rPr>
              <a:t>Geologist, Alaska Region</a:t>
            </a:r>
          </a:p>
          <a:p>
            <a:pPr algn="ctr"/>
            <a:r>
              <a:rPr lang="en-US" sz="2400" b="1" dirty="0">
                <a:solidFill>
                  <a:schemeClr val="bg1"/>
                </a:solidFill>
                <a:latin typeface="Aptos" panose="020B0004020202020204" pitchFamily="34" charset="0"/>
                <a:cs typeface="Aharoni" panose="02010803020104030203" pitchFamily="2" charset="-79"/>
              </a:rPr>
              <a:t>AKOCS.GGPermits@boem.gov</a:t>
            </a:r>
          </a:p>
        </p:txBody>
      </p:sp>
      <p:sp>
        <p:nvSpPr>
          <p:cNvPr id="7" name="TextBox 6">
            <a:extLst>
              <a:ext uri="{FF2B5EF4-FFF2-40B4-BE49-F238E27FC236}">
                <a16:creationId xmlns:a16="http://schemas.microsoft.com/office/drawing/2014/main" id="{CDCABC7D-F531-6B5B-7A6A-6686433F6E9B}"/>
              </a:ext>
            </a:extLst>
          </p:cNvPr>
          <p:cNvSpPr txBox="1"/>
          <p:nvPr/>
        </p:nvSpPr>
        <p:spPr>
          <a:xfrm>
            <a:off x="186548" y="472299"/>
            <a:ext cx="6510641" cy="892552"/>
          </a:xfrm>
          <a:prstGeom prst="rect">
            <a:avLst/>
          </a:prstGeom>
          <a:noFill/>
        </p:spPr>
        <p:txBody>
          <a:bodyPr wrap="square" rtlCol="0">
            <a:spAutoFit/>
          </a:bodyPr>
          <a:lstStyle/>
          <a:p>
            <a:pPr algn="ctr">
              <a:lnSpc>
                <a:spcPts val="6400"/>
              </a:lnSpc>
            </a:pPr>
            <a:r>
              <a:rPr lang="en-US" sz="4800">
                <a:solidFill>
                  <a:schemeClr val="bg1"/>
                </a:solidFill>
                <a:latin typeface="Aharoni" panose="02010803020104030203" pitchFamily="2" charset="-79"/>
                <a:cs typeface="Aharoni" panose="02010803020104030203" pitchFamily="2" charset="-79"/>
              </a:rPr>
              <a:t>Thank you</a:t>
            </a:r>
          </a:p>
        </p:txBody>
      </p:sp>
      <p:cxnSp>
        <p:nvCxnSpPr>
          <p:cNvPr id="10" name="Straight Connector 9">
            <a:extLst>
              <a:ext uri="{FF2B5EF4-FFF2-40B4-BE49-F238E27FC236}">
                <a16:creationId xmlns:a16="http://schemas.microsoft.com/office/drawing/2014/main" id="{FAF1FA4C-F677-EA35-693D-0E563F2C6780}"/>
              </a:ext>
            </a:extLst>
          </p:cNvPr>
          <p:cNvCxnSpPr>
            <a:cxnSpLocks/>
          </p:cNvCxnSpPr>
          <p:nvPr/>
        </p:nvCxnSpPr>
        <p:spPr>
          <a:xfrm>
            <a:off x="2341489" y="3455737"/>
            <a:ext cx="235974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79D0AC26-EFC2-6BB7-2483-E45C44E4C322}"/>
              </a:ext>
            </a:extLst>
          </p:cNvPr>
          <p:cNvCxnSpPr>
            <a:cxnSpLocks/>
          </p:cNvCxnSpPr>
          <p:nvPr/>
        </p:nvCxnSpPr>
        <p:spPr>
          <a:xfrm>
            <a:off x="2261997" y="4657161"/>
            <a:ext cx="235974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F60FA5C4-0A0D-65D2-6D1B-03FB7B53C8B8}"/>
              </a:ext>
            </a:extLst>
          </p:cNvPr>
          <p:cNvSpPr txBox="1"/>
          <p:nvPr/>
        </p:nvSpPr>
        <p:spPr>
          <a:xfrm>
            <a:off x="341083" y="1670137"/>
            <a:ext cx="6201572" cy="1938992"/>
          </a:xfrm>
          <a:prstGeom prst="rect">
            <a:avLst/>
          </a:prstGeom>
          <a:noFill/>
        </p:spPr>
        <p:txBody>
          <a:bodyPr wrap="square" rtlCol="0">
            <a:spAutoFit/>
          </a:bodyPr>
          <a:lstStyle/>
          <a:p>
            <a:pPr algn="ctr"/>
            <a:r>
              <a:rPr lang="en-US" sz="2400" b="1" dirty="0">
                <a:solidFill>
                  <a:schemeClr val="bg1"/>
                </a:solidFill>
              </a:rPr>
              <a:t>Follow BOEM announcements on social media:</a:t>
            </a:r>
            <a:endParaRPr lang="en-US" sz="2400" dirty="0">
              <a:solidFill>
                <a:schemeClr val="bg1"/>
              </a:solidFill>
            </a:endParaRPr>
          </a:p>
          <a:p>
            <a:pPr algn="ctr"/>
            <a:r>
              <a:rPr lang="en-US" sz="2400" dirty="0">
                <a:solidFill>
                  <a:schemeClr val="bg1"/>
                </a:solidFill>
                <a:hlinkClick r:id="rId3" tooltip="https://x.com/boem">
                  <a:extLst>
                    <a:ext uri="{A12FA001-AC4F-418D-AE19-62706E023703}">
                      <ahyp:hlinkClr xmlns:ahyp="http://schemas.microsoft.com/office/drawing/2018/hyperlinkcolor" val="tx"/>
                    </a:ext>
                  </a:extLst>
                </a:hlinkClick>
              </a:rPr>
              <a:t>X (aka Twitter)</a:t>
            </a:r>
            <a:endParaRPr lang="en-US" sz="2400" dirty="0">
              <a:solidFill>
                <a:schemeClr val="bg1"/>
              </a:solidFill>
            </a:endParaRPr>
          </a:p>
          <a:p>
            <a:pPr algn="ctr"/>
            <a:r>
              <a:rPr lang="en-US" sz="2400" dirty="0">
                <a:solidFill>
                  <a:schemeClr val="bg1"/>
                </a:solidFill>
                <a:hlinkClick r:id="rId4" tooltip="https://www.facebook.com/bureauofoceanenergymanagement/">
                  <a:extLst>
                    <a:ext uri="{A12FA001-AC4F-418D-AE19-62706E023703}">
                      <ahyp:hlinkClr xmlns:ahyp="http://schemas.microsoft.com/office/drawing/2018/hyperlinkcolor" val="tx"/>
                    </a:ext>
                  </a:extLst>
                </a:hlinkClick>
              </a:rPr>
              <a:t>Facebook</a:t>
            </a:r>
            <a:endParaRPr lang="en-US" sz="2400" dirty="0">
              <a:solidFill>
                <a:schemeClr val="bg1"/>
              </a:solidFill>
            </a:endParaRPr>
          </a:p>
          <a:p>
            <a:pPr algn="ctr"/>
            <a:r>
              <a:rPr lang="en-US" sz="2400" dirty="0">
                <a:solidFill>
                  <a:schemeClr val="bg1"/>
                </a:solidFill>
                <a:hlinkClick r:id="rId5" tooltip="https://www.linkedin.com/company/boemgov/">
                  <a:extLst>
                    <a:ext uri="{A12FA001-AC4F-418D-AE19-62706E023703}">
                      <ahyp:hlinkClr xmlns:ahyp="http://schemas.microsoft.com/office/drawing/2018/hyperlinkcolor" val="tx"/>
                    </a:ext>
                  </a:extLst>
                </a:hlinkClick>
              </a:rPr>
              <a:t>LinkedIn</a:t>
            </a:r>
            <a:endParaRPr lang="en-US" sz="2400" dirty="0">
              <a:solidFill>
                <a:schemeClr val="bg1"/>
              </a:solidFill>
            </a:endParaRPr>
          </a:p>
          <a:p>
            <a:pPr algn="ctr"/>
            <a:endParaRPr lang="en-US" sz="2400" dirty="0"/>
          </a:p>
        </p:txBody>
      </p:sp>
      <p:grpSp>
        <p:nvGrpSpPr>
          <p:cNvPr id="22" name="Group 21">
            <a:extLst>
              <a:ext uri="{FF2B5EF4-FFF2-40B4-BE49-F238E27FC236}">
                <a16:creationId xmlns:a16="http://schemas.microsoft.com/office/drawing/2014/main" id="{026AC7FD-031E-BC3E-978D-3CFA538A1E09}"/>
              </a:ext>
            </a:extLst>
          </p:cNvPr>
          <p:cNvGrpSpPr/>
          <p:nvPr/>
        </p:nvGrpSpPr>
        <p:grpSpPr>
          <a:xfrm>
            <a:off x="6947783" y="918575"/>
            <a:ext cx="4530053" cy="5982847"/>
            <a:chOff x="6947783" y="918575"/>
            <a:chExt cx="4530053" cy="5982847"/>
          </a:xfrm>
        </p:grpSpPr>
        <p:sp>
          <p:nvSpPr>
            <p:cNvPr id="17" name="Rectangle: Rounded Corners 16">
              <a:extLst>
                <a:ext uri="{FF2B5EF4-FFF2-40B4-BE49-F238E27FC236}">
                  <a16:creationId xmlns:a16="http://schemas.microsoft.com/office/drawing/2014/main" id="{E1526E9A-A487-02A6-2087-5BCDF93A2CAA}"/>
                </a:ext>
              </a:extLst>
            </p:cNvPr>
            <p:cNvSpPr/>
            <p:nvPr/>
          </p:nvSpPr>
          <p:spPr>
            <a:xfrm>
              <a:off x="7290749" y="1224502"/>
              <a:ext cx="3936493" cy="5676920"/>
            </a:xfrm>
            <a:prstGeom prst="roundRect">
              <a:avLst>
                <a:gd name="adj" fmla="val 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Shape, rectangle&#10;&#10;AI-generated content may be incorrect.">
              <a:extLst>
                <a:ext uri="{FF2B5EF4-FFF2-40B4-BE49-F238E27FC236}">
                  <a16:creationId xmlns:a16="http://schemas.microsoft.com/office/drawing/2014/main" id="{ED5A6F74-8934-EFC6-1E65-992AB7B328A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2485" b="100000" l="9887" r="89952">
                          <a14:foregroundMark x1="20338" y1="12606" x2="20338" y2="12606"/>
                          <a14:foregroundMark x1="24357" y1="12606" x2="31752" y2="13269"/>
                        </a14:backgroundRemoval>
                      </a14:imgEffect>
                    </a14:imgLayer>
                  </a14:imgProps>
                </a:ext>
                <a:ext uri="{28A0092B-C50C-407E-A947-70E740481C1C}">
                  <a14:useLocalDpi xmlns:a14="http://schemas.microsoft.com/office/drawing/2010/main"/>
                </a:ext>
              </a:extLst>
            </a:blip>
            <a:srcRect l="11236" t="10985" r="16525" b="18136"/>
            <a:stretch>
              <a:fillRect/>
            </a:stretch>
          </p:blipFill>
          <p:spPr>
            <a:xfrm>
              <a:off x="6947783" y="918575"/>
              <a:ext cx="4530053" cy="5982846"/>
            </a:xfrm>
            <a:prstGeom prst="rect">
              <a:avLst/>
            </a:prstGeom>
          </p:spPr>
        </p:pic>
      </p:grpSp>
      <p:pic>
        <p:nvPicPr>
          <p:cNvPr id="14" name="Picture 13">
            <a:extLst>
              <a:ext uri="{FF2B5EF4-FFF2-40B4-BE49-F238E27FC236}">
                <a16:creationId xmlns:a16="http://schemas.microsoft.com/office/drawing/2014/main" id="{560BB970-C74C-E4D5-8F9C-E85371998D6C}"/>
              </a:ext>
            </a:extLst>
          </p:cNvPr>
          <p:cNvPicPr>
            <a:picLocks noChangeAspect="1"/>
          </p:cNvPicPr>
          <p:nvPr/>
        </p:nvPicPr>
        <p:blipFill>
          <a:blip r:embed="rId8"/>
          <a:stretch>
            <a:fillRect/>
          </a:stretch>
        </p:blipFill>
        <p:spPr>
          <a:xfrm>
            <a:off x="7538138" y="2284157"/>
            <a:ext cx="3349341" cy="3349341"/>
          </a:xfrm>
          <a:prstGeom prst="rect">
            <a:avLst/>
          </a:prstGeom>
        </p:spPr>
      </p:pic>
      <p:pic>
        <p:nvPicPr>
          <p:cNvPr id="15" name="Picture 14" descr="Logo&#10;&#10;Description automatically generated">
            <a:extLst>
              <a:ext uri="{FF2B5EF4-FFF2-40B4-BE49-F238E27FC236}">
                <a16:creationId xmlns:a16="http://schemas.microsoft.com/office/drawing/2014/main" id="{7445CA1A-87B4-5146-15D2-B5CD846B52A4}"/>
              </a:ext>
            </a:extLst>
          </p:cNvPr>
          <p:cNvPicPr>
            <a:picLocks noChangeAspect="1"/>
          </p:cNvPicPr>
          <p:nvPr/>
        </p:nvPicPr>
        <p:blipFill>
          <a:blip r:embed="rId9"/>
          <a:stretch>
            <a:fillRect/>
          </a:stretch>
        </p:blipFill>
        <p:spPr>
          <a:xfrm>
            <a:off x="1403351" y="5042939"/>
            <a:ext cx="1835952" cy="615044"/>
          </a:xfrm>
          <a:prstGeom prst="rect">
            <a:avLst/>
          </a:prstGeom>
        </p:spPr>
      </p:pic>
      <p:pic>
        <p:nvPicPr>
          <p:cNvPr id="4" name="Picture 3">
            <a:extLst>
              <a:ext uri="{FF2B5EF4-FFF2-40B4-BE49-F238E27FC236}">
                <a16:creationId xmlns:a16="http://schemas.microsoft.com/office/drawing/2014/main" id="{BD0BCEBA-0AC8-C58B-C06B-EF8B5EAEF7D6}"/>
              </a:ext>
            </a:extLst>
          </p:cNvPr>
          <p:cNvPicPr>
            <a:picLocks noChangeAspect="1"/>
          </p:cNvPicPr>
          <p:nvPr/>
        </p:nvPicPr>
        <p:blipFill>
          <a:blip r:embed="rId10"/>
          <a:stretch>
            <a:fillRect/>
          </a:stretch>
        </p:blipFill>
        <p:spPr>
          <a:xfrm>
            <a:off x="3486692" y="4822771"/>
            <a:ext cx="1898675" cy="1265783"/>
          </a:xfrm>
          <a:prstGeom prst="rect">
            <a:avLst/>
          </a:prstGeom>
        </p:spPr>
      </p:pic>
      <p:cxnSp>
        <p:nvCxnSpPr>
          <p:cNvPr id="9" name="Straight Connector 8">
            <a:extLst>
              <a:ext uri="{FF2B5EF4-FFF2-40B4-BE49-F238E27FC236}">
                <a16:creationId xmlns:a16="http://schemas.microsoft.com/office/drawing/2014/main" id="{7F43B00E-F476-E50E-F994-86F91D1813AF}"/>
              </a:ext>
            </a:extLst>
          </p:cNvPr>
          <p:cNvCxnSpPr>
            <a:cxnSpLocks/>
          </p:cNvCxnSpPr>
          <p:nvPr/>
        </p:nvCxnSpPr>
        <p:spPr>
          <a:xfrm>
            <a:off x="3441868" y="4889500"/>
            <a:ext cx="0" cy="108980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293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4A30FE2-B5BB-ED65-365D-D233C953C4D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8DA37E7-E411-181C-5040-6C735D0ACEDB}"/>
              </a:ext>
            </a:extLst>
          </p:cNvPr>
          <p:cNvSpPr>
            <a:spLocks noGrp="1"/>
          </p:cNvSpPr>
          <p:nvPr>
            <p:ph type="body" sz="quarter" idx="10"/>
          </p:nvPr>
        </p:nvSpPr>
        <p:spPr>
          <a:xfrm>
            <a:off x="198842" y="0"/>
            <a:ext cx="11794316" cy="997771"/>
          </a:xfrm>
        </p:spPr>
        <p:txBody>
          <a:bodyPr lIns="91440" tIns="45720" rIns="91440" bIns="45720" anchor="ctr"/>
          <a:lstStyle/>
          <a:p>
            <a:r>
              <a:rPr lang="en-US">
                <a:ea typeface="Calibri"/>
                <a:cs typeface="Arial"/>
              </a:rPr>
              <a:t>Notice of Proposed Rulemaking – Administrative Revisions</a:t>
            </a:r>
          </a:p>
        </p:txBody>
      </p:sp>
      <p:sp>
        <p:nvSpPr>
          <p:cNvPr id="3" name="Text Placeholder 2">
            <a:extLst>
              <a:ext uri="{FF2B5EF4-FFF2-40B4-BE49-F238E27FC236}">
                <a16:creationId xmlns:a16="http://schemas.microsoft.com/office/drawing/2014/main" id="{9D5E7CD6-AF73-3210-BC72-DCFA47D5F4B6}"/>
              </a:ext>
            </a:extLst>
          </p:cNvPr>
          <p:cNvSpPr>
            <a:spLocks noGrp="1"/>
          </p:cNvSpPr>
          <p:nvPr>
            <p:ph type="body" sz="quarter" idx="11"/>
          </p:nvPr>
        </p:nvSpPr>
        <p:spPr>
          <a:xfrm>
            <a:off x="2787473" y="1458560"/>
            <a:ext cx="9205685" cy="3119448"/>
          </a:xfrm>
        </p:spPr>
        <p:txBody>
          <a:bodyPr lIns="91440" tIns="45720" rIns="91440" bIns="45720" anchor="t"/>
          <a:lstStyle/>
          <a:p>
            <a:pPr marL="0" indent="0">
              <a:lnSpc>
                <a:spcPct val="100000"/>
              </a:lnSpc>
              <a:buNone/>
            </a:pPr>
            <a:r>
              <a:rPr lang="en-US" sz="2000" b="0" dirty="0">
                <a:latin typeface="Calibri" panose="020F0502020204030204" pitchFamily="34" charset="0"/>
                <a:ea typeface="Calibri" panose="020F0502020204030204" pitchFamily="34" charset="0"/>
                <a:cs typeface="Calibri" panose="020F0502020204030204" pitchFamily="34" charset="0"/>
              </a:rPr>
              <a:t>The Department has proposed administrative revisions to the regulations that govern prospecting, leasing, and development of minerals other than oil, gas, and sulfur on the OCS, as directed by the following Executive Orders (E.O.):</a:t>
            </a:r>
          </a:p>
          <a:p>
            <a:pPr marL="917575" indent="-233363">
              <a:lnSpc>
                <a:spcPct val="150000"/>
              </a:lnSpc>
            </a:pPr>
            <a:r>
              <a:rPr lang="en-US" sz="1800" b="1" dirty="0">
                <a:solidFill>
                  <a:srgbClr val="2175BB"/>
                </a:solidFill>
                <a:latin typeface="Calibri" panose="020F0502020204030204" pitchFamily="34" charset="0"/>
                <a:ea typeface="Calibri" panose="020F0502020204030204" pitchFamily="34" charset="0"/>
                <a:cs typeface="Calibri" panose="020F0502020204030204" pitchFamily="34" charset="0"/>
              </a:rPr>
              <a:t>E.O. 14285, Unleashing America’s Offshore Critical Minerals and Resources;</a:t>
            </a:r>
          </a:p>
          <a:p>
            <a:pPr marL="917575" indent="-233363">
              <a:lnSpc>
                <a:spcPct val="150000"/>
              </a:lnSpc>
            </a:pPr>
            <a:r>
              <a:rPr lang="en-US" sz="1800" b="1" dirty="0">
                <a:solidFill>
                  <a:srgbClr val="2175BB"/>
                </a:solidFill>
                <a:latin typeface="Calibri" panose="020F0502020204030204" pitchFamily="34" charset="0"/>
                <a:ea typeface="Calibri" panose="020F0502020204030204" pitchFamily="34" charset="0"/>
                <a:cs typeface="Calibri" panose="020F0502020204030204" pitchFamily="34" charset="0"/>
              </a:rPr>
              <a:t>E.O. 14154, Unleashing American Energy; and</a:t>
            </a:r>
          </a:p>
          <a:p>
            <a:pPr marL="917575" indent="-233363">
              <a:lnSpc>
                <a:spcPct val="150000"/>
              </a:lnSpc>
            </a:pPr>
            <a:r>
              <a:rPr lang="en-US" sz="1800" b="1" dirty="0">
                <a:solidFill>
                  <a:srgbClr val="2175BB"/>
                </a:solidFill>
                <a:latin typeface="Calibri" panose="020F0502020204030204" pitchFamily="34" charset="0"/>
                <a:ea typeface="Calibri" panose="020F0502020204030204" pitchFamily="34" charset="0"/>
                <a:cs typeface="Calibri" panose="020F0502020204030204" pitchFamily="34" charset="0"/>
              </a:rPr>
              <a:t>E.O. 14192, Unleashing Prosperity through Deregulation.  </a:t>
            </a:r>
            <a:endParaRPr lang="en-US" sz="1800" dirty="0">
              <a:solidFill>
                <a:srgbClr val="2175BB"/>
              </a:solidFill>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536DA19F-2A2D-439B-6361-F2FF1978BF3E}"/>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257BE-248A-48BC-9F5F-19A6E1408DB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2EDB751-B4B9-92BA-8429-7526ED77D8A5}"/>
              </a:ext>
            </a:extLst>
          </p:cNvPr>
          <p:cNvSpPr txBox="1"/>
          <p:nvPr/>
        </p:nvSpPr>
        <p:spPr>
          <a:xfrm>
            <a:off x="3623733" y="4591353"/>
            <a:ext cx="8321524" cy="129407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A456F"/>
                </a:solidFill>
                <a:effectLst/>
                <a:uLnTx/>
                <a:uFillTx/>
                <a:latin typeface="Arial"/>
                <a:ea typeface="+mn-ea"/>
                <a:cs typeface="Arial"/>
              </a:rPr>
              <a:t>The Notice of Proposed Rulemaking was published in the </a:t>
            </a:r>
            <a:r>
              <a:rPr kumimoji="0" lang="en-US" sz="1800" b="0" i="1" u="none" strike="noStrike" kern="1200" cap="none" spc="0" normalizeH="0" baseline="0" noProof="0" dirty="0">
                <a:ln>
                  <a:noFill/>
                </a:ln>
                <a:solidFill>
                  <a:srgbClr val="0A456F"/>
                </a:solidFill>
                <a:effectLst/>
                <a:uLnTx/>
                <a:uFillTx/>
                <a:latin typeface="Arial"/>
                <a:ea typeface="+mn-ea"/>
                <a:cs typeface="Arial"/>
              </a:rPr>
              <a:t>Federal Register </a:t>
            </a:r>
            <a:r>
              <a:rPr kumimoji="0" lang="en-US" sz="1800" b="0" i="0" u="none" strike="noStrike" kern="1200" cap="none" spc="0" normalizeH="0" baseline="0" noProof="0" dirty="0">
                <a:ln>
                  <a:noFill/>
                </a:ln>
                <a:solidFill>
                  <a:srgbClr val="0A456F"/>
                </a:solidFill>
                <a:effectLst/>
                <a:uLnTx/>
                <a:uFillTx/>
                <a:latin typeface="Arial"/>
                <a:ea typeface="+mn-ea"/>
                <a:cs typeface="Arial"/>
              </a:rPr>
              <a:t>on February 24, 2026, initiating a </a:t>
            </a:r>
            <a:r>
              <a:rPr kumimoji="0" lang="en-US" sz="1800" b="1" i="0" u="none" strike="noStrike" kern="1200" cap="none" spc="0" normalizeH="0" baseline="0" noProof="0" dirty="0">
                <a:ln>
                  <a:noFill/>
                </a:ln>
                <a:solidFill>
                  <a:schemeClr val="accent6"/>
                </a:solidFill>
                <a:effectLst/>
                <a:uLnTx/>
                <a:uFillTx/>
                <a:latin typeface="Arial"/>
                <a:ea typeface="+mn-ea"/>
                <a:cs typeface="Arial"/>
                <a:hlinkClick r:id="rId4">
                  <a:extLst>
                    <a:ext uri="{A12FA001-AC4F-418D-AE19-62706E023703}">
                      <ahyp:hlinkClr xmlns:ahyp="http://schemas.microsoft.com/office/drawing/2018/hyperlinkcolor" val="tx"/>
                    </a:ext>
                  </a:extLst>
                </a:hlinkClick>
              </a:rPr>
              <a:t>60-day public comment period</a:t>
            </a:r>
            <a:r>
              <a:rPr kumimoji="0" lang="en-US" sz="1800" b="1" i="0" u="none" strike="noStrike" kern="1200" cap="none" spc="0" normalizeH="0" baseline="0" noProof="0" dirty="0">
                <a:ln>
                  <a:noFill/>
                </a:ln>
                <a:solidFill>
                  <a:schemeClr val="accent6"/>
                </a:solidFill>
                <a:effectLst/>
                <a:uLnTx/>
                <a:uFillTx/>
                <a:latin typeface="Arial"/>
                <a:ea typeface="+mn-ea"/>
                <a:cs typeface="Arial"/>
              </a:rPr>
              <a:t> </a:t>
            </a:r>
            <a:r>
              <a:rPr kumimoji="0" lang="en-US" sz="1800" b="0" i="0" u="none" strike="noStrike" kern="1200" cap="none" spc="0" normalizeH="0" baseline="0" noProof="0" dirty="0">
                <a:ln>
                  <a:noFill/>
                </a:ln>
                <a:solidFill>
                  <a:srgbClr val="0A456F"/>
                </a:solidFill>
                <a:effectLst/>
                <a:uLnTx/>
                <a:uFillTx/>
                <a:latin typeface="Arial"/>
                <a:ea typeface="+mn-ea"/>
                <a:cs typeface="Arial"/>
              </a:rPr>
              <a:t>that will conclude on April 27, 2026.</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Index of /wp-content/uploads">
            <a:extLst>
              <a:ext uri="{FF2B5EF4-FFF2-40B4-BE49-F238E27FC236}">
                <a16:creationId xmlns:a16="http://schemas.microsoft.com/office/drawing/2014/main" id="{961478D9-2625-C8DE-8BFC-E7C4A8DC77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8970" y="6395419"/>
            <a:ext cx="972312" cy="3719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graphical user interface&#10;&#10;AI-generated content may be incorrect.">
            <a:extLst>
              <a:ext uri="{FF2B5EF4-FFF2-40B4-BE49-F238E27FC236}">
                <a16:creationId xmlns:a16="http://schemas.microsoft.com/office/drawing/2014/main" id="{97D76487-DB54-9004-E67A-2C3C1E30964A}"/>
              </a:ext>
            </a:extLst>
          </p:cNvPr>
          <p:cNvPicPr>
            <a:picLocks noChangeAspect="1"/>
          </p:cNvPicPr>
          <p:nvPr/>
        </p:nvPicPr>
        <p:blipFill>
          <a:blip r:embed="rId6"/>
          <a:stretch>
            <a:fillRect/>
          </a:stretch>
        </p:blipFill>
        <p:spPr>
          <a:xfrm>
            <a:off x="4320878" y="6310275"/>
            <a:ext cx="1405137" cy="547725"/>
          </a:xfrm>
          <a:prstGeom prst="rect">
            <a:avLst/>
          </a:prstGeom>
        </p:spPr>
      </p:pic>
    </p:spTree>
    <p:extLst>
      <p:ext uri="{BB962C8B-B14F-4D97-AF65-F5344CB8AC3E}">
        <p14:creationId xmlns:p14="http://schemas.microsoft.com/office/powerpoint/2010/main" val="2675950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r="-4000" b="1000"/>
          </a:stretch>
        </a:blipFill>
        <a:effectLst/>
      </p:bgPr>
    </p:bg>
    <p:spTree>
      <p:nvGrpSpPr>
        <p:cNvPr id="1" name="">
          <a:extLst>
            <a:ext uri="{FF2B5EF4-FFF2-40B4-BE49-F238E27FC236}">
              <a16:creationId xmlns:a16="http://schemas.microsoft.com/office/drawing/2014/main" id="{CD239839-B2DD-E70D-90F2-E241B195A00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3628871-AECA-C98D-CE9A-9EA549AB336D}"/>
              </a:ext>
            </a:extLst>
          </p:cNvPr>
          <p:cNvSpPr>
            <a:spLocks noGrp="1"/>
          </p:cNvSpPr>
          <p:nvPr>
            <p:ph type="body" sz="quarter" idx="10"/>
          </p:nvPr>
        </p:nvSpPr>
        <p:spPr>
          <a:xfrm>
            <a:off x="198842" y="66469"/>
            <a:ext cx="11794316" cy="914192"/>
          </a:xfrm>
        </p:spPr>
        <p:txBody>
          <a:bodyPr lIns="91440" tIns="45720" rIns="91440" bIns="45720" anchor="ctr"/>
          <a:lstStyle/>
          <a:p>
            <a:r>
              <a:rPr lang="en-US">
                <a:ea typeface="Calibri"/>
                <a:cs typeface="Arial"/>
              </a:rPr>
              <a:t>Notice of Proposed Rulemaking – Administrative Revisions</a:t>
            </a:r>
          </a:p>
        </p:txBody>
      </p:sp>
      <p:sp>
        <p:nvSpPr>
          <p:cNvPr id="3" name="Text Placeholder 2">
            <a:extLst>
              <a:ext uri="{FF2B5EF4-FFF2-40B4-BE49-F238E27FC236}">
                <a16:creationId xmlns:a16="http://schemas.microsoft.com/office/drawing/2014/main" id="{3823A3D6-DD45-4FDA-3F10-836A4B6EDE8B}"/>
              </a:ext>
            </a:extLst>
          </p:cNvPr>
          <p:cNvSpPr>
            <a:spLocks noGrp="1"/>
          </p:cNvSpPr>
          <p:nvPr>
            <p:ph type="body" sz="quarter" idx="11"/>
          </p:nvPr>
        </p:nvSpPr>
        <p:spPr>
          <a:xfrm>
            <a:off x="252191" y="1331978"/>
            <a:ext cx="8137374" cy="4908447"/>
          </a:xfrm>
        </p:spPr>
        <p:txBody>
          <a:bodyPr lIns="91440" tIns="45720" rIns="91440" bIns="45720" anchor="t"/>
          <a:lstStyle/>
          <a:p>
            <a:pPr marL="0" indent="0">
              <a:lnSpc>
                <a:spcPct val="100000"/>
              </a:lnSpc>
              <a:spcAft>
                <a:spcPts val="1200"/>
              </a:spcAft>
              <a:buNone/>
            </a:pPr>
            <a:r>
              <a:rPr lang="en-US" b="0">
                <a:latin typeface="+mn-lt"/>
                <a:cs typeface="Arial"/>
              </a:rPr>
              <a:t>DOI/BOEM intends these revisions to eliminate </a:t>
            </a:r>
            <a:r>
              <a:rPr lang="en-US">
                <a:solidFill>
                  <a:srgbClr val="37B8C4"/>
                </a:solidFill>
                <a:latin typeface="+mn-lt"/>
                <a:cs typeface="Arial"/>
              </a:rPr>
              <a:t>outdated and unnecessary regulations</a:t>
            </a:r>
            <a:r>
              <a:rPr lang="en-US" b="0">
                <a:latin typeface="+mn-lt"/>
                <a:cs typeface="Arial"/>
              </a:rPr>
              <a:t> and introduce </a:t>
            </a:r>
            <a:r>
              <a:rPr lang="en-US">
                <a:solidFill>
                  <a:srgbClr val="37B8C4"/>
                </a:solidFill>
                <a:latin typeface="+mn-lt"/>
                <a:cs typeface="Arial"/>
              </a:rPr>
              <a:t>additional clarity</a:t>
            </a:r>
            <a:r>
              <a:rPr lang="en-US" b="0">
                <a:latin typeface="+mn-lt"/>
                <a:cs typeface="Arial"/>
              </a:rPr>
              <a:t>.</a:t>
            </a:r>
          </a:p>
          <a:p>
            <a:pPr marL="515938" lvl="1" indent="-231775">
              <a:lnSpc>
                <a:spcPct val="100000"/>
              </a:lnSpc>
              <a:spcAft>
                <a:spcPts val="1200"/>
              </a:spcAft>
            </a:pPr>
            <a:r>
              <a:rPr lang="en-US" sz="2000">
                <a:solidFill>
                  <a:srgbClr val="0A456F"/>
                </a:solidFill>
                <a:latin typeface="+mn-lt"/>
                <a:cs typeface="Arial"/>
              </a:rPr>
              <a:t>These administrative changes </a:t>
            </a:r>
            <a:r>
              <a:rPr lang="en-US" sz="2000" b="1">
                <a:solidFill>
                  <a:srgbClr val="37B8C4"/>
                </a:solidFill>
                <a:latin typeface="+mn-lt"/>
                <a:cs typeface="Arial"/>
              </a:rPr>
              <a:t>do not substantively affect applicants for permits or lessees</a:t>
            </a:r>
          </a:p>
          <a:p>
            <a:pPr marL="515938" lvl="1" indent="-231775">
              <a:lnSpc>
                <a:spcPct val="100000"/>
              </a:lnSpc>
              <a:spcAft>
                <a:spcPts val="1200"/>
              </a:spcAft>
            </a:pPr>
            <a:r>
              <a:rPr lang="en-US" sz="2000">
                <a:solidFill>
                  <a:srgbClr val="0A456F"/>
                </a:solidFill>
                <a:latin typeface="+mn-lt"/>
                <a:cs typeface="Arial"/>
              </a:rPr>
              <a:t>The changes primarily </a:t>
            </a:r>
            <a:r>
              <a:rPr lang="en-US" sz="2000" b="1">
                <a:solidFill>
                  <a:srgbClr val="37B8C4"/>
                </a:solidFill>
                <a:latin typeface="+mn-lt"/>
                <a:cs typeface="Arial"/>
              </a:rPr>
              <a:t>remove or revise duplicative or confusing language</a:t>
            </a:r>
            <a:r>
              <a:rPr lang="en-US" sz="2000">
                <a:solidFill>
                  <a:srgbClr val="0A456F"/>
                </a:solidFill>
                <a:latin typeface="+mn-lt"/>
                <a:cs typeface="Arial"/>
              </a:rPr>
              <a:t>. The changes include eliminating provisions that lack legal underpinnings, removing language redundancies with existing statutes, and/or eliminating provisions that are addressed elsewhere in statute or regulation. </a:t>
            </a:r>
          </a:p>
          <a:p>
            <a:pPr marL="515938" lvl="1" indent="-231775">
              <a:lnSpc>
                <a:spcPct val="100000"/>
              </a:lnSpc>
              <a:spcAft>
                <a:spcPts val="1200"/>
              </a:spcAft>
            </a:pPr>
            <a:r>
              <a:rPr lang="en-US" sz="2000">
                <a:solidFill>
                  <a:srgbClr val="0A456F"/>
                </a:solidFill>
                <a:latin typeface="+mn-lt"/>
                <a:cs typeface="Arial"/>
              </a:rPr>
              <a:t>One regulatory change proposes to </a:t>
            </a:r>
            <a:r>
              <a:rPr lang="en-US" sz="2000" b="1">
                <a:solidFill>
                  <a:srgbClr val="37B8C4"/>
                </a:solidFill>
                <a:latin typeface="+mn-lt"/>
                <a:cs typeface="Arial"/>
              </a:rPr>
              <a:t>shorten the time </a:t>
            </a:r>
            <a:r>
              <a:rPr lang="en-US" sz="2000">
                <a:solidFill>
                  <a:srgbClr val="0A456F"/>
                </a:solidFill>
                <a:latin typeface="+mn-lt"/>
                <a:cs typeface="Arial"/>
              </a:rPr>
              <a:t>in which BOEM must respond to an unsolicited lease sale request (from 45 to 28 days).</a:t>
            </a:r>
          </a:p>
          <a:p>
            <a:pPr lvl="1">
              <a:lnSpc>
                <a:spcPct val="100000"/>
              </a:lnSpc>
            </a:pPr>
            <a:endParaRPr lang="en-US" sz="1800">
              <a:solidFill>
                <a:srgbClr val="0A456F"/>
              </a:solidFill>
              <a:latin typeface="+mn-lt"/>
              <a:cs typeface="Arial"/>
            </a:endParaRPr>
          </a:p>
          <a:p>
            <a:pPr>
              <a:lnSpc>
                <a:spcPct val="100000"/>
              </a:lnSpc>
            </a:pPr>
            <a:endParaRPr lang="en-US" sz="1800" b="0">
              <a:latin typeface="+mn-lt"/>
            </a:endParaRPr>
          </a:p>
          <a:p>
            <a:pPr marL="0" indent="0">
              <a:lnSpc>
                <a:spcPts val="2500"/>
              </a:lnSpc>
              <a:buNone/>
            </a:pPr>
            <a:endParaRPr lang="en-US" sz="1800"/>
          </a:p>
        </p:txBody>
      </p:sp>
      <p:sp>
        <p:nvSpPr>
          <p:cNvPr id="5" name="Slide Number Placeholder 4">
            <a:extLst>
              <a:ext uri="{FF2B5EF4-FFF2-40B4-BE49-F238E27FC236}">
                <a16:creationId xmlns:a16="http://schemas.microsoft.com/office/drawing/2014/main" id="{498D418F-52D9-0F75-D4CB-8CD3EFADC488}"/>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257BE-248A-48BC-9F5F-19A6E1408DB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Index of /wp-content/uploads">
            <a:extLst>
              <a:ext uri="{FF2B5EF4-FFF2-40B4-BE49-F238E27FC236}">
                <a16:creationId xmlns:a16="http://schemas.microsoft.com/office/drawing/2014/main" id="{8F198FA3-4833-C315-DB2A-7A241B910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8970" y="6395419"/>
            <a:ext cx="972312" cy="3719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graphical user interface&#10;&#10;AI-generated content may be incorrect.">
            <a:extLst>
              <a:ext uri="{FF2B5EF4-FFF2-40B4-BE49-F238E27FC236}">
                <a16:creationId xmlns:a16="http://schemas.microsoft.com/office/drawing/2014/main" id="{3264164E-D69D-CF26-93AF-8A3F4F0C8B15}"/>
              </a:ext>
            </a:extLst>
          </p:cNvPr>
          <p:cNvPicPr>
            <a:picLocks noChangeAspect="1"/>
          </p:cNvPicPr>
          <p:nvPr/>
        </p:nvPicPr>
        <p:blipFill>
          <a:blip r:embed="rId5"/>
          <a:stretch>
            <a:fillRect/>
          </a:stretch>
        </p:blipFill>
        <p:spPr>
          <a:xfrm>
            <a:off x="4320878" y="6310275"/>
            <a:ext cx="1405137" cy="547725"/>
          </a:xfrm>
          <a:prstGeom prst="rect">
            <a:avLst/>
          </a:prstGeom>
        </p:spPr>
      </p:pic>
    </p:spTree>
    <p:extLst>
      <p:ext uri="{BB962C8B-B14F-4D97-AF65-F5344CB8AC3E}">
        <p14:creationId xmlns:p14="http://schemas.microsoft.com/office/powerpoint/2010/main" val="1187759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730451AD-EAAE-E769-E24A-8E205CC3797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C0BB1B0-8173-ABF9-132E-D336BE071B8D}"/>
              </a:ext>
            </a:extLst>
          </p:cNvPr>
          <p:cNvSpPr>
            <a:spLocks noGrp="1"/>
          </p:cNvSpPr>
          <p:nvPr>
            <p:ph type="body" sz="quarter" idx="10"/>
          </p:nvPr>
        </p:nvSpPr>
        <p:spPr>
          <a:xfrm>
            <a:off x="198842" y="66469"/>
            <a:ext cx="11794316" cy="914192"/>
          </a:xfrm>
        </p:spPr>
        <p:txBody>
          <a:bodyPr lIns="91440" tIns="45720" rIns="91440" bIns="45720" anchor="ctr"/>
          <a:lstStyle/>
          <a:p>
            <a:r>
              <a:rPr lang="en-US">
                <a:ea typeface="Calibri"/>
                <a:cs typeface="Arial"/>
              </a:rPr>
              <a:t>Notice of Proposed Rulemaking – Administrative Revisions</a:t>
            </a:r>
          </a:p>
        </p:txBody>
      </p:sp>
      <p:sp>
        <p:nvSpPr>
          <p:cNvPr id="5" name="Slide Number Placeholder 4">
            <a:extLst>
              <a:ext uri="{FF2B5EF4-FFF2-40B4-BE49-F238E27FC236}">
                <a16:creationId xmlns:a16="http://schemas.microsoft.com/office/drawing/2014/main" id="{33F33686-BA58-1FD4-7C36-CF2560E222AD}"/>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257BE-248A-48BC-9F5F-19A6E1408DB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F2ADE527-5803-F870-207B-9A86BBC5D159}"/>
              </a:ext>
            </a:extLst>
          </p:cNvPr>
          <p:cNvSpPr>
            <a:spLocks noGrp="1"/>
          </p:cNvSpPr>
          <p:nvPr>
            <p:ph type="body" sz="quarter" idx="11"/>
          </p:nvPr>
        </p:nvSpPr>
        <p:spPr>
          <a:xfrm>
            <a:off x="195564" y="1155469"/>
            <a:ext cx="8434086" cy="4688004"/>
          </a:xfrm>
        </p:spPr>
        <p:txBody>
          <a:bodyPr lIns="91440" tIns="45720" rIns="91440" bIns="45720" anchor="t"/>
          <a:lstStyle/>
          <a:p>
            <a:pPr marL="0" indent="0">
              <a:lnSpc>
                <a:spcPct val="100000"/>
              </a:lnSpc>
              <a:spcAft>
                <a:spcPts val="1200"/>
              </a:spcAft>
              <a:buNone/>
            </a:pPr>
            <a:r>
              <a:rPr lang="en-US" sz="2000">
                <a:solidFill>
                  <a:srgbClr val="288690"/>
                </a:solidFill>
                <a:latin typeface="+mn-lt"/>
                <a:cs typeface="Arial"/>
              </a:rPr>
              <a:t>One revision to 30 CFR part 580 eliminates a provision to share the application for a pre-lease, prospecting permit with the governor of an adjacent state. The change is ministerial. </a:t>
            </a:r>
          </a:p>
          <a:p>
            <a:pPr marL="458788" lvl="1" indent="-288925">
              <a:lnSpc>
                <a:spcPct val="100000"/>
              </a:lnSpc>
              <a:spcAft>
                <a:spcPts val="1200"/>
              </a:spcAft>
            </a:pPr>
            <a:r>
              <a:rPr lang="en-US" sz="1600" b="0">
                <a:latin typeface="+mn-lt"/>
              </a:rPr>
              <a:t>BOEM remains committed to close coordination with its intergovernmental partners. </a:t>
            </a:r>
          </a:p>
          <a:p>
            <a:pPr marL="458788" lvl="1" indent="-288925">
              <a:lnSpc>
                <a:spcPct val="100000"/>
              </a:lnSpc>
              <a:spcAft>
                <a:spcPts val="1200"/>
              </a:spcAft>
            </a:pPr>
            <a:r>
              <a:rPr lang="en-US" sz="1600">
                <a:latin typeface="+mn-lt"/>
              </a:rPr>
              <a:t>The revision does not affect the governor's notice and commenting during leasing and/or subsequent plan phases.</a:t>
            </a:r>
          </a:p>
          <a:p>
            <a:pPr marL="458788" lvl="1" indent="-288925">
              <a:lnSpc>
                <a:spcPct val="100000"/>
              </a:lnSpc>
              <a:spcAft>
                <a:spcPts val="1200"/>
              </a:spcAft>
            </a:pPr>
            <a:r>
              <a:rPr lang="en-US" sz="1600">
                <a:latin typeface="+mn-lt"/>
              </a:rPr>
              <a:t>The </a:t>
            </a:r>
            <a:r>
              <a:rPr lang="en-US" sz="1600" b="0">
                <a:latin typeface="+mn-lt"/>
              </a:rPr>
              <a:t>existing provision is inconsistent with Section 11 of the OCS Lands Act. Moreover, applications are posted online with business confidential information removed. The regulation put into place in 2002 also confuses several related processes and steps.</a:t>
            </a:r>
            <a:endParaRPr lang="en-US" sz="1600">
              <a:latin typeface="+mn-lt"/>
              <a:ea typeface="Calibri Light" panose="020F0302020204030204"/>
            </a:endParaRPr>
          </a:p>
          <a:p>
            <a:pPr marL="458788" lvl="1" indent="-288925">
              <a:lnSpc>
                <a:spcPct val="100000"/>
              </a:lnSpc>
              <a:spcAft>
                <a:spcPts val="1200"/>
              </a:spcAft>
            </a:pPr>
            <a:r>
              <a:rPr lang="en-US" sz="1600" b="0">
                <a:latin typeface="+mn-lt"/>
              </a:rPr>
              <a:t>The revision has no effect on the Coastal Zone Management Act consistency process and coordination that occurs before a prospecting permit is issued. The state receives copy of any prospecting application.</a:t>
            </a:r>
          </a:p>
          <a:p>
            <a:pPr marL="458788" lvl="1" indent="-288925">
              <a:lnSpc>
                <a:spcPct val="100000"/>
              </a:lnSpc>
              <a:spcAft>
                <a:spcPts val="1200"/>
              </a:spcAft>
            </a:pPr>
            <a:r>
              <a:rPr lang="en-US" sz="1600" b="0">
                <a:latin typeface="+mn-lt"/>
              </a:rPr>
              <a:t>The revision does not affect the ability of any state to participate in NEPA process as a cooperating agency, if warranted</a:t>
            </a:r>
            <a:r>
              <a:rPr lang="en-US" sz="1800" b="0">
                <a:latin typeface="+mn-lt"/>
              </a:rPr>
              <a:t>.</a:t>
            </a:r>
          </a:p>
          <a:p>
            <a:pPr>
              <a:lnSpc>
                <a:spcPct val="100000"/>
              </a:lnSpc>
              <a:spcAft>
                <a:spcPts val="1200"/>
              </a:spcAft>
            </a:pPr>
            <a:endParaRPr lang="en-US" sz="2000">
              <a:latin typeface="+mn-lt"/>
              <a:ea typeface="Calibri Light"/>
              <a:cs typeface="Arial"/>
            </a:endParaRPr>
          </a:p>
        </p:txBody>
      </p:sp>
    </p:spTree>
    <p:extLst>
      <p:ext uri="{BB962C8B-B14F-4D97-AF65-F5344CB8AC3E}">
        <p14:creationId xmlns:p14="http://schemas.microsoft.com/office/powerpoint/2010/main" val="30856969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B440737-3DED-4970-D6CC-9905E482565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03110EA-DE57-4612-9A57-90F0815165A9}"/>
              </a:ext>
            </a:extLst>
          </p:cNvPr>
          <p:cNvSpPr>
            <a:spLocks noGrp="1"/>
          </p:cNvSpPr>
          <p:nvPr>
            <p:ph type="body" sz="quarter" idx="10"/>
          </p:nvPr>
        </p:nvSpPr>
        <p:spPr>
          <a:xfrm>
            <a:off x="198842" y="66469"/>
            <a:ext cx="11794316" cy="914192"/>
          </a:xfrm>
        </p:spPr>
        <p:txBody>
          <a:bodyPr lIns="91440" tIns="45720" rIns="91440" bIns="45720" anchor="ctr"/>
          <a:lstStyle/>
          <a:p>
            <a:r>
              <a:rPr lang="en-US">
                <a:ea typeface="Calibri"/>
                <a:cs typeface="Arial"/>
              </a:rPr>
              <a:t>Notice of Proposed Rulemaking – Administrative Revisions</a:t>
            </a:r>
          </a:p>
        </p:txBody>
      </p:sp>
      <p:sp>
        <p:nvSpPr>
          <p:cNvPr id="5" name="Slide Number Placeholder 4">
            <a:extLst>
              <a:ext uri="{FF2B5EF4-FFF2-40B4-BE49-F238E27FC236}">
                <a16:creationId xmlns:a16="http://schemas.microsoft.com/office/drawing/2014/main" id="{0C6354E1-E1CD-5D32-6E04-FAD9E93AF5E1}"/>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257BE-248A-48BC-9F5F-19A6E1408DB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27FF57FF-F07E-43DE-7F2F-7E32AA32EB99}"/>
              </a:ext>
            </a:extLst>
          </p:cNvPr>
          <p:cNvSpPr>
            <a:spLocks noGrp="1"/>
          </p:cNvSpPr>
          <p:nvPr>
            <p:ph type="body" sz="quarter" idx="11"/>
          </p:nvPr>
        </p:nvSpPr>
        <p:spPr>
          <a:xfrm>
            <a:off x="4420390" y="1104817"/>
            <a:ext cx="7422360" cy="4648366"/>
          </a:xfrm>
        </p:spPr>
        <p:txBody>
          <a:bodyPr lIns="91440" tIns="45720" rIns="91440" bIns="45720" anchor="t"/>
          <a:lstStyle/>
          <a:p>
            <a:pPr marL="0" indent="0">
              <a:lnSpc>
                <a:spcPct val="100000"/>
              </a:lnSpc>
              <a:spcAft>
                <a:spcPts val="1200"/>
              </a:spcAft>
              <a:buNone/>
            </a:pPr>
            <a:r>
              <a:rPr lang="en-US" sz="2000">
                <a:solidFill>
                  <a:srgbClr val="2175BB"/>
                </a:solidFill>
                <a:latin typeface="+mn-lt"/>
                <a:cs typeface="Arial"/>
              </a:rPr>
              <a:t>Another revision to 30 CFR part 580 eliminates an unnecessary statement about BOEM's role in environmental effects evaluation and monitoring related to prospecting. The proposed elimination deletes a generalized statement that imposes no requirement on industry and also poorly explains internal BOEM process. </a:t>
            </a:r>
          </a:p>
          <a:p>
            <a:pPr marL="1198563" lvl="1" indent="-227013">
              <a:lnSpc>
                <a:spcPct val="100000"/>
              </a:lnSpc>
              <a:spcAft>
                <a:spcPts val="1200"/>
              </a:spcAft>
            </a:pPr>
            <a:r>
              <a:rPr lang="en-US" sz="2000" b="0">
                <a:latin typeface="+mn-lt"/>
                <a:cs typeface="Arial"/>
              </a:rPr>
              <a:t>Under existing law and regulatory requirement, independent of 30 CFR part 580, BOEM must conduct necessary NEPA review and environmental consultations to evaluate prospecting activities, as well as the need for mitigation measures and any monitoring. </a:t>
            </a:r>
          </a:p>
          <a:p>
            <a:pPr marL="1198563" lvl="1" indent="-227013">
              <a:lnSpc>
                <a:spcPct val="100000"/>
              </a:lnSpc>
              <a:spcAft>
                <a:spcPts val="1200"/>
              </a:spcAft>
            </a:pPr>
            <a:r>
              <a:rPr lang="en-US" sz="2000" b="0">
                <a:latin typeface="+mn-lt"/>
                <a:cs typeface="Arial"/>
              </a:rPr>
              <a:t>The proposed deletion does not obviate that responsibility. The environmental performance standard for prospecting remains unchanged in 30 CFR 580.20.</a:t>
            </a:r>
            <a:endParaRPr lang="en-US" sz="2000">
              <a:latin typeface="+mn-lt"/>
            </a:endParaRPr>
          </a:p>
        </p:txBody>
      </p:sp>
    </p:spTree>
    <p:extLst>
      <p:ext uri="{BB962C8B-B14F-4D97-AF65-F5344CB8AC3E}">
        <p14:creationId xmlns:p14="http://schemas.microsoft.com/office/powerpoint/2010/main" val="77310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54BB2B1-39BF-AE8D-E5DA-8EEB817DDAD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7DE0EF6-70FF-7371-9616-96D11C233F82}"/>
              </a:ext>
            </a:extLst>
          </p:cNvPr>
          <p:cNvSpPr>
            <a:spLocks noGrp="1"/>
          </p:cNvSpPr>
          <p:nvPr>
            <p:ph type="body" sz="quarter" idx="10"/>
          </p:nvPr>
        </p:nvSpPr>
        <p:spPr>
          <a:xfrm>
            <a:off x="198842" y="66469"/>
            <a:ext cx="11794316" cy="746867"/>
          </a:xfrm>
        </p:spPr>
        <p:txBody>
          <a:bodyPr lIns="91440" tIns="45720" rIns="91440" bIns="45720" anchor="ctr"/>
          <a:lstStyle/>
          <a:p>
            <a:r>
              <a:rPr lang="en-US">
                <a:ea typeface="Calibri"/>
                <a:cs typeface="Arial"/>
              </a:rPr>
              <a:t>Potential Additional Rulemaking in the Future</a:t>
            </a:r>
          </a:p>
        </p:txBody>
      </p:sp>
      <p:sp>
        <p:nvSpPr>
          <p:cNvPr id="3" name="Text Placeholder 2">
            <a:extLst>
              <a:ext uri="{FF2B5EF4-FFF2-40B4-BE49-F238E27FC236}">
                <a16:creationId xmlns:a16="http://schemas.microsoft.com/office/drawing/2014/main" id="{C0EB7647-6D30-2BEC-7730-0A497B0648FD}"/>
              </a:ext>
            </a:extLst>
          </p:cNvPr>
          <p:cNvSpPr>
            <a:spLocks noGrp="1"/>
          </p:cNvSpPr>
          <p:nvPr>
            <p:ph type="body" sz="quarter" idx="11"/>
          </p:nvPr>
        </p:nvSpPr>
        <p:spPr>
          <a:xfrm>
            <a:off x="2739419" y="1367320"/>
            <a:ext cx="9077931" cy="4908447"/>
          </a:xfrm>
          <a:noFill/>
        </p:spPr>
        <p:txBody>
          <a:bodyPr lIns="91440" tIns="45720" rIns="91440" bIns="45720" anchor="t"/>
          <a:lstStyle/>
          <a:p>
            <a:pPr marL="0" indent="0">
              <a:lnSpc>
                <a:spcPct val="100000"/>
              </a:lnSpc>
              <a:spcAft>
                <a:spcPts val="1200"/>
              </a:spcAft>
              <a:buNone/>
            </a:pPr>
            <a:r>
              <a:rPr lang="en-US" sz="2000">
                <a:solidFill>
                  <a:schemeClr val="accent6"/>
                </a:solidFill>
                <a:latin typeface="+mn-lt"/>
                <a:cs typeface="Arial"/>
              </a:rPr>
              <a:t>Section 3(b)(i) of the E.O. 14285 </a:t>
            </a:r>
            <a:r>
              <a:rPr lang="en-US" sz="2000" b="0">
                <a:latin typeface="+mn-lt"/>
                <a:cs typeface="Arial"/>
              </a:rPr>
              <a:t>directs the Secretary of the Interior to</a:t>
            </a:r>
          </a:p>
          <a:p>
            <a:pPr lvl="1">
              <a:lnSpc>
                <a:spcPct val="100000"/>
              </a:lnSpc>
              <a:spcAft>
                <a:spcPts val="1200"/>
              </a:spcAft>
            </a:pPr>
            <a:r>
              <a:rPr lang="en-US" sz="2000">
                <a:solidFill>
                  <a:srgbClr val="0A456F"/>
                </a:solidFill>
                <a:latin typeface="+mn-lt"/>
                <a:cs typeface="Arial"/>
              </a:rPr>
              <a:t>establish an expedited process for reviewing and approving permits for prospecting and granting leases for exploration, development, and production of seabed mineral resources</a:t>
            </a:r>
          </a:p>
          <a:p>
            <a:pPr lvl="1">
              <a:lnSpc>
                <a:spcPct val="100000"/>
              </a:lnSpc>
              <a:spcAft>
                <a:spcPts val="1200"/>
              </a:spcAft>
            </a:pPr>
            <a:r>
              <a:rPr lang="en-US" sz="2000">
                <a:solidFill>
                  <a:srgbClr val="0A456F"/>
                </a:solidFill>
                <a:latin typeface="+mn-lt"/>
                <a:cs typeface="Arial"/>
              </a:rPr>
              <a:t>without compromising environmental and transparency standards within the federal OCS under OCSLA, consistent with applicable law.  </a:t>
            </a:r>
          </a:p>
          <a:p>
            <a:pPr marL="0" indent="0">
              <a:lnSpc>
                <a:spcPct val="100000"/>
              </a:lnSpc>
              <a:spcAft>
                <a:spcPts val="1200"/>
              </a:spcAft>
              <a:buNone/>
            </a:pPr>
            <a:r>
              <a:rPr lang="en-US" sz="2000" b="0">
                <a:latin typeface="+mn-lt"/>
                <a:cs typeface="Arial"/>
              </a:rPr>
              <a:t>In response to </a:t>
            </a:r>
            <a:r>
              <a:rPr lang="en-US" sz="2000">
                <a:solidFill>
                  <a:schemeClr val="accent6"/>
                </a:solidFill>
                <a:latin typeface="+mn-lt"/>
                <a:cs typeface="Arial"/>
              </a:rPr>
              <a:t>E.O. 14285</a:t>
            </a:r>
            <a:r>
              <a:rPr lang="en-US" sz="2000" b="0">
                <a:latin typeface="+mn-lt"/>
                <a:cs typeface="Arial"/>
              </a:rPr>
              <a:t>, DOI/BOEM are reviewing permitting, leasing, and operations regulations and evaluating how to advance efforts to facilitate the exploration and extraction of OCS marine minerals.</a:t>
            </a:r>
          </a:p>
          <a:p>
            <a:pPr>
              <a:lnSpc>
                <a:spcPct val="100000"/>
              </a:lnSpc>
              <a:spcAft>
                <a:spcPts val="1200"/>
              </a:spcAft>
            </a:pPr>
            <a:r>
              <a:rPr lang="en-US" sz="2000" b="0">
                <a:latin typeface="+mn-lt"/>
                <a:cs typeface="Arial"/>
              </a:rPr>
              <a:t>After the review and evaluation, additional regulatory revisions may be proposed</a:t>
            </a:r>
            <a:r>
              <a:rPr lang="en-US" b="0">
                <a:latin typeface="+mn-lt"/>
                <a:cs typeface="Arial"/>
              </a:rPr>
              <a:t>.</a:t>
            </a:r>
          </a:p>
          <a:p>
            <a:pPr>
              <a:lnSpc>
                <a:spcPct val="150000"/>
              </a:lnSpc>
            </a:pPr>
            <a:endParaRPr lang="en-US" sz="2800">
              <a:latin typeface="Arial" panose="020B0604020202020204" pitchFamily="34" charset="0"/>
            </a:endParaRPr>
          </a:p>
          <a:p>
            <a:pPr>
              <a:lnSpc>
                <a:spcPct val="150000"/>
              </a:lnSpc>
            </a:pPr>
            <a:endParaRPr lang="en-US" b="0">
              <a:latin typeface="Arial" panose="020B0604020202020204" pitchFamily="34" charset="0"/>
            </a:endParaRPr>
          </a:p>
          <a:p>
            <a:pPr>
              <a:lnSpc>
                <a:spcPct val="150000"/>
              </a:lnSpc>
            </a:pPr>
            <a:endParaRPr lang="en-US" b="0">
              <a:latin typeface="Arial" panose="020B0604020202020204" pitchFamily="34" charset="0"/>
            </a:endParaRPr>
          </a:p>
          <a:p>
            <a:pPr marL="0" indent="0">
              <a:lnSpc>
                <a:spcPct val="150000"/>
              </a:lnSpc>
              <a:buNone/>
            </a:pPr>
            <a:endParaRPr lang="en-US" b="0">
              <a:latin typeface="Arial" panose="020B0604020202020204" pitchFamily="34" charset="0"/>
            </a:endParaRPr>
          </a:p>
          <a:p>
            <a:pPr marL="0" indent="0">
              <a:lnSpc>
                <a:spcPct val="150000"/>
              </a:lnSpc>
              <a:buNone/>
            </a:pPr>
            <a:endParaRPr lang="en-US" sz="2800">
              <a:latin typeface="Arial" panose="020B0604020202020204" pitchFamily="34" charset="0"/>
            </a:endParaRPr>
          </a:p>
        </p:txBody>
      </p:sp>
      <p:sp>
        <p:nvSpPr>
          <p:cNvPr id="5" name="Slide Number Placeholder 4">
            <a:extLst>
              <a:ext uri="{FF2B5EF4-FFF2-40B4-BE49-F238E27FC236}">
                <a16:creationId xmlns:a16="http://schemas.microsoft.com/office/drawing/2014/main" id="{A1CB83FA-B929-F558-1D70-973DABD67E95}"/>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257BE-248A-48BC-9F5F-19A6E1408DB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text, cup&#10;&#10;AI-generated content may be incorrect.">
            <a:extLst>
              <a:ext uri="{FF2B5EF4-FFF2-40B4-BE49-F238E27FC236}">
                <a16:creationId xmlns:a16="http://schemas.microsoft.com/office/drawing/2014/main" id="{0FDB318D-B9D8-5138-4DEB-4E3CDA5BC4AC}"/>
              </a:ext>
            </a:extLst>
          </p:cNvPr>
          <p:cNvPicPr>
            <a:picLocks noGrp="1" noRot="1" noChangeAspect="1" noMove="1" noResize="1" noEditPoints="1" noAdjustHandles="1" noChangeArrowheads="1" noChangeShapeType="1" noCrop="1"/>
          </p:cNvPicPr>
          <p:nvPr/>
        </p:nvPicPr>
        <p:blipFill>
          <a:blip r:embed="rId3"/>
          <a:srcRect t="13498" b="11620"/>
          <a:stretch>
            <a:fillRect/>
          </a:stretch>
        </p:blipFill>
        <p:spPr>
          <a:xfrm>
            <a:off x="0" y="1020617"/>
            <a:ext cx="2815209" cy="5135419"/>
          </a:xfrm>
          <a:prstGeom prst="rect">
            <a:avLst/>
          </a:prstGeom>
        </p:spPr>
      </p:pic>
    </p:spTree>
    <p:extLst>
      <p:ext uri="{BB962C8B-B14F-4D97-AF65-F5344CB8AC3E}">
        <p14:creationId xmlns:p14="http://schemas.microsoft.com/office/powerpoint/2010/main" val="3479306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D41AEB-330F-DB91-B53A-6C120DE98F8E}"/>
              </a:ext>
            </a:extLst>
          </p:cNvPr>
          <p:cNvSpPr/>
          <p:nvPr/>
        </p:nvSpPr>
        <p:spPr>
          <a:xfrm>
            <a:off x="0" y="1009223"/>
            <a:ext cx="4233975" cy="5311484"/>
          </a:xfrm>
          <a:prstGeom prst="rect">
            <a:avLst/>
          </a:prstGeom>
          <a:solidFill>
            <a:srgbClr val="FFFFFF"/>
          </a:solidFill>
          <a:ln>
            <a:solidFill>
              <a:srgbClr val="FAFB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8" name="Picture 7" descr="Source: US National Park Service&#10;White House (U.S. National Park Service)">
            <a:extLst>
              <a:ext uri="{FF2B5EF4-FFF2-40B4-BE49-F238E27FC236}">
                <a16:creationId xmlns:a16="http://schemas.microsoft.com/office/drawing/2014/main" id="{C3EEE92A-E9AA-DDE7-52F0-F6A85F9BCF34}"/>
              </a:ext>
            </a:extLst>
          </p:cNvPr>
          <p:cNvPicPr>
            <a:picLocks noChangeAspect="1"/>
          </p:cNvPicPr>
          <p:nvPr/>
        </p:nvPicPr>
        <p:blipFill>
          <a:blip r:embed="rId3"/>
          <a:stretch>
            <a:fillRect/>
          </a:stretch>
        </p:blipFill>
        <p:spPr>
          <a:xfrm>
            <a:off x="2831953" y="1009223"/>
            <a:ext cx="9360047" cy="5311484"/>
          </a:xfrm>
          <a:prstGeom prst="rect">
            <a:avLst/>
          </a:prstGeom>
        </p:spPr>
      </p:pic>
      <p:sp>
        <p:nvSpPr>
          <p:cNvPr id="5" name="Rectangle 4">
            <a:extLst>
              <a:ext uri="{FF2B5EF4-FFF2-40B4-BE49-F238E27FC236}">
                <a16:creationId xmlns:a16="http://schemas.microsoft.com/office/drawing/2014/main" id="{B8E4CC04-66A9-0413-5976-F43BF9AEDF72}"/>
              </a:ext>
            </a:extLst>
          </p:cNvPr>
          <p:cNvSpPr>
            <a:spLocks/>
          </p:cNvSpPr>
          <p:nvPr/>
        </p:nvSpPr>
        <p:spPr>
          <a:xfrm>
            <a:off x="2658893" y="1009223"/>
            <a:ext cx="9533107" cy="5311484"/>
          </a:xfrm>
          <a:prstGeom prst="rect">
            <a:avLst/>
          </a:prstGeom>
          <a:gradFill flip="none" rotWithShape="1">
            <a:gsLst>
              <a:gs pos="57000">
                <a:srgbClr val="FFFFFF">
                  <a:alpha val="77000"/>
                </a:srgbClr>
              </a:gs>
              <a:gs pos="15000">
                <a:schemeClr val="bg1"/>
              </a:gs>
              <a:gs pos="100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B7EAEF76-A124-8BBE-C8FB-87098C5EDE02}"/>
              </a:ext>
            </a:extLst>
          </p:cNvPr>
          <p:cNvSpPr>
            <a:spLocks noGrp="1"/>
          </p:cNvSpPr>
          <p:nvPr>
            <p:ph type="body" sz="quarter" idx="11"/>
          </p:nvPr>
        </p:nvSpPr>
        <p:spPr>
          <a:xfrm>
            <a:off x="255419" y="1697700"/>
            <a:ext cx="11179294" cy="4587326"/>
          </a:xfrm>
        </p:spPr>
        <p:txBody>
          <a:bodyPr lIns="91440" tIns="45720" rIns="91440" bIns="45720" anchor="t">
            <a:noAutofit/>
          </a:bodyPr>
          <a:lstStyle/>
          <a:p>
            <a:pPr marL="574675" lvl="1" indent="-229870">
              <a:lnSpc>
                <a:spcPct val="150000"/>
              </a:lnSpc>
              <a:spcBef>
                <a:spcPts val="1200"/>
              </a:spcBef>
            </a:pPr>
            <a:r>
              <a:rPr lang="en-US" sz="1800" b="1" dirty="0">
                <a:solidFill>
                  <a:schemeClr val="accent6"/>
                </a:solidFill>
                <a:latin typeface="+mn-lt"/>
                <a:cs typeface="Arial"/>
                <a:hlinkClick r:id="rId4">
                  <a:extLst>
                    <a:ext uri="{A12FA001-AC4F-418D-AE19-62706E023703}">
                      <ahyp:hlinkClr xmlns:ahyp="http://schemas.microsoft.com/office/drawing/2018/hyperlinkcolor" val="tx"/>
                    </a:ext>
                  </a:extLst>
                </a:hlinkClick>
              </a:rPr>
              <a:t>EO 14285</a:t>
            </a:r>
            <a:r>
              <a:rPr lang="en-US" sz="1800" b="1" dirty="0">
                <a:solidFill>
                  <a:schemeClr val="accent6"/>
                </a:solidFill>
                <a:latin typeface="+mn-lt"/>
                <a:cs typeface="Arial"/>
              </a:rPr>
              <a:t> </a:t>
            </a:r>
            <a:r>
              <a:rPr lang="en-US" sz="1800" b="1" dirty="0">
                <a:solidFill>
                  <a:srgbClr val="0E79C2"/>
                </a:solidFill>
                <a:latin typeface="+mn-lt"/>
                <a:cs typeface="Arial"/>
              </a:rPr>
              <a:t>Unleashing America’s Offshore Critical Minerals and Resources</a:t>
            </a:r>
            <a:endParaRPr lang="en-US" sz="1800" b="1" dirty="0">
              <a:solidFill>
                <a:srgbClr val="0E79C2"/>
              </a:solidFill>
              <a:latin typeface="+mn-lt"/>
              <a:ea typeface="Calibri Light"/>
            </a:endParaRPr>
          </a:p>
          <a:p>
            <a:pPr marL="801370" lvl="2" indent="-172720">
              <a:lnSpc>
                <a:spcPct val="150000"/>
              </a:lnSpc>
              <a:spcBef>
                <a:spcPts val="1200"/>
              </a:spcBef>
              <a:buFont typeface="Arial" panose="020B0604020202020204" pitchFamily="34" charset="0"/>
              <a:buChar char="•"/>
            </a:pPr>
            <a:r>
              <a:rPr lang="en-US" sz="1800" dirty="0">
                <a:latin typeface="+mn-lt"/>
                <a:cs typeface="Arial"/>
              </a:rPr>
              <a:t>Take immediate action to accelerate responsible development of seabed mineral resources</a:t>
            </a:r>
            <a:endParaRPr lang="en-US" sz="1800" dirty="0">
              <a:latin typeface="+mn-lt"/>
              <a:ea typeface="Calibri" panose="020F0502020204030204"/>
              <a:cs typeface="Arial"/>
            </a:endParaRPr>
          </a:p>
          <a:p>
            <a:pPr marL="574675" lvl="1" indent="-229870">
              <a:lnSpc>
                <a:spcPct val="150000"/>
              </a:lnSpc>
              <a:spcBef>
                <a:spcPts val="1200"/>
              </a:spcBef>
            </a:pPr>
            <a:r>
              <a:rPr lang="en-US" sz="1800" b="1" dirty="0">
                <a:solidFill>
                  <a:schemeClr val="accent6"/>
                </a:solidFill>
                <a:latin typeface="+mn-lt"/>
                <a:cs typeface="Arial"/>
                <a:hlinkClick r:id="rId5">
                  <a:extLst>
                    <a:ext uri="{A12FA001-AC4F-418D-AE19-62706E023703}">
                      <ahyp:hlinkClr xmlns:ahyp="http://schemas.microsoft.com/office/drawing/2018/hyperlinkcolor" val="tx"/>
                    </a:ext>
                  </a:extLst>
                </a:hlinkClick>
              </a:rPr>
              <a:t>EO 14156</a:t>
            </a:r>
            <a:r>
              <a:rPr lang="en-US" sz="1800" b="1" dirty="0">
                <a:solidFill>
                  <a:schemeClr val="accent6"/>
                </a:solidFill>
                <a:latin typeface="+mn-lt"/>
                <a:cs typeface="Arial"/>
              </a:rPr>
              <a:t> </a:t>
            </a:r>
            <a:r>
              <a:rPr lang="en-US" sz="1800" b="1" dirty="0">
                <a:solidFill>
                  <a:srgbClr val="0E79C2"/>
                </a:solidFill>
                <a:latin typeface="+mn-lt"/>
                <a:cs typeface="Arial"/>
              </a:rPr>
              <a:t>Declaring a National Energy Emergency</a:t>
            </a:r>
            <a:endParaRPr lang="en-US" sz="1800" b="1" dirty="0">
              <a:solidFill>
                <a:srgbClr val="0E79C2"/>
              </a:solidFill>
              <a:latin typeface="+mn-lt"/>
              <a:ea typeface="Calibri Light"/>
            </a:endParaRPr>
          </a:p>
          <a:p>
            <a:pPr marL="801370" lvl="2" indent="-172720">
              <a:lnSpc>
                <a:spcPct val="150000"/>
              </a:lnSpc>
              <a:spcBef>
                <a:spcPts val="1200"/>
              </a:spcBef>
              <a:buFont typeface="Arial" panose="020B0604020202020204" pitchFamily="34" charset="0"/>
              <a:buChar char="•"/>
            </a:pPr>
            <a:r>
              <a:rPr lang="en-US" sz="1800" dirty="0">
                <a:latin typeface="+mn-lt"/>
                <a:cs typeface="Arial"/>
              </a:rPr>
              <a:t>Current critical minerals efforts do not meet Nation's needs</a:t>
            </a:r>
            <a:endParaRPr lang="en-US" sz="1800" dirty="0">
              <a:latin typeface="+mn-lt"/>
              <a:ea typeface="Calibri Light"/>
            </a:endParaRPr>
          </a:p>
          <a:p>
            <a:pPr marL="574675" lvl="1" indent="-229870">
              <a:lnSpc>
                <a:spcPct val="150000"/>
              </a:lnSpc>
              <a:spcBef>
                <a:spcPts val="1200"/>
              </a:spcBef>
            </a:pPr>
            <a:r>
              <a:rPr lang="en-US" sz="1800" b="1" dirty="0">
                <a:solidFill>
                  <a:schemeClr val="accent6"/>
                </a:solidFill>
                <a:latin typeface="+mn-lt"/>
                <a:cs typeface="Arial"/>
                <a:hlinkClick r:id="rId6">
                  <a:extLst>
                    <a:ext uri="{A12FA001-AC4F-418D-AE19-62706E023703}">
                      <ahyp:hlinkClr xmlns:ahyp="http://schemas.microsoft.com/office/drawing/2018/hyperlinkcolor" val="tx"/>
                    </a:ext>
                  </a:extLst>
                </a:hlinkClick>
              </a:rPr>
              <a:t>EO 14154</a:t>
            </a:r>
            <a:r>
              <a:rPr lang="en-US" sz="1800" b="1" dirty="0">
                <a:solidFill>
                  <a:schemeClr val="accent6"/>
                </a:solidFill>
                <a:latin typeface="+mn-lt"/>
                <a:cs typeface="Arial"/>
              </a:rPr>
              <a:t> </a:t>
            </a:r>
            <a:r>
              <a:rPr lang="en-US" sz="1800" b="1" dirty="0">
                <a:solidFill>
                  <a:srgbClr val="0E79C2"/>
                </a:solidFill>
                <a:latin typeface="+mn-lt"/>
                <a:cs typeface="Arial"/>
              </a:rPr>
              <a:t>Unleashing American Energy</a:t>
            </a:r>
            <a:endParaRPr lang="en-US" sz="1800" b="1" dirty="0">
              <a:solidFill>
                <a:srgbClr val="0E79C2"/>
              </a:solidFill>
              <a:latin typeface="+mn-lt"/>
              <a:ea typeface="Calibri Light"/>
              <a:cs typeface="Arial"/>
            </a:endParaRPr>
          </a:p>
          <a:p>
            <a:pPr marL="801370" lvl="2" indent="-174625">
              <a:lnSpc>
                <a:spcPct val="150000"/>
              </a:lnSpc>
              <a:spcBef>
                <a:spcPts val="1200"/>
              </a:spcBef>
              <a:buFont typeface="Arial" panose="020B0604020202020204" pitchFamily="34" charset="0"/>
              <a:buChar char="•"/>
            </a:pPr>
            <a:r>
              <a:rPr lang="en-US" sz="1800" dirty="0">
                <a:latin typeface="+mn-lt"/>
                <a:cs typeface="Arial"/>
              </a:rPr>
              <a:t>Prioritizes expanding exploration and development of critical minerals</a:t>
            </a:r>
            <a:endParaRPr lang="en-US" sz="1800" dirty="0">
              <a:solidFill>
                <a:srgbClr val="000000"/>
              </a:solidFill>
              <a:latin typeface="+mn-lt"/>
              <a:ea typeface="Calibri" panose="020F0502020204030204"/>
              <a:cs typeface="Arial"/>
            </a:endParaRPr>
          </a:p>
          <a:p>
            <a:pPr marL="574675" lvl="1" indent="-229870">
              <a:lnSpc>
                <a:spcPct val="150000"/>
              </a:lnSpc>
              <a:spcBef>
                <a:spcPts val="1200"/>
              </a:spcBef>
            </a:pPr>
            <a:r>
              <a:rPr lang="en-US" sz="1800" b="1" dirty="0">
                <a:solidFill>
                  <a:schemeClr val="accent6"/>
                </a:solidFill>
                <a:latin typeface="+mn-lt"/>
                <a:cs typeface="Arial"/>
                <a:hlinkClick r:id="rId7">
                  <a:extLst>
                    <a:ext uri="{A12FA001-AC4F-418D-AE19-62706E023703}">
                      <ahyp:hlinkClr xmlns:ahyp="http://schemas.microsoft.com/office/drawing/2018/hyperlinkcolor" val="tx"/>
                    </a:ext>
                  </a:extLst>
                </a:hlinkClick>
              </a:rPr>
              <a:t>EO 14213</a:t>
            </a:r>
            <a:r>
              <a:rPr lang="en-US" sz="1800" b="1" dirty="0">
                <a:solidFill>
                  <a:schemeClr val="accent6"/>
                </a:solidFill>
                <a:latin typeface="+mn-lt"/>
                <a:cs typeface="Arial"/>
              </a:rPr>
              <a:t> </a:t>
            </a:r>
            <a:r>
              <a:rPr lang="en-US" sz="1800" b="1" dirty="0">
                <a:solidFill>
                  <a:srgbClr val="0E79C2"/>
                </a:solidFill>
                <a:latin typeface="+mn-lt"/>
                <a:cs typeface="Arial"/>
              </a:rPr>
              <a:t>Establishing the National Energy Dominance Council</a:t>
            </a:r>
            <a:endParaRPr lang="en-US" sz="1800" b="1" dirty="0">
              <a:solidFill>
                <a:srgbClr val="0E79C2"/>
              </a:solidFill>
              <a:latin typeface="+mn-lt"/>
              <a:ea typeface="Calibri Light"/>
            </a:endParaRPr>
          </a:p>
          <a:p>
            <a:pPr marL="801370" lvl="2" indent="-174625">
              <a:lnSpc>
                <a:spcPct val="150000"/>
              </a:lnSpc>
              <a:spcBef>
                <a:spcPts val="1200"/>
              </a:spcBef>
              <a:buFont typeface="Arial" panose="020B0604020202020204" pitchFamily="34" charset="0"/>
              <a:buChar char="•"/>
            </a:pPr>
            <a:r>
              <a:rPr lang="en-US" sz="1800" dirty="0">
                <a:latin typeface="+mn-lt"/>
                <a:cs typeface="Arial"/>
              </a:rPr>
              <a:t>Council prioritizes expansion of critical mineral production</a:t>
            </a:r>
            <a:endParaRPr lang="en-US" sz="1800" dirty="0">
              <a:latin typeface="+mn-lt"/>
              <a:ea typeface="Calibri Light"/>
            </a:endParaRPr>
          </a:p>
        </p:txBody>
      </p:sp>
      <p:sp>
        <p:nvSpPr>
          <p:cNvPr id="4" name="Text Placeholder 3">
            <a:extLst>
              <a:ext uri="{FF2B5EF4-FFF2-40B4-BE49-F238E27FC236}">
                <a16:creationId xmlns:a16="http://schemas.microsoft.com/office/drawing/2014/main" id="{B61A6FF8-6953-EE74-9AC6-7830D36EEB7E}"/>
              </a:ext>
            </a:extLst>
          </p:cNvPr>
          <p:cNvSpPr>
            <a:spLocks noGrp="1"/>
          </p:cNvSpPr>
          <p:nvPr>
            <p:ph type="body" sz="quarter" idx="10"/>
          </p:nvPr>
        </p:nvSpPr>
        <p:spPr>
          <a:xfrm>
            <a:off x="200129" y="-1893"/>
            <a:ext cx="11801371" cy="986755"/>
          </a:xfrm>
        </p:spPr>
        <p:txBody>
          <a:bodyPr lIns="91440" tIns="45720" rIns="91440" bIns="45720" anchor="ctr"/>
          <a:lstStyle/>
          <a:p>
            <a:r>
              <a:rPr lang="en-US">
                <a:cs typeface="Arial"/>
              </a:rPr>
              <a:t>BOEM’s Executive Order Guidance</a:t>
            </a:r>
            <a:endParaRPr lang="en-US">
              <a:ea typeface="Calibri"/>
              <a:cs typeface="Arial"/>
            </a:endParaRPr>
          </a:p>
        </p:txBody>
      </p:sp>
      <p:sp>
        <p:nvSpPr>
          <p:cNvPr id="2" name="TextBox 1">
            <a:extLst>
              <a:ext uri="{FF2B5EF4-FFF2-40B4-BE49-F238E27FC236}">
                <a16:creationId xmlns:a16="http://schemas.microsoft.com/office/drawing/2014/main" id="{84E4D04E-D1E8-AA4F-9157-7CE8A37823D6}"/>
              </a:ext>
            </a:extLst>
          </p:cNvPr>
          <p:cNvSpPr txBox="1"/>
          <p:nvPr/>
        </p:nvSpPr>
        <p:spPr>
          <a:xfrm>
            <a:off x="207184" y="1122984"/>
            <a:ext cx="62356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baseline="0" dirty="0">
                <a:solidFill>
                  <a:schemeClr val="accent6"/>
                </a:solidFill>
                <a:ea typeface="Calibri Light"/>
                <a:cs typeface="Calibri Light"/>
                <a:hlinkClick r:id="rId8">
                  <a:extLst>
                    <a:ext uri="{A12FA001-AC4F-418D-AE19-62706E023703}">
                      <ahyp:hlinkClr xmlns:ahyp="http://schemas.microsoft.com/office/drawing/2018/hyperlinkcolor" val="tx"/>
                    </a:ext>
                  </a:extLst>
                </a:hlinkClick>
              </a:rPr>
              <a:t>2025 Executive Orders</a:t>
            </a:r>
            <a:endParaRPr lang="en-US" sz="2800" b="1" dirty="0">
              <a:solidFill>
                <a:schemeClr val="accent6"/>
              </a:solidFill>
              <a:ea typeface="Calibri Light"/>
              <a:cs typeface="Calibri Light"/>
            </a:endParaRPr>
          </a:p>
        </p:txBody>
      </p:sp>
      <p:grpSp>
        <p:nvGrpSpPr>
          <p:cNvPr id="11" name="Group 10">
            <a:extLst>
              <a:ext uri="{FF2B5EF4-FFF2-40B4-BE49-F238E27FC236}">
                <a16:creationId xmlns:a16="http://schemas.microsoft.com/office/drawing/2014/main" id="{B9862393-9FFC-FD2A-30D8-D884CE8A781F}"/>
              </a:ext>
            </a:extLst>
          </p:cNvPr>
          <p:cNvGrpSpPr/>
          <p:nvPr/>
        </p:nvGrpSpPr>
        <p:grpSpPr>
          <a:xfrm>
            <a:off x="9581679" y="3892585"/>
            <a:ext cx="2037132" cy="1921515"/>
            <a:chOff x="9581679" y="3892585"/>
            <a:chExt cx="2037132" cy="1921515"/>
          </a:xfrm>
        </p:grpSpPr>
        <p:pic>
          <p:nvPicPr>
            <p:cNvPr id="9" name="Picture 8">
              <a:extLst>
                <a:ext uri="{FF2B5EF4-FFF2-40B4-BE49-F238E27FC236}">
                  <a16:creationId xmlns:a16="http://schemas.microsoft.com/office/drawing/2014/main" id="{46128923-4B5F-513B-ED5E-82BEBD813421}"/>
                </a:ext>
              </a:extLst>
            </p:cNvPr>
            <p:cNvPicPr>
              <a:picLocks noChangeAspect="1"/>
            </p:cNvPicPr>
            <p:nvPr/>
          </p:nvPicPr>
          <p:blipFill>
            <a:blip r:embed="rId9"/>
            <a:stretch>
              <a:fillRect/>
            </a:stretch>
          </p:blipFill>
          <p:spPr>
            <a:xfrm>
              <a:off x="9653000" y="3892585"/>
              <a:ext cx="1894491" cy="1894491"/>
            </a:xfrm>
            <a:prstGeom prst="rect">
              <a:avLst/>
            </a:prstGeom>
            <a:ln>
              <a:solidFill>
                <a:schemeClr val="tx1"/>
              </a:solidFill>
            </a:ln>
          </p:spPr>
        </p:pic>
        <p:sp>
          <p:nvSpPr>
            <p:cNvPr id="10" name="TextBox 9">
              <a:extLst>
                <a:ext uri="{FF2B5EF4-FFF2-40B4-BE49-F238E27FC236}">
                  <a16:creationId xmlns:a16="http://schemas.microsoft.com/office/drawing/2014/main" id="{91539230-2CC6-E25D-87BA-255FF26E7D20}"/>
                </a:ext>
              </a:extLst>
            </p:cNvPr>
            <p:cNvSpPr txBox="1"/>
            <p:nvPr/>
          </p:nvSpPr>
          <p:spPr>
            <a:xfrm>
              <a:off x="9581679" y="5598656"/>
              <a:ext cx="2037132" cy="215444"/>
            </a:xfrm>
            <a:prstGeom prst="rect">
              <a:avLst/>
            </a:prstGeom>
            <a:noFill/>
          </p:spPr>
          <p:txBody>
            <a:bodyPr wrap="square" rtlCol="0">
              <a:spAutoFit/>
            </a:bodyPr>
            <a:lstStyle/>
            <a:p>
              <a:pPr algn="ctr"/>
              <a:r>
                <a:rPr lang="en-US" sz="800"/>
                <a:t>BOEM Executive Orders Guidance page</a:t>
              </a:r>
            </a:p>
          </p:txBody>
        </p:sp>
      </p:grpSp>
    </p:spTree>
    <p:extLst>
      <p:ext uri="{BB962C8B-B14F-4D97-AF65-F5344CB8AC3E}">
        <p14:creationId xmlns:p14="http://schemas.microsoft.com/office/powerpoint/2010/main" val="1759755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een, plant, close&#10;&#10;AI-generated content may be incorrect.">
            <a:extLst>
              <a:ext uri="{FF2B5EF4-FFF2-40B4-BE49-F238E27FC236}">
                <a16:creationId xmlns:a16="http://schemas.microsoft.com/office/drawing/2014/main" id="{F5363877-E0CA-29B2-A7C1-75DF0F46AFB8}"/>
              </a:ext>
            </a:extLst>
          </p:cNvPr>
          <p:cNvPicPr>
            <a:picLocks noChangeAspect="1"/>
          </p:cNvPicPr>
          <p:nvPr/>
        </p:nvPicPr>
        <p:blipFill>
          <a:blip r:embed="rId3"/>
          <a:srcRect l="410" t="12881" r="12165" b="11842"/>
          <a:stretch>
            <a:fillRect/>
          </a:stretch>
        </p:blipFill>
        <p:spPr>
          <a:xfrm>
            <a:off x="5970495" y="1002417"/>
            <a:ext cx="6221506" cy="5320146"/>
          </a:xfrm>
          <a:prstGeom prst="rect">
            <a:avLst/>
          </a:prstGeom>
        </p:spPr>
      </p:pic>
      <p:sp>
        <p:nvSpPr>
          <p:cNvPr id="2" name="Text Placeholder 1">
            <a:extLst>
              <a:ext uri="{FF2B5EF4-FFF2-40B4-BE49-F238E27FC236}">
                <a16:creationId xmlns:a16="http://schemas.microsoft.com/office/drawing/2014/main" id="{E6517774-2CA1-E9D4-C610-DCC465E11CB0}"/>
              </a:ext>
            </a:extLst>
          </p:cNvPr>
          <p:cNvSpPr>
            <a:spLocks noGrp="1"/>
          </p:cNvSpPr>
          <p:nvPr>
            <p:ph type="body" sz="quarter" idx="10"/>
          </p:nvPr>
        </p:nvSpPr>
        <p:spPr>
          <a:xfrm>
            <a:off x="200128" y="47496"/>
            <a:ext cx="11794316" cy="951478"/>
          </a:xfrm>
        </p:spPr>
        <p:txBody>
          <a:bodyPr lIns="91440" tIns="45720" rIns="91440" bIns="45720" anchor="ctr"/>
          <a:lstStyle/>
          <a:p>
            <a:r>
              <a:rPr lang="en-US" sz="2800">
                <a:solidFill>
                  <a:srgbClr val="FFFFFF"/>
                </a:solidFill>
                <a:latin typeface="Calibri"/>
                <a:ea typeface="Calibri"/>
                <a:cs typeface="Calibri"/>
              </a:rPr>
              <a:t>EO 14285: Unleashing America's Offshore Critical Minerals and Resources</a:t>
            </a:r>
          </a:p>
        </p:txBody>
      </p:sp>
      <p:sp>
        <p:nvSpPr>
          <p:cNvPr id="3" name="Text Placeholder 2">
            <a:extLst>
              <a:ext uri="{FF2B5EF4-FFF2-40B4-BE49-F238E27FC236}">
                <a16:creationId xmlns:a16="http://schemas.microsoft.com/office/drawing/2014/main" id="{5DB0DF89-BE72-292A-340E-552D71DE2C05}"/>
              </a:ext>
            </a:extLst>
          </p:cNvPr>
          <p:cNvSpPr>
            <a:spLocks noGrp="1"/>
          </p:cNvSpPr>
          <p:nvPr>
            <p:ph type="body" sz="quarter" idx="11"/>
          </p:nvPr>
        </p:nvSpPr>
        <p:spPr>
          <a:xfrm>
            <a:off x="99458" y="1308568"/>
            <a:ext cx="5614928" cy="5092232"/>
          </a:xfrm>
        </p:spPr>
        <p:txBody>
          <a:bodyPr lIns="91440" tIns="45720" rIns="91440" bIns="45720" anchor="t"/>
          <a:lstStyle/>
          <a:p>
            <a:pPr>
              <a:lnSpc>
                <a:spcPct val="100000"/>
              </a:lnSpc>
              <a:spcAft>
                <a:spcPts val="600"/>
              </a:spcAft>
            </a:pPr>
            <a:r>
              <a:rPr lang="en-US" sz="1600">
                <a:latin typeface="+mn-lt"/>
                <a:ea typeface="+mj-lt"/>
                <a:cs typeface="Arial"/>
              </a:rPr>
              <a:t>Build domestic capabilities </a:t>
            </a:r>
            <a:r>
              <a:rPr lang="en-US" sz="1600" b="0">
                <a:latin typeface="+mn-lt"/>
                <a:ea typeface="+mj-lt"/>
                <a:cs typeface="Arial"/>
              </a:rPr>
              <a:t>for seabed mineral exploration, characterization, extraction, and processing</a:t>
            </a:r>
            <a:endParaRPr lang="en-US"/>
          </a:p>
          <a:p>
            <a:pPr>
              <a:lnSpc>
                <a:spcPct val="100000"/>
              </a:lnSpc>
              <a:spcAft>
                <a:spcPts val="600"/>
              </a:spcAft>
            </a:pPr>
            <a:r>
              <a:rPr lang="en-US" sz="1600">
                <a:latin typeface="+mn-lt"/>
                <a:ea typeface="+mj-lt"/>
                <a:cs typeface="Arial"/>
              </a:rPr>
              <a:t>Streamline permitting </a:t>
            </a:r>
            <a:r>
              <a:rPr lang="en-US" sz="1600" b="0">
                <a:latin typeface="+mn-lt"/>
                <a:ea typeface="+mj-lt"/>
                <a:cs typeface="Arial"/>
              </a:rPr>
              <a:t>and leasing under both the              Outer Continental Shelf Lands Act and the Deep Seabed     Hard Mineral Resources Act.</a:t>
            </a:r>
          </a:p>
          <a:p>
            <a:pPr lvl="1">
              <a:lnSpc>
                <a:spcPct val="100000"/>
              </a:lnSpc>
              <a:spcAft>
                <a:spcPts val="600"/>
              </a:spcAft>
            </a:pPr>
            <a:r>
              <a:rPr lang="en-US" sz="1600" b="1">
                <a:solidFill>
                  <a:srgbClr val="0A456F"/>
                </a:solidFill>
                <a:latin typeface="+mn-lt"/>
                <a:ea typeface="+mj-lt"/>
                <a:cs typeface="Arial"/>
              </a:rPr>
              <a:t>Secretary of the Interior</a:t>
            </a:r>
            <a:r>
              <a:rPr lang="en-US" sz="1600">
                <a:solidFill>
                  <a:srgbClr val="0A456F"/>
                </a:solidFill>
                <a:latin typeface="+mn-lt"/>
                <a:ea typeface="+mj-lt"/>
                <a:cs typeface="Arial"/>
              </a:rPr>
              <a:t> must "establish an expedited process for reviewing and approving permits" for seabed mineral resource activities</a:t>
            </a:r>
            <a:endParaRPr lang="en-US" sz="1600" b="0">
              <a:solidFill>
                <a:srgbClr val="0A456F"/>
              </a:solidFill>
              <a:latin typeface="+mn-lt"/>
              <a:ea typeface="+mj-lt"/>
              <a:cs typeface="Arial"/>
            </a:endParaRPr>
          </a:p>
          <a:p>
            <a:pPr>
              <a:lnSpc>
                <a:spcPct val="100000"/>
              </a:lnSpc>
              <a:spcAft>
                <a:spcPts val="600"/>
              </a:spcAft>
            </a:pPr>
            <a:r>
              <a:rPr lang="en-US" sz="1600">
                <a:latin typeface="+mn-lt"/>
                <a:ea typeface="+mj-lt"/>
                <a:cs typeface="Arial"/>
              </a:rPr>
              <a:t>Support deep‑sea science</a:t>
            </a:r>
            <a:r>
              <a:rPr lang="en-US" sz="1600" b="0">
                <a:latin typeface="+mn-lt"/>
                <a:ea typeface="+mj-lt"/>
                <a:cs typeface="Arial"/>
              </a:rPr>
              <a:t>, mapping, and technology investment, coordinated across departments.</a:t>
            </a:r>
          </a:p>
          <a:p>
            <a:pPr>
              <a:lnSpc>
                <a:spcPct val="100000"/>
              </a:lnSpc>
              <a:spcAft>
                <a:spcPts val="600"/>
              </a:spcAft>
            </a:pPr>
            <a:r>
              <a:rPr lang="en-US" sz="1600">
                <a:latin typeface="+mn-lt"/>
                <a:ea typeface="+mj-lt"/>
                <a:cs typeface="Arial"/>
              </a:rPr>
              <a:t>Strengthen international coordination</a:t>
            </a:r>
            <a:r>
              <a:rPr lang="en-US" sz="1600" b="0">
                <a:latin typeface="+mn-lt"/>
                <a:ea typeface="+mj-lt"/>
                <a:cs typeface="Arial"/>
              </a:rPr>
              <a:t>, especially with key partners and allies.</a:t>
            </a:r>
          </a:p>
          <a:p>
            <a:pPr>
              <a:lnSpc>
                <a:spcPct val="100000"/>
              </a:lnSpc>
              <a:spcAft>
                <a:spcPts val="600"/>
              </a:spcAft>
            </a:pPr>
            <a:r>
              <a:rPr lang="en-US" sz="1600" i="1">
                <a:solidFill>
                  <a:srgbClr val="0D497E"/>
                </a:solidFill>
                <a:latin typeface="+mn-lt"/>
                <a:ea typeface="+mj-lt"/>
                <a:cs typeface="Arial"/>
                <a:hlinkClick r:id="rId4">
                  <a:extLst>
                    <a:ext uri="{A12FA001-AC4F-418D-AE19-62706E023703}">
                      <ahyp:hlinkClr xmlns:ahyp="http://schemas.microsoft.com/office/drawing/2018/hyperlinkcolor" val="tx"/>
                    </a:ext>
                  </a:extLst>
                </a:hlinkClick>
              </a:rPr>
              <a:t>H.R. 4018</a:t>
            </a:r>
            <a:r>
              <a:rPr lang="en-US" sz="1600" b="0" i="1">
                <a:latin typeface="+mn-lt"/>
                <a:ea typeface="+mj-lt"/>
                <a:cs typeface="Arial"/>
              </a:rPr>
              <a:t> - To unleash America's offshore critical minerals   and resources</a:t>
            </a:r>
          </a:p>
          <a:p>
            <a:pPr>
              <a:lnSpc>
                <a:spcPct val="150000"/>
              </a:lnSpc>
            </a:pPr>
            <a:endParaRPr lang="en-US" sz="1600" b="0">
              <a:latin typeface="Arial" panose="020B0604020202020204" pitchFamily="34" charset="0"/>
              <a:ea typeface="+mj-lt"/>
            </a:endParaRPr>
          </a:p>
        </p:txBody>
      </p:sp>
      <p:sp>
        <p:nvSpPr>
          <p:cNvPr id="5" name="Slide Number Placeholder 4">
            <a:extLst>
              <a:ext uri="{FF2B5EF4-FFF2-40B4-BE49-F238E27FC236}">
                <a16:creationId xmlns:a16="http://schemas.microsoft.com/office/drawing/2014/main" id="{E875CE6D-1C17-3BA1-FD06-64440102A4FD}"/>
              </a:ext>
            </a:extLst>
          </p:cNvPr>
          <p:cNvSpPr>
            <a:spLocks noGrp="1"/>
          </p:cNvSpPr>
          <p:nvPr>
            <p:ph type="sldNum" sz="quarter" idx="14"/>
          </p:nvPr>
        </p:nvSpPr>
        <p:spPr/>
        <p:txBody>
          <a:bodyPr/>
          <a:lstStyle/>
          <a:p>
            <a:fld id="{D47257BE-248A-48BC-9F5F-19A6E1408DB6}" type="slidenum">
              <a:rPr lang="en-US" smtClean="0"/>
              <a:pPr/>
              <a:t>4</a:t>
            </a:fld>
            <a:endParaRPr lang="en-US"/>
          </a:p>
        </p:txBody>
      </p:sp>
      <p:sp>
        <p:nvSpPr>
          <p:cNvPr id="13" name="Rectangle 12">
            <a:extLst>
              <a:ext uri="{FF2B5EF4-FFF2-40B4-BE49-F238E27FC236}">
                <a16:creationId xmlns:a16="http://schemas.microsoft.com/office/drawing/2014/main" id="{E8F44BFD-D132-9725-8774-238FBC787828}"/>
              </a:ext>
            </a:extLst>
          </p:cNvPr>
          <p:cNvSpPr/>
          <p:nvPr/>
        </p:nvSpPr>
        <p:spPr>
          <a:xfrm>
            <a:off x="10226205" y="6033626"/>
            <a:ext cx="191034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Calibri" panose="020F0502020204030204"/>
                <a:ea typeface="+mn-ea"/>
                <a:cs typeface="+mn-cs"/>
              </a:rPr>
              <a:t>BOEM, OET, American Samoa, OCS (2024)</a:t>
            </a:r>
          </a:p>
        </p:txBody>
      </p:sp>
    </p:spTree>
    <p:extLst>
      <p:ext uri="{BB962C8B-B14F-4D97-AF65-F5344CB8AC3E}">
        <p14:creationId xmlns:p14="http://schemas.microsoft.com/office/powerpoint/2010/main" val="2601725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FCBC739-0DFC-29E7-F18F-5401C93CAC9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107A4B8-82D7-A99A-61A0-AF42594AE80C}"/>
              </a:ext>
            </a:extLst>
          </p:cNvPr>
          <p:cNvSpPr>
            <a:spLocks noGrp="1"/>
          </p:cNvSpPr>
          <p:nvPr>
            <p:ph type="body" sz="quarter" idx="10"/>
          </p:nvPr>
        </p:nvSpPr>
        <p:spPr>
          <a:xfrm>
            <a:off x="198842" y="0"/>
            <a:ext cx="11794316" cy="997771"/>
          </a:xfrm>
        </p:spPr>
        <p:txBody>
          <a:bodyPr lIns="91440" tIns="45720" rIns="91440" bIns="45720" anchor="ctr"/>
          <a:lstStyle/>
          <a:p>
            <a:r>
              <a:rPr lang="en-US">
                <a:ea typeface="Calibri"/>
                <a:cs typeface="Arial"/>
              </a:rPr>
              <a:t>Notice of Proposed Rulemaking – Administrative Revisions</a:t>
            </a:r>
          </a:p>
        </p:txBody>
      </p:sp>
      <p:sp>
        <p:nvSpPr>
          <p:cNvPr id="3" name="Text Placeholder 2">
            <a:extLst>
              <a:ext uri="{FF2B5EF4-FFF2-40B4-BE49-F238E27FC236}">
                <a16:creationId xmlns:a16="http://schemas.microsoft.com/office/drawing/2014/main" id="{4107267C-13EA-6957-E6BC-4F09DE10A4CC}"/>
              </a:ext>
            </a:extLst>
          </p:cNvPr>
          <p:cNvSpPr>
            <a:spLocks noGrp="1"/>
          </p:cNvSpPr>
          <p:nvPr>
            <p:ph type="body" sz="quarter" idx="11"/>
          </p:nvPr>
        </p:nvSpPr>
        <p:spPr>
          <a:xfrm>
            <a:off x="2787473" y="1458560"/>
            <a:ext cx="9205685" cy="3119448"/>
          </a:xfrm>
        </p:spPr>
        <p:txBody>
          <a:bodyPr lIns="91440" tIns="45720" rIns="91440" bIns="45720" anchor="t"/>
          <a:lstStyle/>
          <a:p>
            <a:pPr marL="0" indent="0">
              <a:lnSpc>
                <a:spcPct val="100000"/>
              </a:lnSpc>
              <a:buNone/>
            </a:pPr>
            <a:r>
              <a:rPr lang="en-US" sz="2000" b="0" dirty="0">
                <a:latin typeface="Calibri" panose="020F0502020204030204" pitchFamily="34" charset="0"/>
                <a:ea typeface="Calibri" panose="020F0502020204030204" pitchFamily="34" charset="0"/>
                <a:cs typeface="Calibri" panose="020F0502020204030204" pitchFamily="34" charset="0"/>
              </a:rPr>
              <a:t>The Department has proposed administrative revisions to the regulations that govern prospecting, leasing, and development of minerals other than oil, gas, and sulfur on the OCS, as directed by the following Executive Orders (E.O.):</a:t>
            </a:r>
          </a:p>
          <a:p>
            <a:pPr marL="917575" indent="-233363">
              <a:lnSpc>
                <a:spcPct val="150000"/>
              </a:lnSpc>
            </a:pPr>
            <a:r>
              <a:rPr lang="en-US" sz="1800" b="1" dirty="0">
                <a:solidFill>
                  <a:srgbClr val="2175BB"/>
                </a:solidFill>
                <a:latin typeface="Calibri" panose="020F0502020204030204" pitchFamily="34" charset="0"/>
                <a:ea typeface="Calibri" panose="020F0502020204030204" pitchFamily="34" charset="0"/>
                <a:cs typeface="Calibri" panose="020F0502020204030204" pitchFamily="34" charset="0"/>
              </a:rPr>
              <a:t>E.O. 14285, Unleashing America’s Offshore Critical Minerals and Resources;</a:t>
            </a:r>
          </a:p>
          <a:p>
            <a:pPr marL="917575" indent="-233363">
              <a:lnSpc>
                <a:spcPct val="150000"/>
              </a:lnSpc>
            </a:pPr>
            <a:r>
              <a:rPr lang="en-US" sz="1800" b="1" dirty="0">
                <a:solidFill>
                  <a:srgbClr val="2175BB"/>
                </a:solidFill>
                <a:latin typeface="Calibri" panose="020F0502020204030204" pitchFamily="34" charset="0"/>
                <a:ea typeface="Calibri" panose="020F0502020204030204" pitchFamily="34" charset="0"/>
                <a:cs typeface="Calibri" panose="020F0502020204030204" pitchFamily="34" charset="0"/>
              </a:rPr>
              <a:t>E.O. 14154, Unleashing American Energy; and</a:t>
            </a:r>
          </a:p>
          <a:p>
            <a:pPr marL="917575" indent="-233363">
              <a:lnSpc>
                <a:spcPct val="150000"/>
              </a:lnSpc>
            </a:pPr>
            <a:r>
              <a:rPr lang="en-US" sz="1800" b="1" dirty="0">
                <a:solidFill>
                  <a:srgbClr val="2175BB"/>
                </a:solidFill>
                <a:latin typeface="Calibri" panose="020F0502020204030204" pitchFamily="34" charset="0"/>
                <a:ea typeface="Calibri" panose="020F0502020204030204" pitchFamily="34" charset="0"/>
                <a:cs typeface="Calibri" panose="020F0502020204030204" pitchFamily="34" charset="0"/>
              </a:rPr>
              <a:t>E.O. 14192, Unleashing Prosperity through Deregulation.  </a:t>
            </a:r>
            <a:endParaRPr lang="en-US" sz="1800" dirty="0">
              <a:solidFill>
                <a:srgbClr val="2175BB"/>
              </a:solidFill>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C2F4644D-D9C9-B51E-CC86-81105E21F8F5}"/>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257BE-248A-48BC-9F5F-19A6E1408DB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9337200-E281-C7AE-6FF9-CD98F6DF7659}"/>
              </a:ext>
            </a:extLst>
          </p:cNvPr>
          <p:cNvSpPr txBox="1"/>
          <p:nvPr/>
        </p:nvSpPr>
        <p:spPr>
          <a:xfrm>
            <a:off x="3623733" y="4591353"/>
            <a:ext cx="8321524" cy="129407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A456F"/>
                </a:solidFill>
                <a:effectLst/>
                <a:uLnTx/>
                <a:uFillTx/>
                <a:latin typeface="Arial"/>
                <a:ea typeface="+mn-ea"/>
                <a:cs typeface="Arial"/>
              </a:rPr>
              <a:t>The Notice of Proposed Rulemaking was published in the </a:t>
            </a:r>
            <a:r>
              <a:rPr kumimoji="0" lang="en-US" sz="1800" b="0" i="1" u="none" strike="noStrike" kern="1200" cap="none" spc="0" normalizeH="0" baseline="0" noProof="0" dirty="0">
                <a:ln>
                  <a:noFill/>
                </a:ln>
                <a:solidFill>
                  <a:srgbClr val="0A456F"/>
                </a:solidFill>
                <a:effectLst/>
                <a:uLnTx/>
                <a:uFillTx/>
                <a:latin typeface="Arial"/>
                <a:ea typeface="+mn-ea"/>
                <a:cs typeface="Arial"/>
              </a:rPr>
              <a:t>Federal Register </a:t>
            </a:r>
            <a:r>
              <a:rPr kumimoji="0" lang="en-US" sz="1800" b="0" i="0" u="none" strike="noStrike" kern="1200" cap="none" spc="0" normalizeH="0" baseline="0" noProof="0" dirty="0">
                <a:ln>
                  <a:noFill/>
                </a:ln>
                <a:solidFill>
                  <a:srgbClr val="0A456F"/>
                </a:solidFill>
                <a:effectLst/>
                <a:uLnTx/>
                <a:uFillTx/>
                <a:latin typeface="Arial"/>
                <a:ea typeface="+mn-ea"/>
                <a:cs typeface="Arial"/>
              </a:rPr>
              <a:t>on February 24, 2026, initiating a </a:t>
            </a:r>
            <a:r>
              <a:rPr kumimoji="0" lang="en-US" sz="1800" b="1" i="0" u="none" strike="noStrike" kern="1200" cap="none" spc="0" normalizeH="0" baseline="0" noProof="0" dirty="0">
                <a:ln>
                  <a:noFill/>
                </a:ln>
                <a:solidFill>
                  <a:schemeClr val="accent6"/>
                </a:solidFill>
                <a:effectLst/>
                <a:uLnTx/>
                <a:uFillTx/>
                <a:latin typeface="Arial"/>
                <a:ea typeface="+mn-ea"/>
                <a:cs typeface="Arial"/>
                <a:hlinkClick r:id="rId4">
                  <a:extLst>
                    <a:ext uri="{A12FA001-AC4F-418D-AE19-62706E023703}">
                      <ahyp:hlinkClr xmlns:ahyp="http://schemas.microsoft.com/office/drawing/2018/hyperlinkcolor" val="tx"/>
                    </a:ext>
                  </a:extLst>
                </a:hlinkClick>
              </a:rPr>
              <a:t>60-day public comment period</a:t>
            </a:r>
            <a:r>
              <a:rPr kumimoji="0" lang="en-US" sz="1800" b="1" i="0" u="none" strike="noStrike" kern="1200" cap="none" spc="0" normalizeH="0" baseline="0" noProof="0" dirty="0">
                <a:ln>
                  <a:noFill/>
                </a:ln>
                <a:solidFill>
                  <a:schemeClr val="accent6"/>
                </a:solidFill>
                <a:effectLst/>
                <a:uLnTx/>
                <a:uFillTx/>
                <a:latin typeface="Arial"/>
                <a:ea typeface="+mn-ea"/>
                <a:cs typeface="Arial"/>
              </a:rPr>
              <a:t> </a:t>
            </a:r>
            <a:r>
              <a:rPr kumimoji="0" lang="en-US" sz="1800" b="0" i="0" u="none" strike="noStrike" kern="1200" cap="none" spc="0" normalizeH="0" baseline="0" noProof="0" dirty="0">
                <a:ln>
                  <a:noFill/>
                </a:ln>
                <a:solidFill>
                  <a:srgbClr val="0A456F"/>
                </a:solidFill>
                <a:effectLst/>
                <a:uLnTx/>
                <a:uFillTx/>
                <a:latin typeface="Arial"/>
                <a:ea typeface="+mn-ea"/>
                <a:cs typeface="Arial"/>
              </a:rPr>
              <a:t>that will conclude on April 27, 2026.</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Index of /wp-content/uploads">
            <a:extLst>
              <a:ext uri="{FF2B5EF4-FFF2-40B4-BE49-F238E27FC236}">
                <a16:creationId xmlns:a16="http://schemas.microsoft.com/office/drawing/2014/main" id="{5A5AC704-9F73-135A-D01E-2FFDD204A0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8970" y="6395419"/>
            <a:ext cx="972312" cy="3719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graphical user interface&#10;&#10;AI-generated content may be incorrect.">
            <a:extLst>
              <a:ext uri="{FF2B5EF4-FFF2-40B4-BE49-F238E27FC236}">
                <a16:creationId xmlns:a16="http://schemas.microsoft.com/office/drawing/2014/main" id="{F12A940F-C134-3D79-300E-1E818664A8DC}"/>
              </a:ext>
            </a:extLst>
          </p:cNvPr>
          <p:cNvPicPr>
            <a:picLocks noChangeAspect="1"/>
          </p:cNvPicPr>
          <p:nvPr/>
        </p:nvPicPr>
        <p:blipFill>
          <a:blip r:embed="rId6"/>
          <a:stretch>
            <a:fillRect/>
          </a:stretch>
        </p:blipFill>
        <p:spPr>
          <a:xfrm>
            <a:off x="4320878" y="6310275"/>
            <a:ext cx="1405137" cy="547725"/>
          </a:xfrm>
          <a:prstGeom prst="rect">
            <a:avLst/>
          </a:prstGeom>
        </p:spPr>
      </p:pic>
    </p:spTree>
    <p:extLst>
      <p:ext uri="{BB962C8B-B14F-4D97-AF65-F5344CB8AC3E}">
        <p14:creationId xmlns:p14="http://schemas.microsoft.com/office/powerpoint/2010/main" val="2483081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0EA1DD-4501-4BEB-8D90-A1149819D66D}"/>
              </a:ext>
            </a:extLst>
          </p:cNvPr>
          <p:cNvSpPr>
            <a:spLocks noGrp="1"/>
          </p:cNvSpPr>
          <p:nvPr>
            <p:ph type="body" sz="quarter" idx="10"/>
          </p:nvPr>
        </p:nvSpPr>
        <p:spPr>
          <a:xfrm>
            <a:off x="207184" y="5163"/>
            <a:ext cx="11794316" cy="986755"/>
          </a:xfrm>
        </p:spPr>
        <p:txBody>
          <a:bodyPr/>
          <a:lstStyle/>
          <a:p>
            <a:r>
              <a:rPr lang="en-US"/>
              <a:t>Offshore Critical Minerals (Elements of Interest)</a:t>
            </a:r>
          </a:p>
        </p:txBody>
      </p:sp>
      <p:sp>
        <p:nvSpPr>
          <p:cNvPr id="5" name="Picture Placeholder 4">
            <a:extLst>
              <a:ext uri="{FF2B5EF4-FFF2-40B4-BE49-F238E27FC236}">
                <a16:creationId xmlns:a16="http://schemas.microsoft.com/office/drawing/2014/main" id="{590C2424-ABCB-90C5-3330-30B4B01B3E77}"/>
              </a:ext>
            </a:extLst>
          </p:cNvPr>
          <p:cNvSpPr>
            <a:spLocks noGrp="1"/>
          </p:cNvSpPr>
          <p:nvPr>
            <p:ph type="pic" sz="quarter" idx="12"/>
          </p:nvPr>
        </p:nvSpPr>
        <p:spPr/>
        <p:txBody>
          <a:bodyPr/>
          <a:lstStyle/>
          <a:p>
            <a:endParaRPr lang="en-US"/>
          </a:p>
        </p:txBody>
      </p:sp>
      <p:sp>
        <p:nvSpPr>
          <p:cNvPr id="6" name="Slide Number Placeholder 5">
            <a:extLst>
              <a:ext uri="{FF2B5EF4-FFF2-40B4-BE49-F238E27FC236}">
                <a16:creationId xmlns:a16="http://schemas.microsoft.com/office/drawing/2014/main" id="{FC414AF2-6BA5-D32C-5C8D-06E14B657536}"/>
              </a:ext>
            </a:extLst>
          </p:cNvPr>
          <p:cNvSpPr>
            <a:spLocks noGrp="1"/>
          </p:cNvSpPr>
          <p:nvPr>
            <p:ph type="sldNum" sz="quarter" idx="14"/>
          </p:nvPr>
        </p:nvSpPr>
        <p:spPr/>
        <p:txBody>
          <a:bodyPr/>
          <a:lstStyle/>
          <a:p>
            <a:fld id="{D47257BE-248A-48BC-9F5F-19A6E1408DB6}" type="slidenum">
              <a:rPr lang="en-US" smtClean="0"/>
              <a:pPr/>
              <a:t>6</a:t>
            </a:fld>
            <a:endParaRPr lang="en-US"/>
          </a:p>
        </p:txBody>
      </p:sp>
      <p:sp>
        <p:nvSpPr>
          <p:cNvPr id="3" name="TextBox 2">
            <a:extLst>
              <a:ext uri="{FF2B5EF4-FFF2-40B4-BE49-F238E27FC236}">
                <a16:creationId xmlns:a16="http://schemas.microsoft.com/office/drawing/2014/main" id="{5C70F755-8DAA-DEAB-A260-27B96BDD01F5}"/>
              </a:ext>
            </a:extLst>
          </p:cNvPr>
          <p:cNvSpPr txBox="1"/>
          <p:nvPr/>
        </p:nvSpPr>
        <p:spPr>
          <a:xfrm>
            <a:off x="106013" y="4200392"/>
            <a:ext cx="3406991" cy="2777058"/>
          </a:xfrm>
          <a:prstGeom prst="rect">
            <a:avLst/>
          </a:prstGeom>
        </p:spPr>
        <p:txBody>
          <a:bodyPr lIns="91440" tIns="45720" rIns="91440" bIns="45720" anchor="t"/>
          <a:lstStyle>
            <a:lvl1pPr marL="228600" indent="-228600">
              <a:lnSpc>
                <a:spcPct val="90000"/>
              </a:lnSpc>
              <a:spcBef>
                <a:spcPts val="1200"/>
              </a:spcBef>
              <a:buClr>
                <a:schemeClr val="accent6">
                  <a:lumMod val="50000"/>
                </a:schemeClr>
              </a:buClr>
              <a:buSzPct val="75000"/>
              <a:buFont typeface="Arial" panose="020B0604020202020204" pitchFamily="34" charset="0"/>
              <a:buChar char="•"/>
              <a:defRPr sz="2400" b="1">
                <a:solidFill>
                  <a:srgbClr val="0A456F"/>
                </a:solidFill>
                <a:latin typeface="+mj-lt"/>
                <a:cs typeface="Arial" panose="020B0604020202020204" pitchFamily="34" charset="0"/>
              </a:defRPr>
            </a:lvl1pPr>
            <a:lvl2pPr marL="685800" lvl="1" indent="-228600">
              <a:lnSpc>
                <a:spcPct val="90000"/>
              </a:lnSpc>
              <a:spcBef>
                <a:spcPts val="1200"/>
              </a:spcBef>
              <a:buClr>
                <a:schemeClr val="accent6">
                  <a:lumMod val="50000"/>
                </a:schemeClr>
              </a:buClr>
              <a:buSzPct val="75000"/>
              <a:buFont typeface="Arial" panose="020B0604020202020204" pitchFamily="34" charset="0"/>
              <a:buChar char="•"/>
              <a:defRPr sz="2400">
                <a:latin typeface="+mj-lt"/>
                <a:cs typeface="Arial" panose="020B0604020202020204" pitchFamily="34" charset="0"/>
              </a:defRPr>
            </a:lvl2pPr>
            <a:lvl3pPr marL="1143000" indent="-228600">
              <a:lnSpc>
                <a:spcPct val="90000"/>
              </a:lnSpc>
              <a:spcBef>
                <a:spcPts val="500"/>
              </a:spcBef>
              <a:buClr>
                <a:srgbClr val="26B99A"/>
              </a:buClr>
              <a:buSzPct val="75000"/>
              <a:buFont typeface="Courier New" panose="02070309020205020404" pitchFamily="49" charset="0"/>
              <a:buChar char="o"/>
              <a:defRPr sz="2400">
                <a:latin typeface="+mj-lt"/>
                <a:cs typeface="Arial" panose="020B0604020202020204" pitchFamily="34" charset="0"/>
              </a:defRPr>
            </a:lvl3pPr>
            <a:lvl4pPr marL="1600200" indent="-228600">
              <a:lnSpc>
                <a:spcPct val="90000"/>
              </a:lnSpc>
              <a:spcBef>
                <a:spcPts val="500"/>
              </a:spcBef>
              <a:buClr>
                <a:srgbClr val="26B99A"/>
              </a:buClr>
              <a:buSzPct val="75000"/>
              <a:buFont typeface="Courier New" panose="02070309020205020404" pitchFamily="49" charset="0"/>
              <a:buChar char="o"/>
              <a:defRPr sz="2400">
                <a:latin typeface="+mj-lt"/>
                <a:cs typeface="Arial" panose="020B0604020202020204" pitchFamily="34" charset="0"/>
              </a:defRPr>
            </a:lvl4pPr>
            <a:lvl5pPr marL="2057400" indent="-228600">
              <a:lnSpc>
                <a:spcPct val="90000"/>
              </a:lnSpc>
              <a:spcBef>
                <a:spcPts val="500"/>
              </a:spcBef>
              <a:buClr>
                <a:srgbClr val="26B99A"/>
              </a:buClr>
              <a:buSzPct val="75000"/>
              <a:buFont typeface="Courier New" panose="02070309020205020404" pitchFamily="49" charset="0"/>
              <a:buChar char="o"/>
              <a:defRPr sz="2400">
                <a:latin typeface="+mj-lt"/>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spcBef>
                <a:spcPts val="600"/>
              </a:spcBef>
              <a:buClr>
                <a:schemeClr val="tx1"/>
              </a:buClr>
              <a:buNone/>
            </a:pPr>
            <a:r>
              <a:rPr lang="en-US" sz="1800" dirty="0">
                <a:latin typeface="Calibri"/>
                <a:cs typeface="Arial"/>
              </a:rPr>
              <a:t>U.S. Geological Survey developed </a:t>
            </a:r>
            <a:r>
              <a:rPr lang="en-US" sz="1800" dirty="0">
                <a:solidFill>
                  <a:schemeClr val="accent6"/>
                </a:solidFill>
                <a:latin typeface="Calibri"/>
                <a:cs typeface="Arial"/>
                <a:hlinkClick r:id="rId2">
                  <a:extLst>
                    <a:ext uri="{A12FA001-AC4F-418D-AE19-62706E023703}">
                      <ahyp:hlinkClr xmlns:ahyp="http://schemas.microsoft.com/office/drawing/2018/hyperlinkcolor" val="tx"/>
                    </a:ext>
                  </a:extLst>
                </a:hlinkClick>
              </a:rPr>
              <a:t>list</a:t>
            </a:r>
            <a:r>
              <a:rPr lang="en-US" sz="1800" dirty="0">
                <a:latin typeface="Calibri"/>
                <a:cs typeface="Arial"/>
              </a:rPr>
              <a:t> of Critical Minerals (Elements)</a:t>
            </a:r>
            <a:endParaRPr lang="en-US" sz="1800" dirty="0">
              <a:latin typeface="Calibri"/>
            </a:endParaRPr>
          </a:p>
          <a:p>
            <a:pPr>
              <a:spcBef>
                <a:spcPts val="600"/>
              </a:spcBef>
              <a:buClr>
                <a:schemeClr val="accent3"/>
              </a:buClr>
              <a:buSzPct val="100000"/>
            </a:pPr>
            <a:r>
              <a:rPr lang="en-US" sz="1800" b="0" dirty="0">
                <a:latin typeface="Calibri"/>
                <a:cs typeface="Arial"/>
              </a:rPr>
              <a:t>Essential to U.S. economic and national security</a:t>
            </a:r>
          </a:p>
          <a:p>
            <a:pPr>
              <a:spcBef>
                <a:spcPts val="600"/>
              </a:spcBef>
              <a:buClr>
                <a:schemeClr val="accent3"/>
              </a:buClr>
              <a:buSzPct val="100000"/>
            </a:pPr>
            <a:r>
              <a:rPr lang="en-US" sz="1800" dirty="0">
                <a:latin typeface="Calibri"/>
                <a:cs typeface="Arial"/>
              </a:rPr>
              <a:t>Updated 2025 list </a:t>
            </a:r>
            <a:r>
              <a:rPr lang="en-US" sz="1800" b="0" dirty="0">
                <a:latin typeface="Calibri"/>
                <a:cs typeface="Arial"/>
              </a:rPr>
              <a:t>adds Copper, Lead, Silver, and others</a:t>
            </a:r>
          </a:p>
          <a:p>
            <a:pPr>
              <a:spcBef>
                <a:spcPts val="600"/>
              </a:spcBef>
              <a:buClr>
                <a:schemeClr val="accent3"/>
              </a:buClr>
              <a:buSzPct val="100000"/>
            </a:pPr>
            <a:r>
              <a:rPr lang="en-US" sz="1800" b="0" dirty="0">
                <a:latin typeface="Calibri"/>
                <a:cs typeface="Arial"/>
              </a:rPr>
              <a:t>Removes Arsenic and Tellurium</a:t>
            </a:r>
          </a:p>
          <a:p>
            <a:endParaRPr lang="en-US" sz="2000" b="0" dirty="0">
              <a:latin typeface="Calibri"/>
            </a:endParaRPr>
          </a:p>
        </p:txBody>
      </p:sp>
      <p:sp>
        <p:nvSpPr>
          <p:cNvPr id="7" name="Rectangle: Rounded Corners 6">
            <a:extLst>
              <a:ext uri="{FF2B5EF4-FFF2-40B4-BE49-F238E27FC236}">
                <a16:creationId xmlns:a16="http://schemas.microsoft.com/office/drawing/2014/main" id="{B3F66D64-C272-B383-05CA-AF3F5939B30D}"/>
              </a:ext>
            </a:extLst>
          </p:cNvPr>
          <p:cNvSpPr/>
          <p:nvPr/>
        </p:nvSpPr>
        <p:spPr>
          <a:xfrm>
            <a:off x="103973" y="1227668"/>
            <a:ext cx="3349520" cy="2777058"/>
          </a:xfrm>
          <a:prstGeom prst="roundRect">
            <a:avLst>
              <a:gd name="adj" fmla="val 23932"/>
            </a:avLst>
          </a:prstGeom>
          <a:solidFill>
            <a:srgbClr val="C2E4E8"/>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200" b="1">
                <a:solidFill>
                  <a:srgbClr val="0A456F"/>
                </a:solidFill>
                <a:cs typeface="Arial"/>
              </a:rPr>
              <a:t>BOEM Minerals</a:t>
            </a:r>
          </a:p>
          <a:p>
            <a:pPr marL="285750" indent="-285750">
              <a:spcBef>
                <a:spcPts val="1000"/>
              </a:spcBef>
              <a:buClr>
                <a:schemeClr val="accent3"/>
              </a:buClr>
              <a:buSzPct val="100000"/>
              <a:buFont typeface="Arial" panose="020B0604020202020204" pitchFamily="34" charset="0"/>
              <a:buChar char="•"/>
            </a:pPr>
            <a:r>
              <a:rPr lang="en-US" sz="1600">
                <a:solidFill>
                  <a:schemeClr val="tx1"/>
                </a:solidFill>
              </a:rPr>
              <a:t>Non-energy [marine] minerals</a:t>
            </a:r>
            <a:endParaRPr lang="en-US" sz="1600">
              <a:solidFill>
                <a:schemeClr val="tx1"/>
              </a:solidFill>
              <a:ea typeface="Calibri" panose="020F0502020204030204"/>
              <a:cs typeface="Calibri" panose="020F0502020204030204"/>
            </a:endParaRPr>
          </a:p>
          <a:p>
            <a:pPr marL="285750" indent="-285750">
              <a:spcBef>
                <a:spcPts val="1000"/>
              </a:spcBef>
              <a:buClr>
                <a:schemeClr val="accent3"/>
              </a:buClr>
              <a:buSzPct val="100000"/>
              <a:buFont typeface="Arial" panose="020B0604020202020204" pitchFamily="34" charset="0"/>
              <a:buChar char="•"/>
            </a:pPr>
            <a:r>
              <a:rPr lang="en-US" sz="1600">
                <a:solidFill>
                  <a:schemeClr val="tx1"/>
                </a:solidFill>
              </a:rPr>
              <a:t>Minerals other than Oil, Gas, and Sulphur on the OCS</a:t>
            </a:r>
            <a:endParaRPr lang="en-US" sz="1600">
              <a:solidFill>
                <a:schemeClr val="tx1"/>
              </a:solidFill>
              <a:ea typeface="Calibri" panose="020F0502020204030204"/>
              <a:cs typeface="Calibri"/>
            </a:endParaRPr>
          </a:p>
          <a:p>
            <a:pPr marL="285750" indent="-285750">
              <a:spcBef>
                <a:spcPts val="1000"/>
              </a:spcBef>
              <a:buClr>
                <a:schemeClr val="accent3"/>
              </a:buClr>
              <a:buSzPct val="100000"/>
              <a:buFont typeface="Arial" panose="020B0604020202020204" pitchFamily="34" charset="0"/>
              <a:buChar char="•"/>
            </a:pPr>
            <a:r>
              <a:rPr lang="en-US" sz="1600">
                <a:solidFill>
                  <a:schemeClr val="tx1"/>
                </a:solidFill>
                <a:cs typeface="Calibri"/>
              </a:rPr>
              <a:t>Includes</a:t>
            </a:r>
            <a:r>
              <a:rPr lang="en-US" sz="1600" b="1">
                <a:solidFill>
                  <a:schemeClr val="tx1"/>
                </a:solidFill>
                <a:cs typeface="Calibri"/>
              </a:rPr>
              <a:t> Critical Minerals</a:t>
            </a:r>
            <a:endParaRPr lang="en-US" sz="1600" b="1">
              <a:solidFill>
                <a:schemeClr val="tx1"/>
              </a:solidFill>
              <a:ea typeface="Calibri" panose="020F0502020204030204"/>
              <a:cs typeface="Calibri"/>
            </a:endParaRPr>
          </a:p>
          <a:p>
            <a:pPr marL="285750" indent="-285750">
              <a:spcBef>
                <a:spcPts val="1000"/>
              </a:spcBef>
              <a:buClr>
                <a:schemeClr val="accent3"/>
              </a:buClr>
              <a:buSzPct val="100000"/>
              <a:buFont typeface="Arial" panose="020B0604020202020204" pitchFamily="34" charset="0"/>
              <a:buChar char="•"/>
            </a:pPr>
            <a:r>
              <a:rPr lang="en-US" sz="1600">
                <a:solidFill>
                  <a:schemeClr val="tx1"/>
                </a:solidFill>
                <a:cs typeface="Calibri"/>
              </a:rPr>
              <a:t>Sand and gravel sometimes regulated differently</a:t>
            </a:r>
            <a:endParaRPr lang="en-US" sz="1600">
              <a:solidFill>
                <a:schemeClr val="tx1"/>
              </a:solidFill>
              <a:ea typeface="Calibri" panose="020F0502020204030204"/>
              <a:cs typeface="Calibri"/>
            </a:endParaRPr>
          </a:p>
        </p:txBody>
      </p:sp>
      <p:pic>
        <p:nvPicPr>
          <p:cNvPr id="1028" name="Picture 4">
            <a:extLst>
              <a:ext uri="{FF2B5EF4-FFF2-40B4-BE49-F238E27FC236}">
                <a16:creationId xmlns:a16="http://schemas.microsoft.com/office/drawing/2014/main" id="{F3B7A418-7723-CCF4-453B-99433E1849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516" y="1014527"/>
            <a:ext cx="8585484" cy="5303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56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E4802-8EFF-2D67-826C-67692AC34CD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EB40669-106B-D3F3-E7B2-D32506B5CCDF}"/>
              </a:ext>
            </a:extLst>
          </p:cNvPr>
          <p:cNvPicPr>
            <a:picLocks noGrp="1" noRot="1" noChangeAspect="1" noMove="1" noResize="1" noEditPoints="1" noAdjustHandles="1" noChangeArrowheads="1" noChangeShapeType="1" noCrop="1"/>
          </p:cNvPicPr>
          <p:nvPr/>
        </p:nvPicPr>
        <p:blipFill>
          <a:blip r:embed="rId3"/>
          <a:stretch>
            <a:fillRect/>
          </a:stretch>
        </p:blipFill>
        <p:spPr>
          <a:xfrm>
            <a:off x="-71769" y="0"/>
            <a:ext cx="12263769" cy="6865527"/>
          </a:xfrm>
          <a:prstGeom prst="rect">
            <a:avLst/>
          </a:prstGeom>
        </p:spPr>
      </p:pic>
      <p:sp>
        <p:nvSpPr>
          <p:cNvPr id="2" name="TextBox 1">
            <a:extLst>
              <a:ext uri="{FF2B5EF4-FFF2-40B4-BE49-F238E27FC236}">
                <a16:creationId xmlns:a16="http://schemas.microsoft.com/office/drawing/2014/main" id="{FA985EA5-ADC0-CF11-C024-F5AD49A658DB}"/>
              </a:ext>
            </a:extLst>
          </p:cNvPr>
          <p:cNvSpPr txBox="1"/>
          <p:nvPr/>
        </p:nvSpPr>
        <p:spPr>
          <a:xfrm>
            <a:off x="8868148" y="5450266"/>
            <a:ext cx="2058677" cy="70788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b="1">
                <a:solidFill>
                  <a:srgbClr val="0A456F"/>
                </a:solidFill>
                <a:latin typeface="Calibri" panose="020F0502020204030204"/>
              </a:defRPr>
            </a:lvl1pPr>
          </a:lstStyle>
          <a:p>
            <a:r>
              <a:rPr lang="en-US" sz="1000" b="0" dirty="0">
                <a:solidFill>
                  <a:srgbClr val="082D4E"/>
                </a:solidFill>
                <a:hlinkClick r:id="rId4">
                  <a:extLst>
                    <a:ext uri="{A12FA001-AC4F-418D-AE19-62706E023703}">
                      <ahyp:hlinkClr xmlns:ahyp="http://schemas.microsoft.com/office/drawing/2018/hyperlinkcolor" val="tx"/>
                    </a:ext>
                  </a:extLst>
                </a:hlinkClick>
              </a:rPr>
              <a:t>Source: BOEM Resource Evaluation of Critical and Hard Offshore Mineral Programmatic Reference (RE-CHOMPR)</a:t>
            </a:r>
            <a:endParaRPr lang="en-US" sz="1000" b="0" dirty="0">
              <a:solidFill>
                <a:srgbClr val="082D4E"/>
              </a:solidFill>
            </a:endParaRPr>
          </a:p>
        </p:txBody>
      </p:sp>
    </p:spTree>
    <p:extLst>
      <p:ext uri="{BB962C8B-B14F-4D97-AF65-F5344CB8AC3E}">
        <p14:creationId xmlns:p14="http://schemas.microsoft.com/office/powerpoint/2010/main" val="3118818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A83C20-032A-4AF7-827C-F54093043FFE}"/>
              </a:ext>
            </a:extLst>
          </p:cNvPr>
          <p:cNvSpPr>
            <a:spLocks noGrp="1"/>
          </p:cNvSpPr>
          <p:nvPr>
            <p:ph type="sldNum" sz="quarter" idx="13"/>
          </p:nvPr>
        </p:nvSpPr>
        <p:spPr/>
        <p:txBody>
          <a:bodyPr/>
          <a:lstStyle/>
          <a:p>
            <a:fld id="{D47257BE-248A-48BC-9F5F-19A6E1408DB6}" type="slidenum">
              <a:rPr lang="en-US" smtClean="0"/>
              <a:pPr/>
              <a:t>8</a:t>
            </a:fld>
            <a:endParaRPr lang="en-US"/>
          </a:p>
        </p:txBody>
      </p:sp>
      <p:sp>
        <p:nvSpPr>
          <p:cNvPr id="5" name="Text Placeholder 4">
            <a:extLst>
              <a:ext uri="{FF2B5EF4-FFF2-40B4-BE49-F238E27FC236}">
                <a16:creationId xmlns:a16="http://schemas.microsoft.com/office/drawing/2014/main" id="{B2188EF0-B0AB-4C3F-B131-6AD9E3DF39C9}"/>
              </a:ext>
            </a:extLst>
          </p:cNvPr>
          <p:cNvSpPr>
            <a:spLocks noGrp="1"/>
          </p:cNvSpPr>
          <p:nvPr>
            <p:ph type="body" sz="quarter" idx="10"/>
          </p:nvPr>
        </p:nvSpPr>
        <p:spPr>
          <a:xfrm>
            <a:off x="207184" y="5163"/>
            <a:ext cx="11794316" cy="986755"/>
          </a:xfrm>
        </p:spPr>
        <p:txBody>
          <a:bodyPr lIns="91440" tIns="45720" rIns="91440" bIns="45720" anchor="ctr"/>
          <a:lstStyle/>
          <a:p>
            <a:r>
              <a:rPr lang="en-US" dirty="0">
                <a:cs typeface="Arial"/>
              </a:rPr>
              <a:t>Critical-Mineral Occurrences on the Federal Seabed</a:t>
            </a:r>
            <a:endParaRPr lang="en-US" dirty="0">
              <a:ea typeface="Calibri"/>
            </a:endParaRPr>
          </a:p>
        </p:txBody>
      </p:sp>
      <p:grpSp>
        <p:nvGrpSpPr>
          <p:cNvPr id="3" name="Group 2">
            <a:extLst>
              <a:ext uri="{FF2B5EF4-FFF2-40B4-BE49-F238E27FC236}">
                <a16:creationId xmlns:a16="http://schemas.microsoft.com/office/drawing/2014/main" id="{7CB76504-B0CB-FEFE-2A89-4333D11E3E06}"/>
              </a:ext>
            </a:extLst>
          </p:cNvPr>
          <p:cNvGrpSpPr/>
          <p:nvPr/>
        </p:nvGrpSpPr>
        <p:grpSpPr>
          <a:xfrm>
            <a:off x="207184" y="1294380"/>
            <a:ext cx="3210168" cy="3783840"/>
            <a:chOff x="106979" y="1157464"/>
            <a:chExt cx="3210168" cy="3783840"/>
          </a:xfrm>
        </p:grpSpPr>
        <p:pic>
          <p:nvPicPr>
            <p:cNvPr id="13" name="Picture 12" descr="A picture containing green, plant, close&#10;&#10;AI-generated content may be incorrect.">
              <a:extLst>
                <a:ext uri="{FF2B5EF4-FFF2-40B4-BE49-F238E27FC236}">
                  <a16:creationId xmlns:a16="http://schemas.microsoft.com/office/drawing/2014/main" id="{A3C070E9-10AE-8F2F-37F0-0031756EA008}"/>
                </a:ext>
              </a:extLst>
            </p:cNvPr>
            <p:cNvPicPr>
              <a:picLocks noChangeAspect="1"/>
            </p:cNvPicPr>
            <p:nvPr/>
          </p:nvPicPr>
          <p:blipFill>
            <a:blip r:embed="rId2"/>
            <a:stretch>
              <a:fillRect/>
            </a:stretch>
          </p:blipFill>
          <p:spPr>
            <a:xfrm>
              <a:off x="106979" y="1504755"/>
              <a:ext cx="3210168" cy="3218517"/>
            </a:xfrm>
            <a:prstGeom prst="rect">
              <a:avLst/>
            </a:prstGeom>
          </p:spPr>
        </p:pic>
        <p:sp>
          <p:nvSpPr>
            <p:cNvPr id="8" name="TextBox 7">
              <a:extLst>
                <a:ext uri="{FF2B5EF4-FFF2-40B4-BE49-F238E27FC236}">
                  <a16:creationId xmlns:a16="http://schemas.microsoft.com/office/drawing/2014/main" id="{F9484D0D-49AD-DE02-8732-C5DE2A725232}"/>
                </a:ext>
              </a:extLst>
            </p:cNvPr>
            <p:cNvSpPr txBox="1"/>
            <p:nvPr/>
          </p:nvSpPr>
          <p:spPr>
            <a:xfrm>
              <a:off x="106979" y="1157464"/>
              <a:ext cx="3210168" cy="369332"/>
            </a:xfrm>
            <a:prstGeom prst="rect">
              <a:avLst/>
            </a:prstGeom>
            <a:solidFill>
              <a:srgbClr val="CBE7F1"/>
            </a:solid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b="1">
                  <a:solidFill>
                    <a:srgbClr val="0A456F"/>
                  </a:solidFill>
                  <a:latin typeface="Calibri" panose="020F0502020204030204"/>
                </a:defRPr>
              </a:lvl1pPr>
            </a:lstStyle>
            <a:p>
              <a:r>
                <a:rPr lang="en-US" dirty="0"/>
                <a:t>Polymetallic Nodules</a:t>
              </a:r>
            </a:p>
          </p:txBody>
        </p:sp>
        <p:sp>
          <p:nvSpPr>
            <p:cNvPr id="9" name="Rectangle 8">
              <a:extLst>
                <a:ext uri="{FF2B5EF4-FFF2-40B4-BE49-F238E27FC236}">
                  <a16:creationId xmlns:a16="http://schemas.microsoft.com/office/drawing/2014/main" id="{12A7C5C1-C4BD-A52D-1E25-83F40FDF73FB}"/>
                </a:ext>
              </a:extLst>
            </p:cNvPr>
            <p:cNvSpPr/>
            <p:nvPr/>
          </p:nvSpPr>
          <p:spPr>
            <a:xfrm>
              <a:off x="106979" y="4725860"/>
              <a:ext cx="191034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BOEM, OET, American Samoa, OCS (2024)</a:t>
              </a:r>
            </a:p>
          </p:txBody>
        </p:sp>
      </p:grpSp>
      <p:grpSp>
        <p:nvGrpSpPr>
          <p:cNvPr id="20" name="Group 19">
            <a:extLst>
              <a:ext uri="{FF2B5EF4-FFF2-40B4-BE49-F238E27FC236}">
                <a16:creationId xmlns:a16="http://schemas.microsoft.com/office/drawing/2014/main" id="{8BFBDB34-3752-C9D2-F25B-6AA7B54831E7}"/>
              </a:ext>
            </a:extLst>
          </p:cNvPr>
          <p:cNvGrpSpPr/>
          <p:nvPr/>
        </p:nvGrpSpPr>
        <p:grpSpPr>
          <a:xfrm>
            <a:off x="2873615" y="1663712"/>
            <a:ext cx="3635033" cy="4039495"/>
            <a:chOff x="3698615" y="1522688"/>
            <a:chExt cx="3635033" cy="4039495"/>
          </a:xfrm>
        </p:grpSpPr>
        <p:pic>
          <p:nvPicPr>
            <p:cNvPr id="7" name="Picture 6" descr="A picture containing ocean floor&#10;&#10;AI-generated content may be incorrect.">
              <a:extLst>
                <a:ext uri="{FF2B5EF4-FFF2-40B4-BE49-F238E27FC236}">
                  <a16:creationId xmlns:a16="http://schemas.microsoft.com/office/drawing/2014/main" id="{FAE84B2F-610D-7AD7-8893-BE476D1BED3D}"/>
                </a:ext>
              </a:extLst>
            </p:cNvPr>
            <p:cNvPicPr>
              <a:picLocks noChangeAspect="1"/>
            </p:cNvPicPr>
            <p:nvPr/>
          </p:nvPicPr>
          <p:blipFill>
            <a:blip r:embed="rId3"/>
            <a:srcRect r="40544"/>
            <a:stretch>
              <a:fillRect/>
            </a:stretch>
          </p:blipFill>
          <p:spPr>
            <a:xfrm>
              <a:off x="3698615" y="1892020"/>
              <a:ext cx="3635033" cy="3439048"/>
            </a:xfrm>
            <a:prstGeom prst="rect">
              <a:avLst/>
            </a:prstGeom>
          </p:spPr>
        </p:pic>
        <p:sp>
          <p:nvSpPr>
            <p:cNvPr id="11" name="TextBox 10">
              <a:extLst>
                <a:ext uri="{FF2B5EF4-FFF2-40B4-BE49-F238E27FC236}">
                  <a16:creationId xmlns:a16="http://schemas.microsoft.com/office/drawing/2014/main" id="{3FD253E0-21CA-AB2B-14DD-D46A89F530A2}"/>
                </a:ext>
              </a:extLst>
            </p:cNvPr>
            <p:cNvSpPr txBox="1"/>
            <p:nvPr/>
          </p:nvSpPr>
          <p:spPr>
            <a:xfrm>
              <a:off x="3698615" y="1522688"/>
              <a:ext cx="3635033" cy="369332"/>
            </a:xfrm>
            <a:prstGeom prst="rect">
              <a:avLst/>
            </a:prstGeom>
            <a:solidFill>
              <a:srgbClr val="CBE7F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A456F"/>
                  </a:solidFill>
                  <a:latin typeface="Calibri" panose="020F0502020204030204"/>
                </a:rPr>
                <a:t>Ferromanganese</a:t>
              </a:r>
              <a:r>
                <a:rPr kumimoji="0" lang="en-US" sz="1800" b="1" i="0" u="none" strike="noStrike" kern="1200" cap="none" spc="0" normalizeH="0" baseline="0" noProof="0">
                  <a:ln>
                    <a:noFill/>
                  </a:ln>
                  <a:solidFill>
                    <a:srgbClr val="70AD47">
                      <a:lumMod val="50000"/>
                    </a:srgbClr>
                  </a:solidFill>
                  <a:effectLst/>
                  <a:uLnTx/>
                  <a:uFillTx/>
                  <a:latin typeface="Calibri" panose="020F0502020204030204"/>
                  <a:ea typeface="+mn-ea"/>
                  <a:cs typeface="+mn-cs"/>
                </a:rPr>
                <a:t> </a:t>
              </a:r>
              <a:r>
                <a:rPr lang="en-US" b="1">
                  <a:solidFill>
                    <a:srgbClr val="0A456F"/>
                  </a:solidFill>
                  <a:latin typeface="Calibri" panose="020F0502020204030204"/>
                </a:rPr>
                <a:t>Crusts</a:t>
              </a:r>
            </a:p>
          </p:txBody>
        </p:sp>
        <p:sp>
          <p:nvSpPr>
            <p:cNvPr id="12" name="TextBox 11">
              <a:extLst>
                <a:ext uri="{FF2B5EF4-FFF2-40B4-BE49-F238E27FC236}">
                  <a16:creationId xmlns:a16="http://schemas.microsoft.com/office/drawing/2014/main" id="{8DD1BC6F-D469-81A4-3950-835D39CD8861}"/>
                </a:ext>
              </a:extLst>
            </p:cNvPr>
            <p:cNvSpPr txBox="1"/>
            <p:nvPr/>
          </p:nvSpPr>
          <p:spPr>
            <a:xfrm>
              <a:off x="3698615" y="5346739"/>
              <a:ext cx="224614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Marianas, NOAA-OER (2016)</a:t>
              </a:r>
            </a:p>
          </p:txBody>
        </p:sp>
      </p:grpSp>
      <p:grpSp>
        <p:nvGrpSpPr>
          <p:cNvPr id="22" name="Group 21">
            <a:extLst>
              <a:ext uri="{FF2B5EF4-FFF2-40B4-BE49-F238E27FC236}">
                <a16:creationId xmlns:a16="http://schemas.microsoft.com/office/drawing/2014/main" id="{91AE75EF-7CF8-25DF-0A08-E69EBDDCD1AE}"/>
              </a:ext>
            </a:extLst>
          </p:cNvPr>
          <p:cNvGrpSpPr/>
          <p:nvPr/>
        </p:nvGrpSpPr>
        <p:grpSpPr>
          <a:xfrm>
            <a:off x="5588470" y="2033044"/>
            <a:ext cx="3531529" cy="3931427"/>
            <a:chOff x="5081080" y="1910798"/>
            <a:chExt cx="3531529" cy="3931427"/>
          </a:xfrm>
        </p:grpSpPr>
        <p:sp>
          <p:nvSpPr>
            <p:cNvPr id="15" name="TextBox 14">
              <a:extLst>
                <a:ext uri="{FF2B5EF4-FFF2-40B4-BE49-F238E27FC236}">
                  <a16:creationId xmlns:a16="http://schemas.microsoft.com/office/drawing/2014/main" id="{B66FE401-6B44-6CB1-ACCD-0D4FE26B783F}"/>
                </a:ext>
              </a:extLst>
            </p:cNvPr>
            <p:cNvSpPr txBox="1"/>
            <p:nvPr/>
          </p:nvSpPr>
          <p:spPr>
            <a:xfrm>
              <a:off x="5081080" y="5626781"/>
              <a:ext cx="22461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BOEM, Escanaba Trough, OCS (2022)</a:t>
              </a:r>
            </a:p>
          </p:txBody>
        </p:sp>
        <p:pic>
          <p:nvPicPr>
            <p:cNvPr id="16" name="Picture 15" descr="A picture containing ocean floor&#10;&#10;Description automatically generated">
              <a:extLst>
                <a:ext uri="{FF2B5EF4-FFF2-40B4-BE49-F238E27FC236}">
                  <a16:creationId xmlns:a16="http://schemas.microsoft.com/office/drawing/2014/main" id="{661B1E69-EED5-C4A5-A377-27ACA8B080C7}"/>
                </a:ext>
              </a:extLst>
            </p:cNvPr>
            <p:cNvPicPr>
              <a:picLocks noChangeAspect="1"/>
            </p:cNvPicPr>
            <p:nvPr/>
          </p:nvPicPr>
          <p:blipFill>
            <a:blip r:embed="rId4"/>
            <a:srcRect r="40015"/>
            <a:stretch>
              <a:fillRect/>
            </a:stretch>
          </p:blipFill>
          <p:spPr>
            <a:xfrm>
              <a:off x="5081080" y="2278998"/>
              <a:ext cx="3531529" cy="3306713"/>
            </a:xfrm>
            <a:prstGeom prst="rect">
              <a:avLst/>
            </a:prstGeom>
            <a:ln w="3175">
              <a:solidFill>
                <a:schemeClr val="tx1"/>
              </a:solidFill>
            </a:ln>
          </p:spPr>
        </p:pic>
        <p:sp>
          <p:nvSpPr>
            <p:cNvPr id="17" name="TextBox 16">
              <a:extLst>
                <a:ext uri="{FF2B5EF4-FFF2-40B4-BE49-F238E27FC236}">
                  <a16:creationId xmlns:a16="http://schemas.microsoft.com/office/drawing/2014/main" id="{AF938BF3-5AF7-9000-319F-4FA99C2DE152}"/>
                </a:ext>
              </a:extLst>
            </p:cNvPr>
            <p:cNvSpPr txBox="1"/>
            <p:nvPr/>
          </p:nvSpPr>
          <p:spPr>
            <a:xfrm>
              <a:off x="5081080" y="1910798"/>
              <a:ext cx="3531529" cy="369332"/>
            </a:xfrm>
            <a:prstGeom prst="rect">
              <a:avLst/>
            </a:prstGeom>
            <a:solidFill>
              <a:srgbClr val="CBE7F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A456F"/>
                  </a:solidFill>
                  <a:latin typeface="Calibri" panose="020F0502020204030204"/>
                </a:rPr>
                <a:t>Seafloor Massive Sulfides (SMS)</a:t>
              </a:r>
            </a:p>
          </p:txBody>
        </p:sp>
      </p:grpSp>
      <p:grpSp>
        <p:nvGrpSpPr>
          <p:cNvPr id="24" name="Group 23">
            <a:extLst>
              <a:ext uri="{FF2B5EF4-FFF2-40B4-BE49-F238E27FC236}">
                <a16:creationId xmlns:a16="http://schemas.microsoft.com/office/drawing/2014/main" id="{0A01DFB5-89CC-07F4-E43C-59A0840330FC}"/>
              </a:ext>
            </a:extLst>
          </p:cNvPr>
          <p:cNvGrpSpPr/>
          <p:nvPr/>
        </p:nvGrpSpPr>
        <p:grpSpPr>
          <a:xfrm>
            <a:off x="8731949" y="2401244"/>
            <a:ext cx="3178834" cy="3822147"/>
            <a:chOff x="8360424" y="2265460"/>
            <a:chExt cx="3178834" cy="3822147"/>
          </a:xfrm>
        </p:grpSpPr>
        <p:sp>
          <p:nvSpPr>
            <p:cNvPr id="19" name="TextBox 18">
              <a:extLst>
                <a:ext uri="{FF2B5EF4-FFF2-40B4-BE49-F238E27FC236}">
                  <a16:creationId xmlns:a16="http://schemas.microsoft.com/office/drawing/2014/main" id="{C3ECA77B-07D4-457F-DBFD-991CC391887E}"/>
                </a:ext>
              </a:extLst>
            </p:cNvPr>
            <p:cNvSpPr txBox="1"/>
            <p:nvPr/>
          </p:nvSpPr>
          <p:spPr>
            <a:xfrm>
              <a:off x="8360424" y="5869757"/>
              <a:ext cx="1836245" cy="2178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BOEM, Savage Neck Dunes, VA</a:t>
              </a:r>
            </a:p>
          </p:txBody>
        </p:sp>
        <p:sp>
          <p:nvSpPr>
            <p:cNvPr id="21" name="TextBox 20">
              <a:extLst>
                <a:ext uri="{FF2B5EF4-FFF2-40B4-BE49-F238E27FC236}">
                  <a16:creationId xmlns:a16="http://schemas.microsoft.com/office/drawing/2014/main" id="{00FC62E0-B191-5CAE-91BC-77B3176954AE}"/>
                </a:ext>
              </a:extLst>
            </p:cNvPr>
            <p:cNvSpPr txBox="1"/>
            <p:nvPr/>
          </p:nvSpPr>
          <p:spPr>
            <a:xfrm>
              <a:off x="8360424" y="2265460"/>
              <a:ext cx="3178833" cy="373456"/>
            </a:xfrm>
            <a:prstGeom prst="rect">
              <a:avLst/>
            </a:prstGeom>
            <a:solidFill>
              <a:srgbClr val="CBE7F1"/>
            </a:solidFill>
          </p:spPr>
          <p:txBody>
            <a:bodyPr wrap="square" rtlCol="0">
              <a:spAutoFit/>
            </a:bodyPr>
            <a:lstStyle/>
            <a:p>
              <a:pPr>
                <a:defRPr/>
              </a:pPr>
              <a:r>
                <a:rPr lang="en-US" b="1">
                  <a:solidFill>
                    <a:srgbClr val="0A456F"/>
                  </a:solidFill>
                  <a:latin typeface="Calibri" panose="020F0502020204030204"/>
                </a:rPr>
                <a:t>Heavy Mineral Sands</a:t>
              </a:r>
            </a:p>
          </p:txBody>
        </p:sp>
        <p:pic>
          <p:nvPicPr>
            <p:cNvPr id="23" name="Picture 22" descr="A picture containing outdoor&#10;&#10;AI-generated content may be incorrect.">
              <a:extLst>
                <a:ext uri="{FF2B5EF4-FFF2-40B4-BE49-F238E27FC236}">
                  <a16:creationId xmlns:a16="http://schemas.microsoft.com/office/drawing/2014/main" id="{4271FBF5-82D8-9356-9D5E-C1BFF85A78F1}"/>
                </a:ext>
              </a:extLst>
            </p:cNvPr>
            <p:cNvPicPr>
              <a:picLocks noChangeAspect="1"/>
            </p:cNvPicPr>
            <p:nvPr/>
          </p:nvPicPr>
          <p:blipFill>
            <a:blip r:embed="rId5"/>
            <a:stretch>
              <a:fillRect/>
            </a:stretch>
          </p:blipFill>
          <p:spPr>
            <a:xfrm>
              <a:off x="8360424" y="2615510"/>
              <a:ext cx="3178834" cy="3254247"/>
            </a:xfrm>
            <a:prstGeom prst="rect">
              <a:avLst/>
            </a:prstGeom>
          </p:spPr>
        </p:pic>
      </p:grpSp>
    </p:spTree>
    <p:extLst>
      <p:ext uri="{BB962C8B-B14F-4D97-AF65-F5344CB8AC3E}">
        <p14:creationId xmlns:p14="http://schemas.microsoft.com/office/powerpoint/2010/main" val="3298182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3C91B8-8078-7C6F-7172-AC18B7E4AC56}"/>
              </a:ext>
            </a:extLst>
          </p:cNvPr>
          <p:cNvSpPr>
            <a:spLocks noGrp="1"/>
          </p:cNvSpPr>
          <p:nvPr>
            <p:ph type="body" sz="quarter" idx="10"/>
          </p:nvPr>
        </p:nvSpPr>
        <p:spPr>
          <a:xfrm>
            <a:off x="198842" y="-1326"/>
            <a:ext cx="11794316" cy="1007921"/>
          </a:xfrm>
        </p:spPr>
        <p:txBody>
          <a:bodyPr lIns="91440" tIns="45720" rIns="91440" bIns="45720" anchor="ctr"/>
          <a:lstStyle/>
          <a:p>
            <a:r>
              <a:rPr lang="en-US">
                <a:cs typeface="Arial"/>
              </a:rPr>
              <a:t>Recent BOEM-Funded Studies</a:t>
            </a:r>
          </a:p>
        </p:txBody>
      </p:sp>
      <p:sp>
        <p:nvSpPr>
          <p:cNvPr id="4" name="Text Placeholder 3">
            <a:extLst>
              <a:ext uri="{FF2B5EF4-FFF2-40B4-BE49-F238E27FC236}">
                <a16:creationId xmlns:a16="http://schemas.microsoft.com/office/drawing/2014/main" id="{E830FF1C-4B77-ED50-5658-FD39E6E887CF}"/>
              </a:ext>
            </a:extLst>
          </p:cNvPr>
          <p:cNvSpPr>
            <a:spLocks noGrp="1"/>
          </p:cNvSpPr>
          <p:nvPr>
            <p:ph type="body" sz="quarter" idx="11"/>
          </p:nvPr>
        </p:nvSpPr>
        <p:spPr>
          <a:xfrm>
            <a:off x="6185491" y="1446846"/>
            <a:ext cx="5807667" cy="5188094"/>
          </a:xfrm>
        </p:spPr>
        <p:txBody>
          <a:bodyPr lIns="91440" tIns="45720" rIns="91440" bIns="45720" anchor="t"/>
          <a:lstStyle/>
          <a:p>
            <a:pPr>
              <a:spcAft>
                <a:spcPts val="600"/>
              </a:spcAft>
            </a:pPr>
            <a:r>
              <a:rPr lang="en-US" sz="2200" b="0">
                <a:solidFill>
                  <a:schemeClr val="accent6">
                    <a:lumMod val="50000"/>
                  </a:schemeClr>
                </a:solidFill>
                <a:latin typeface="Calibri"/>
                <a:ea typeface="Calibri"/>
                <a:cs typeface="Calibri"/>
              </a:rPr>
              <a:t>BOEM/USGS IAA desktop </a:t>
            </a:r>
            <a:r>
              <a:rPr lang="en-US" sz="2200">
                <a:solidFill>
                  <a:schemeClr val="accent6">
                    <a:lumMod val="50000"/>
                  </a:schemeClr>
                </a:solidFill>
                <a:latin typeface="Calibri"/>
                <a:ea typeface="Calibri"/>
                <a:cs typeface="Calibri"/>
              </a:rPr>
              <a:t>study of AK potential resource areas</a:t>
            </a:r>
            <a:r>
              <a:rPr lang="en-US" sz="2200" b="0">
                <a:solidFill>
                  <a:schemeClr val="accent6">
                    <a:lumMod val="50000"/>
                  </a:schemeClr>
                </a:solidFill>
                <a:latin typeface="Calibri"/>
                <a:ea typeface="Calibri"/>
                <a:cs typeface="Calibri"/>
              </a:rPr>
              <a:t> completed in 2022- </a:t>
            </a:r>
            <a:r>
              <a:rPr lang="en-US" sz="2200" b="0">
                <a:solidFill>
                  <a:schemeClr val="accent6">
                    <a:lumMod val="50000"/>
                  </a:schemeClr>
                </a:solidFill>
                <a:latin typeface="Calibri"/>
                <a:ea typeface="Calibri"/>
                <a:cs typeface="Calibri"/>
                <a:hlinkClick r:id="rId2">
                  <a:extLst>
                    <a:ext uri="{A12FA001-AC4F-418D-AE19-62706E023703}">
                      <ahyp:hlinkClr xmlns:ahyp="http://schemas.microsoft.com/office/drawing/2018/hyperlinkcolor" val="tx"/>
                    </a:ext>
                  </a:extLst>
                </a:hlinkClick>
              </a:rPr>
              <a:t>USGS Pub 1870</a:t>
            </a:r>
            <a:endParaRPr lang="en-US" sz="2200" b="0">
              <a:solidFill>
                <a:schemeClr val="accent6">
                  <a:lumMod val="50000"/>
                </a:schemeClr>
              </a:solidFill>
              <a:latin typeface="Calibri"/>
              <a:ea typeface="Calibri"/>
              <a:cs typeface="Calibri"/>
            </a:endParaRPr>
          </a:p>
          <a:p>
            <a:pPr>
              <a:spcAft>
                <a:spcPts val="600"/>
              </a:spcAft>
            </a:pPr>
            <a:r>
              <a:rPr lang="en-US" sz="2200" b="0">
                <a:solidFill>
                  <a:schemeClr val="accent6">
                    <a:lumMod val="50000"/>
                  </a:schemeClr>
                </a:solidFill>
                <a:latin typeface="Calibri"/>
                <a:ea typeface="Calibri"/>
                <a:cs typeface="Calibri"/>
              </a:rPr>
              <a:t>2022 BOEM partnered with NOAA to fund the</a:t>
            </a:r>
            <a:r>
              <a:rPr lang="en-US" sz="2200">
                <a:solidFill>
                  <a:schemeClr val="accent6">
                    <a:lumMod val="50000"/>
                  </a:schemeClr>
                </a:solidFill>
                <a:latin typeface="Calibri"/>
                <a:ea typeface="Calibri"/>
                <a:cs typeface="Calibri"/>
              </a:rPr>
              <a:t> mapping of 17,375 sq. miles of unmapped sea floor around the Aleutian Islands </a:t>
            </a:r>
            <a:r>
              <a:rPr lang="en-US" sz="2200" b="0">
                <a:solidFill>
                  <a:schemeClr val="accent6">
                    <a:lumMod val="50000"/>
                  </a:schemeClr>
                </a:solidFill>
                <a:latin typeface="Calibri"/>
                <a:ea typeface="Calibri"/>
                <a:cs typeface="Calibri"/>
              </a:rPr>
              <a:t>with </a:t>
            </a:r>
            <a:r>
              <a:rPr lang="en-US" sz="2200" b="0">
                <a:solidFill>
                  <a:srgbClr val="0D497E"/>
                </a:solidFill>
                <a:latin typeface="Calibri"/>
                <a:ea typeface="Calibri"/>
                <a:cs typeface="Calibri"/>
                <a:hlinkClick r:id="rId3">
                  <a:extLst>
                    <a:ext uri="{A12FA001-AC4F-418D-AE19-62706E023703}">
                      <ahyp:hlinkClr xmlns:ahyp="http://schemas.microsoft.com/office/drawing/2018/hyperlinkcolor" val="tx"/>
                    </a:ext>
                  </a:extLst>
                </a:hlinkClick>
              </a:rPr>
              <a:t>Saildrone</a:t>
            </a:r>
            <a:r>
              <a:rPr lang="en-US" sz="2200" b="0">
                <a:solidFill>
                  <a:schemeClr val="accent6">
                    <a:lumMod val="50000"/>
                  </a:schemeClr>
                </a:solidFill>
                <a:latin typeface="Calibri"/>
                <a:ea typeface="Calibri"/>
                <a:cs typeface="Calibri"/>
              </a:rPr>
              <a:t>, an uncrewed autonomous mapping vehicle</a:t>
            </a:r>
          </a:p>
          <a:p>
            <a:pPr>
              <a:spcAft>
                <a:spcPts val="600"/>
              </a:spcAft>
            </a:pPr>
            <a:r>
              <a:rPr lang="en-US" sz="2200" b="0">
                <a:solidFill>
                  <a:schemeClr val="accent6">
                    <a:lumMod val="50000"/>
                  </a:schemeClr>
                </a:solidFill>
                <a:latin typeface="Calibri"/>
                <a:ea typeface="Calibri"/>
                <a:cs typeface="Calibri"/>
              </a:rPr>
              <a:t>MM 21-04:Summer 2025 NOAA, USGS, BOEM funded cruise to</a:t>
            </a:r>
            <a:r>
              <a:rPr lang="en-US" sz="2200">
                <a:solidFill>
                  <a:schemeClr val="accent6">
                    <a:lumMod val="50000"/>
                  </a:schemeClr>
                </a:solidFill>
                <a:latin typeface="Calibri"/>
                <a:ea typeface="Calibri"/>
                <a:cs typeface="Calibri"/>
              </a:rPr>
              <a:t> map and explore dive sites in </a:t>
            </a:r>
            <a:r>
              <a:rPr lang="en-US" sz="2200">
                <a:solidFill>
                  <a:srgbClr val="0D497E"/>
                </a:solidFill>
                <a:latin typeface="Calibri"/>
                <a:ea typeface="Calibri"/>
                <a:cs typeface="Calibri"/>
                <a:hlinkClick r:id="rId4">
                  <a:extLst>
                    <a:ext uri="{A12FA001-AC4F-418D-AE19-62706E023703}">
                      <ahyp:hlinkClr xmlns:ahyp="http://schemas.microsoft.com/office/drawing/2018/hyperlinkcolor" val="tx"/>
                    </a:ext>
                  </a:extLst>
                </a:hlinkClick>
              </a:rPr>
              <a:t>Aleutian Islands</a:t>
            </a:r>
            <a:r>
              <a:rPr lang="en-US" sz="2200" b="0">
                <a:solidFill>
                  <a:srgbClr val="0D497E"/>
                </a:solidFill>
                <a:latin typeface="Calibri"/>
                <a:ea typeface="Calibri"/>
                <a:cs typeface="Calibri"/>
              </a:rPr>
              <a:t> </a:t>
            </a:r>
            <a:r>
              <a:rPr lang="en-US" sz="2200" b="0">
                <a:solidFill>
                  <a:schemeClr val="accent6">
                    <a:lumMod val="50000"/>
                  </a:schemeClr>
                </a:solidFill>
                <a:latin typeface="Calibri"/>
                <a:ea typeface="Calibri"/>
                <a:cs typeface="Calibri"/>
              </a:rPr>
              <a:t>with the goal of benthic characterization of the seabed ecosystems and search for critical minerals.</a:t>
            </a:r>
          </a:p>
        </p:txBody>
      </p:sp>
      <p:sp>
        <p:nvSpPr>
          <p:cNvPr id="3" name="Slide Number Placeholder 2">
            <a:extLst>
              <a:ext uri="{FF2B5EF4-FFF2-40B4-BE49-F238E27FC236}">
                <a16:creationId xmlns:a16="http://schemas.microsoft.com/office/drawing/2014/main" id="{D2A1808E-E916-F2AE-06ED-332E80268BCA}"/>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257BE-248A-48BC-9F5F-19A6E1408DB6}"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0AA9852D-6D35-4041-05A7-9030A4D704C5}"/>
              </a:ext>
            </a:extLst>
          </p:cNvPr>
          <p:cNvGrpSpPr/>
          <p:nvPr/>
        </p:nvGrpSpPr>
        <p:grpSpPr>
          <a:xfrm>
            <a:off x="0" y="1000487"/>
            <a:ext cx="6046725" cy="5323012"/>
            <a:chOff x="0" y="1000487"/>
            <a:chExt cx="6046725" cy="5323012"/>
          </a:xfrm>
        </p:grpSpPr>
        <p:pic>
          <p:nvPicPr>
            <p:cNvPr id="5" name="Picture 4">
              <a:extLst>
                <a:ext uri="{FF2B5EF4-FFF2-40B4-BE49-F238E27FC236}">
                  <a16:creationId xmlns:a16="http://schemas.microsoft.com/office/drawing/2014/main" id="{1102B3DE-765A-3BFD-B4BA-4FCD0B52ED1D}"/>
                </a:ext>
              </a:extLst>
            </p:cNvPr>
            <p:cNvPicPr>
              <a:picLocks noChangeAspect="1"/>
            </p:cNvPicPr>
            <p:nvPr/>
          </p:nvPicPr>
          <p:blipFill rotWithShape="1">
            <a:blip r:embed="rId5"/>
            <a:srcRect/>
            <a:stretch/>
          </p:blipFill>
          <p:spPr>
            <a:xfrm>
              <a:off x="2960" y="2952997"/>
              <a:ext cx="6043765" cy="3370502"/>
            </a:xfrm>
            <a:prstGeom prst="rect">
              <a:avLst/>
            </a:prstGeom>
          </p:spPr>
        </p:pic>
        <p:pic>
          <p:nvPicPr>
            <p:cNvPr id="6" name="Picture 5">
              <a:extLst>
                <a:ext uri="{FF2B5EF4-FFF2-40B4-BE49-F238E27FC236}">
                  <a16:creationId xmlns:a16="http://schemas.microsoft.com/office/drawing/2014/main" id="{07AA873D-BF13-458C-A865-584F5BF5AF8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000487"/>
              <a:ext cx="6046725" cy="2569096"/>
            </a:xfrm>
            <a:prstGeom prst="rect">
              <a:avLst/>
            </a:prstGeom>
          </p:spPr>
        </p:pic>
        <p:cxnSp>
          <p:nvCxnSpPr>
            <p:cNvPr id="10" name="Straight Arrow Connector 9">
              <a:extLst>
                <a:ext uri="{FF2B5EF4-FFF2-40B4-BE49-F238E27FC236}">
                  <a16:creationId xmlns:a16="http://schemas.microsoft.com/office/drawing/2014/main" id="{310A5490-F19B-4C2D-AEDE-A3187EA4EE18}"/>
                </a:ext>
              </a:extLst>
            </p:cNvPr>
            <p:cNvCxnSpPr>
              <a:cxnSpLocks/>
            </p:cNvCxnSpPr>
            <p:nvPr/>
          </p:nvCxnSpPr>
          <p:spPr>
            <a:xfrm flipH="1">
              <a:off x="1328319" y="1652717"/>
              <a:ext cx="588584" cy="866030"/>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11" name="Straight Arrow Connector 10">
              <a:extLst>
                <a:ext uri="{FF2B5EF4-FFF2-40B4-BE49-F238E27FC236}">
                  <a16:creationId xmlns:a16="http://schemas.microsoft.com/office/drawing/2014/main" id="{5E4B2311-9174-411E-9B40-B62E12F07A38}"/>
                </a:ext>
              </a:extLst>
            </p:cNvPr>
            <p:cNvCxnSpPr>
              <a:cxnSpLocks/>
            </p:cNvCxnSpPr>
            <p:nvPr/>
          </p:nvCxnSpPr>
          <p:spPr>
            <a:xfrm>
              <a:off x="3529565" y="1652717"/>
              <a:ext cx="454680" cy="541325"/>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sp>
          <p:nvSpPr>
            <p:cNvPr id="9" name="Text Box 2">
              <a:extLst>
                <a:ext uri="{FF2B5EF4-FFF2-40B4-BE49-F238E27FC236}">
                  <a16:creationId xmlns:a16="http://schemas.microsoft.com/office/drawing/2014/main" id="{12E2CAB9-0792-4646-9E17-D3779469996D}"/>
                </a:ext>
              </a:extLst>
            </p:cNvPr>
            <p:cNvSpPr txBox="1">
              <a:spLocks noChangeArrowheads="1"/>
            </p:cNvSpPr>
            <p:nvPr/>
          </p:nvSpPr>
          <p:spPr bwMode="auto">
            <a:xfrm>
              <a:off x="2998408" y="1370881"/>
              <a:ext cx="1228350" cy="307777"/>
            </a:xfrm>
            <a:prstGeom prst="rect">
              <a:avLst/>
            </a:prstGeom>
            <a:solidFill>
              <a:schemeClr val="bg1"/>
            </a:solidFill>
            <a:ln>
              <a:solidFill>
                <a:schemeClr val="tx1"/>
              </a:solidFill>
            </a:ln>
          </p:spPr>
          <p:txBody>
            <a:bodyPr wrap="none" rtlCol="0">
              <a:spAutoFit/>
            </a:bodyPr>
            <a:lstStyle>
              <a:defPPr>
                <a:defRPr lang="en-US"/>
              </a:defPPr>
              <a:lvl1pPr>
                <a:defRPr sz="14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Kagamil Island</a:t>
              </a:r>
            </a:p>
          </p:txBody>
        </p:sp>
        <p:sp>
          <p:nvSpPr>
            <p:cNvPr id="8" name="Text Box 2">
              <a:extLst>
                <a:ext uri="{FF2B5EF4-FFF2-40B4-BE49-F238E27FC236}">
                  <a16:creationId xmlns:a16="http://schemas.microsoft.com/office/drawing/2014/main" id="{97CA08C1-F775-48DA-B152-0366A0512094}"/>
                </a:ext>
              </a:extLst>
            </p:cNvPr>
            <p:cNvSpPr txBox="1">
              <a:spLocks noChangeArrowheads="1"/>
            </p:cNvSpPr>
            <p:nvPr/>
          </p:nvSpPr>
          <p:spPr bwMode="auto">
            <a:xfrm>
              <a:off x="1467085" y="1392166"/>
              <a:ext cx="1090363" cy="307777"/>
            </a:xfrm>
            <a:prstGeom prst="rect">
              <a:avLst/>
            </a:prstGeom>
            <a:solidFill>
              <a:schemeClr val="bg1"/>
            </a:solidFill>
            <a:ln>
              <a:solidFill>
                <a:schemeClr val="tx1"/>
              </a:solidFill>
            </a:ln>
          </p:spPr>
          <p:txBody>
            <a:bodyPr wrap="none" rtlCol="0">
              <a:spAutoFit/>
            </a:bodyPr>
            <a:lstStyle>
              <a:defPPr>
                <a:defRPr lang="en-US"/>
              </a:defPPr>
              <a:lvl1pPr>
                <a:defRPr sz="14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Buldir Island</a:t>
              </a:r>
            </a:p>
          </p:txBody>
        </p:sp>
        <p:pic>
          <p:nvPicPr>
            <p:cNvPr id="18" name="Picture 17">
              <a:extLst>
                <a:ext uri="{FF2B5EF4-FFF2-40B4-BE49-F238E27FC236}">
                  <a16:creationId xmlns:a16="http://schemas.microsoft.com/office/drawing/2014/main" id="{A612A742-8423-46A1-6C4D-6BE50DA00262}"/>
                </a:ext>
              </a:extLst>
            </p:cNvPr>
            <p:cNvPicPr>
              <a:picLocks noChangeAspect="1"/>
            </p:cNvPicPr>
            <p:nvPr/>
          </p:nvPicPr>
          <p:blipFill rotWithShape="1">
            <a:blip r:embed="rId7"/>
            <a:srcRect l="8813" t="2595" r="19293" b="1547"/>
            <a:stretch>
              <a:fillRect/>
            </a:stretch>
          </p:blipFill>
          <p:spPr>
            <a:xfrm>
              <a:off x="180205" y="3897202"/>
              <a:ext cx="2296223" cy="2296223"/>
            </a:xfrm>
            <a:prstGeom prst="flowChartConnector">
              <a:avLst/>
            </a:prstGeom>
          </p:spPr>
        </p:pic>
        <p:sp>
          <p:nvSpPr>
            <p:cNvPr id="12" name="TextBox 12">
              <a:extLst>
                <a:ext uri="{FF2B5EF4-FFF2-40B4-BE49-F238E27FC236}">
                  <a16:creationId xmlns:a16="http://schemas.microsoft.com/office/drawing/2014/main" id="{AF8C1746-D781-4A31-9408-4706A11C0977}"/>
                </a:ext>
              </a:extLst>
            </p:cNvPr>
            <p:cNvSpPr txBox="1"/>
            <p:nvPr/>
          </p:nvSpPr>
          <p:spPr>
            <a:xfrm>
              <a:off x="884414" y="5703624"/>
              <a:ext cx="887807" cy="307777"/>
            </a:xfrm>
            <a:prstGeom prst="rect">
              <a:avLst/>
            </a:prstGeom>
            <a:solidFill>
              <a:schemeClr val="bg1"/>
            </a:solidFill>
            <a:ln>
              <a:solidFill>
                <a:schemeClr val="tx1"/>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t>Saildrone</a:t>
              </a:r>
            </a:p>
          </p:txBody>
        </p:sp>
      </p:grpSp>
    </p:spTree>
    <p:extLst>
      <p:ext uri="{BB962C8B-B14F-4D97-AF65-F5344CB8AC3E}">
        <p14:creationId xmlns:p14="http://schemas.microsoft.com/office/powerpoint/2010/main" val="23673469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ation General Background">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esentation Titl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FF96F047B1154C81D66D453137C6AD" ma:contentTypeVersion="16" ma:contentTypeDescription="Create a new document." ma:contentTypeScope="" ma:versionID="a1b92adb38545101fe928fed99b28290">
  <xsd:schema xmlns:xsd="http://www.w3.org/2001/XMLSchema" xmlns:xs="http://www.w3.org/2001/XMLSchema" xmlns:p="http://schemas.microsoft.com/office/2006/metadata/properties" xmlns:ns2="1e4725d4-e2b4-483d-b349-9bbd5b5628a7" xmlns:ns3="613fbe1b-d2fa-43ba-96bf-03c14db23411" xmlns:ns4="31062a0d-ede8-4112-b4bb-00a9c1bc8e16" targetNamespace="http://schemas.microsoft.com/office/2006/metadata/properties" ma:root="true" ma:fieldsID="b46f2e7aac1306174a81fb6b5270a89c" ns2:_="" ns3:_="" ns4:_="">
    <xsd:import namespace="1e4725d4-e2b4-483d-b349-9bbd5b5628a7"/>
    <xsd:import namespace="613fbe1b-d2fa-43ba-96bf-03c14db23411"/>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4725d4-e2b4-483d-b349-9bbd5b5628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3fbe1b-d2fa-43ba-96bf-03c14db2341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f80ef7b0-7cfd-4300-ad21-47858d803445}" ma:internalName="TaxCatchAll" ma:showField="CatchAllData" ma:web="613fbe1b-d2fa-43ba-96bf-03c14db234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e4725d4-e2b4-483d-b349-9bbd5b5628a7">
      <Terms xmlns="http://schemas.microsoft.com/office/infopath/2007/PartnerControls"/>
    </lcf76f155ced4ddcb4097134ff3c332f>
    <TaxCatchAll xmlns="31062a0d-ede8-4112-b4bb-00a9c1bc8e1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2AA1AE-E343-426F-A5DF-2E088E862F6F}">
  <ds:schemaRefs>
    <ds:schemaRef ds:uri="1e4725d4-e2b4-483d-b349-9bbd5b5628a7"/>
    <ds:schemaRef ds:uri="31062a0d-ede8-4112-b4bb-00a9c1bc8e16"/>
    <ds:schemaRef ds:uri="613fbe1b-d2fa-43ba-96bf-03c14db23411"/>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50361C-96D9-41E1-AFB7-4358CCBA1703}">
  <ds:schemaRefs>
    <ds:schemaRef ds:uri="http://schemas.microsoft.com/office/infopath/2007/PartnerControls"/>
    <ds:schemaRef ds:uri="http://schemas.microsoft.com/office/2006/metadata/properties"/>
    <ds:schemaRef ds:uri="1e4725d4-e2b4-483d-b349-9bbd5b5628a7"/>
    <ds:schemaRef ds:uri="http://purl.org/dc/terms/"/>
    <ds:schemaRef ds:uri="http://schemas.openxmlformats.org/package/2006/metadata/core-properties"/>
    <ds:schemaRef ds:uri="http://www.w3.org/XML/1998/namespace"/>
    <ds:schemaRef ds:uri="http://schemas.microsoft.com/office/2006/documentManagement/types"/>
    <ds:schemaRef ds:uri="http://purl.org/dc/elements/1.1/"/>
    <ds:schemaRef ds:uri="31062a0d-ede8-4112-b4bb-00a9c1bc8e16"/>
    <ds:schemaRef ds:uri="613fbe1b-d2fa-43ba-96bf-03c14db23411"/>
    <ds:schemaRef ds:uri="http://purl.org/dc/dcmitype/"/>
  </ds:schemaRefs>
</ds:datastoreItem>
</file>

<file path=customXml/itemProps3.xml><?xml version="1.0" encoding="utf-8"?>
<ds:datastoreItem xmlns:ds="http://schemas.openxmlformats.org/officeDocument/2006/customXml" ds:itemID="{28E163D5-FDBC-4AB7-8BC3-5484EC10E204}">
  <ds:schemaRefs>
    <ds:schemaRef ds:uri="http://schemas.microsoft.com/sharepoint/v3/contenttype/forms"/>
  </ds:schemaRefs>
</ds:datastoreItem>
</file>

<file path=docMetadata/LabelInfo.xml><?xml version="1.0" encoding="utf-8"?>
<clbl:labelList xmlns:clbl="http://schemas.microsoft.com/office/2020/mipLabelMetadata">
  <clbl:label id="{0693b5ba-4b18-4d7b-9341-f32f400a5494}" enabled="0" method="" siteId="{0693b5ba-4b18-4d7b-9341-f32f400a5494}" removed="1"/>
</clbl:labelList>
</file>

<file path=docProps/app.xml><?xml version="1.0" encoding="utf-8"?>
<Properties xmlns="http://schemas.openxmlformats.org/officeDocument/2006/extended-properties" xmlns:vt="http://schemas.openxmlformats.org/officeDocument/2006/docPropsVTypes">
  <Template/>
  <TotalTime>248</TotalTime>
  <Words>3026</Words>
  <Application>Microsoft Office PowerPoint</Application>
  <PresentationFormat>Widescreen</PresentationFormat>
  <Paragraphs>344</Paragraphs>
  <Slides>27</Slides>
  <Notes>16</Notes>
  <HiddenSlides>0</HiddenSlides>
  <MMClips>0</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Custom Design</vt:lpstr>
      <vt:lpstr>Presentation General Background</vt:lpstr>
      <vt:lpstr>Presentation Title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Christenson</dc:creator>
  <cp:lastModifiedBy>Callahan, John T</cp:lastModifiedBy>
  <cp:revision>4</cp:revision>
  <dcterms:created xsi:type="dcterms:W3CDTF">2024-08-15T19:45:38Z</dcterms:created>
  <dcterms:modified xsi:type="dcterms:W3CDTF">2026-04-09T11:58:31Z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0x010100A2FF96F047B1154C81D66D453137C6AD</vt:lpwstr>
  </property>
</Properties>
</file>