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theme/theme7.xml" ContentType="application/vnd.openxmlformats-officedocument.theme+xml"/>
  <Override PartName="/ppt/slideLayouts/slideLayout2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4"/>
    <p:sldMasterId id="2147483664" r:id="rId5"/>
    <p:sldMasterId id="2147483668" r:id="rId6"/>
    <p:sldMasterId id="2147483672" r:id="rId7"/>
    <p:sldMasterId id="2147483660" r:id="rId8"/>
    <p:sldMasterId id="2147483674" r:id="rId9"/>
    <p:sldMasterId id="2147483695" r:id="rId10"/>
    <p:sldMasterId id="2147483692" r:id="rId11"/>
  </p:sldMasterIdLst>
  <p:notesMasterIdLst>
    <p:notesMasterId r:id="rId52"/>
  </p:notesMasterIdLst>
  <p:handoutMasterIdLst>
    <p:handoutMasterId r:id="rId53"/>
  </p:handoutMasterIdLst>
  <p:sldIdLst>
    <p:sldId id="349" r:id="rId12"/>
    <p:sldId id="351" r:id="rId13"/>
    <p:sldId id="313" r:id="rId14"/>
    <p:sldId id="311" r:id="rId15"/>
    <p:sldId id="350" r:id="rId16"/>
    <p:sldId id="354" r:id="rId17"/>
    <p:sldId id="370" r:id="rId18"/>
    <p:sldId id="355" r:id="rId19"/>
    <p:sldId id="279" r:id="rId20"/>
    <p:sldId id="358" r:id="rId21"/>
    <p:sldId id="371" r:id="rId22"/>
    <p:sldId id="361" r:id="rId23"/>
    <p:sldId id="359" r:id="rId24"/>
    <p:sldId id="362" r:id="rId25"/>
    <p:sldId id="302" r:id="rId26"/>
    <p:sldId id="363" r:id="rId27"/>
    <p:sldId id="333" r:id="rId28"/>
    <p:sldId id="334" r:id="rId29"/>
    <p:sldId id="338" r:id="rId30"/>
    <p:sldId id="364" r:id="rId31"/>
    <p:sldId id="365" r:id="rId32"/>
    <p:sldId id="366" r:id="rId33"/>
    <p:sldId id="367" r:id="rId34"/>
    <p:sldId id="310" r:id="rId35"/>
    <p:sldId id="336" r:id="rId36"/>
    <p:sldId id="372" r:id="rId37"/>
    <p:sldId id="346" r:id="rId38"/>
    <p:sldId id="322" r:id="rId39"/>
    <p:sldId id="379" r:id="rId40"/>
    <p:sldId id="380" r:id="rId41"/>
    <p:sldId id="344" r:id="rId42"/>
    <p:sldId id="348" r:id="rId43"/>
    <p:sldId id="298" r:id="rId44"/>
    <p:sldId id="343" r:id="rId45"/>
    <p:sldId id="332" r:id="rId46"/>
    <p:sldId id="369" r:id="rId47"/>
    <p:sldId id="337" r:id="rId48"/>
    <p:sldId id="375" r:id="rId49"/>
    <p:sldId id="378" r:id="rId50"/>
    <p:sldId id="374"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pos="7344" userDrawn="1">
          <p15:clr>
            <a:srgbClr val="A4A3A4"/>
          </p15:clr>
        </p15:guide>
        <p15:guide id="4"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92C0119-AF6C-086F-74F7-A6FF85A6913D}" name="Coffman, Sarah" initials="CS" userId="S::coffmans@mms.gov::f060b40a-811d-4071-a664-d51218421dea" providerId="AD"/>
  <p188:author id="{49B30F3A-3F0A-C404-B164-0F6FDF17F381}" name="Heinze, Martin" initials="HM" userId="S::heinzem@mms.gov::99398c72-9d05-4fa6-a53f-c4b69a1e991c" providerId="AD"/>
  <p188:author id="{84420D5C-128B-99AF-DE7D-F13AAE8F2723}" name="Golladay, Jennifer L" initials="GJL" userId="S::golladaj@mms.gov::839f6c05-a5aa-468c-a2e1-1439c3242936" providerId="AD"/>
  <p188:author id="{DDFDD3BE-EBBF-E04C-0079-ADF0121EB3D2}" name="O'Brien, Christina N" initials="OCN" userId="S::obrienc@mms.gov::32c8187b-2fb6-4fc1-b2c5-a9199626a8da" providerId="AD"/>
  <p188:author id="{864B59E5-549B-A3AF-2C03-E3E28B44BAB7}" name="Carr, Megan E" initials="CME" userId="S::carrm@mms.gov::bf3c600e-dff2-4e0f-869d-ddbede2d400e" providerId="AD"/>
  <p188:author id="{989C6CF5-24E4-4090-CAD0-BCC4C5AAC508}" name="Chaiken, Emma G" initials="CG" userId="S::chaikene@mms.gov::3178dcf3-4091-4bb2-9b57-bbb840dfd19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BE1B"/>
    <a:srgbClr val="0A456F"/>
    <a:srgbClr val="64C35D"/>
    <a:srgbClr val="64BC73"/>
    <a:srgbClr val="0C6992"/>
    <a:srgbClr val="0D5C91"/>
    <a:srgbClr val="0089BA"/>
    <a:srgbClr val="FFFFFF"/>
    <a:srgbClr val="2468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064" autoAdjust="0"/>
  </p:normalViewPr>
  <p:slideViewPr>
    <p:cSldViewPr snapToGrid="0">
      <p:cViewPr varScale="1">
        <p:scale>
          <a:sx n="93" d="100"/>
          <a:sy n="93" d="100"/>
        </p:scale>
        <p:origin x="1570" y="67"/>
      </p:cViewPr>
      <p:guideLst>
        <p:guide pos="3840"/>
        <p:guide pos="7344"/>
        <p:guide orient="horz"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handoutMaster" Target="handoutMasters/handoutMaster1.xml"/><Relationship Id="rId58" Type="http://schemas.microsoft.com/office/2018/10/relationships/authors" Target="authors.xml"/><Relationship Id="rId5" Type="http://schemas.openxmlformats.org/officeDocument/2006/relationships/slideMaster" Target="slideMasters/slideMaster2.xml"/><Relationship Id="rId19" Type="http://schemas.openxmlformats.org/officeDocument/2006/relationships/slide" Target="slides/slide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40.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tableStyles" Target="tableStyles.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246A1B-1363-1948-A6AD-374FE2D3B0DE}"/>
              </a:ext>
            </a:extLst>
          </p:cNvPr>
          <p:cNvSpPr>
            <a:spLocks noGrp="1"/>
          </p:cNvSpPr>
          <p:nvPr>
            <p:ph type="hdr" sz="quarter"/>
          </p:nvPr>
        </p:nvSpPr>
        <p:spPr>
          <a:xfrm>
            <a:off x="0" y="0"/>
            <a:ext cx="2971800" cy="458788"/>
          </a:xfrm>
          <a:prstGeom prst="rect">
            <a:avLst/>
          </a:prstGeom>
        </p:spPr>
        <p:txBody>
          <a:bodyPr vert="horz" lIns="91430" tIns="45715" rIns="91430" bIns="45715" rtlCol="0"/>
          <a:lstStyle>
            <a:lvl1pPr algn="l">
              <a:defRPr sz="1200"/>
            </a:lvl1pPr>
          </a:lstStyle>
          <a:p>
            <a:endParaRPr lang="en-US"/>
          </a:p>
        </p:txBody>
      </p:sp>
      <p:sp>
        <p:nvSpPr>
          <p:cNvPr id="3" name="Date Placeholder 2">
            <a:extLst>
              <a:ext uri="{FF2B5EF4-FFF2-40B4-BE49-F238E27FC236}">
                <a16:creationId xmlns:a16="http://schemas.microsoft.com/office/drawing/2014/main" id="{B348D487-ADA8-2548-A4DC-8F9403E606FE}"/>
              </a:ext>
            </a:extLst>
          </p:cNvPr>
          <p:cNvSpPr>
            <a:spLocks noGrp="1"/>
          </p:cNvSpPr>
          <p:nvPr>
            <p:ph type="dt" sz="quarter" idx="1"/>
          </p:nvPr>
        </p:nvSpPr>
        <p:spPr>
          <a:xfrm>
            <a:off x="3884614" y="0"/>
            <a:ext cx="2971800" cy="458788"/>
          </a:xfrm>
          <a:prstGeom prst="rect">
            <a:avLst/>
          </a:prstGeom>
        </p:spPr>
        <p:txBody>
          <a:bodyPr vert="horz" lIns="91430" tIns="45715" rIns="91430" bIns="45715" rtlCol="0"/>
          <a:lstStyle>
            <a:lvl1pPr algn="r">
              <a:defRPr sz="1200"/>
            </a:lvl1pPr>
          </a:lstStyle>
          <a:p>
            <a:fld id="{5DC12D51-A94B-1646-AD86-BEB6031ABA87}" type="datetimeFigureOut">
              <a:rPr lang="en-US" smtClean="0"/>
              <a:t>8/7/2024</a:t>
            </a:fld>
            <a:endParaRPr lang="en-US"/>
          </a:p>
        </p:txBody>
      </p:sp>
      <p:sp>
        <p:nvSpPr>
          <p:cNvPr id="4" name="Footer Placeholder 3">
            <a:extLst>
              <a:ext uri="{FF2B5EF4-FFF2-40B4-BE49-F238E27FC236}">
                <a16:creationId xmlns:a16="http://schemas.microsoft.com/office/drawing/2014/main" id="{250A8EF5-7ABC-5F47-A238-72D91CAB3C46}"/>
              </a:ext>
            </a:extLst>
          </p:cNvPr>
          <p:cNvSpPr>
            <a:spLocks noGrp="1"/>
          </p:cNvSpPr>
          <p:nvPr>
            <p:ph type="ftr" sz="quarter" idx="2"/>
          </p:nvPr>
        </p:nvSpPr>
        <p:spPr>
          <a:xfrm>
            <a:off x="0" y="8685214"/>
            <a:ext cx="2971800" cy="458787"/>
          </a:xfrm>
          <a:prstGeom prst="rect">
            <a:avLst/>
          </a:prstGeom>
        </p:spPr>
        <p:txBody>
          <a:bodyPr vert="horz" lIns="91430" tIns="45715" rIns="91430" bIns="45715"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34A1E0A-D3CC-954B-9293-3E062E82251C}"/>
              </a:ext>
            </a:extLst>
          </p:cNvPr>
          <p:cNvSpPr>
            <a:spLocks noGrp="1"/>
          </p:cNvSpPr>
          <p:nvPr>
            <p:ph type="sldNum" sz="quarter" idx="3"/>
          </p:nvPr>
        </p:nvSpPr>
        <p:spPr>
          <a:xfrm>
            <a:off x="3884614" y="8685214"/>
            <a:ext cx="2971800" cy="458787"/>
          </a:xfrm>
          <a:prstGeom prst="rect">
            <a:avLst/>
          </a:prstGeom>
        </p:spPr>
        <p:txBody>
          <a:bodyPr vert="horz" lIns="91430" tIns="45715" rIns="91430" bIns="45715" rtlCol="0" anchor="b"/>
          <a:lstStyle>
            <a:lvl1pPr algn="r">
              <a:defRPr sz="1200"/>
            </a:lvl1pPr>
          </a:lstStyle>
          <a:p>
            <a:fld id="{B90499E9-CADF-6048-ADB5-BCFC9858EC66}" type="slidenum">
              <a:rPr lang="en-US" smtClean="0"/>
              <a:t>‹#›</a:t>
            </a:fld>
            <a:endParaRPr lang="en-US"/>
          </a:p>
        </p:txBody>
      </p:sp>
    </p:spTree>
    <p:extLst>
      <p:ext uri="{BB962C8B-B14F-4D97-AF65-F5344CB8AC3E}">
        <p14:creationId xmlns:p14="http://schemas.microsoft.com/office/powerpoint/2010/main" val="18023205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30" tIns="45715" rIns="91430" bIns="45715" rtlCol="0"/>
          <a:lstStyle>
            <a:lvl1pPr algn="l">
              <a:defRPr sz="1200"/>
            </a:lvl1pPr>
          </a:lstStyle>
          <a:p>
            <a:endParaRPr lang="en-US"/>
          </a:p>
        </p:txBody>
      </p:sp>
      <p:sp>
        <p:nvSpPr>
          <p:cNvPr id="3" name="Date Placeholder 2"/>
          <p:cNvSpPr>
            <a:spLocks noGrp="1"/>
          </p:cNvSpPr>
          <p:nvPr>
            <p:ph type="dt" idx="1"/>
          </p:nvPr>
        </p:nvSpPr>
        <p:spPr>
          <a:xfrm>
            <a:off x="3884614" y="0"/>
            <a:ext cx="2971800" cy="458788"/>
          </a:xfrm>
          <a:prstGeom prst="rect">
            <a:avLst/>
          </a:prstGeom>
        </p:spPr>
        <p:txBody>
          <a:bodyPr vert="horz" lIns="91430" tIns="45715" rIns="91430" bIns="45715" rtlCol="0"/>
          <a:lstStyle>
            <a:lvl1pPr algn="r">
              <a:defRPr sz="1200"/>
            </a:lvl1pPr>
          </a:lstStyle>
          <a:p>
            <a:fld id="{2000FBAD-8745-4762-802C-E29C61746A3B}" type="datetimeFigureOut">
              <a:rPr lang="en-US" smtClean="0"/>
              <a:t>8/7/2024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30" tIns="45715" rIns="91430" bIns="45715"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30" tIns="45715" rIns="91430" bIns="4571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4"/>
            <a:ext cx="2971800" cy="458787"/>
          </a:xfrm>
          <a:prstGeom prst="rect">
            <a:avLst/>
          </a:prstGeom>
        </p:spPr>
        <p:txBody>
          <a:bodyPr vert="horz" lIns="91430" tIns="45715" rIns="91430" bIns="45715" rtlCol="0" anchor="b"/>
          <a:lstStyle>
            <a:lvl1pPr algn="l">
              <a:defRPr sz="1200"/>
            </a:lvl1pPr>
          </a:lstStyle>
          <a:p>
            <a:endParaRPr lang="en-US"/>
          </a:p>
        </p:txBody>
      </p:sp>
      <p:sp>
        <p:nvSpPr>
          <p:cNvPr id="7" name="Slide Number Placeholder 6"/>
          <p:cNvSpPr>
            <a:spLocks noGrp="1"/>
          </p:cNvSpPr>
          <p:nvPr>
            <p:ph type="sldNum" sz="quarter" idx="5"/>
          </p:nvPr>
        </p:nvSpPr>
        <p:spPr>
          <a:xfrm>
            <a:off x="3884614" y="8685214"/>
            <a:ext cx="2971800" cy="458787"/>
          </a:xfrm>
          <a:prstGeom prst="rect">
            <a:avLst/>
          </a:prstGeom>
        </p:spPr>
        <p:txBody>
          <a:bodyPr vert="horz" lIns="91430" tIns="45715" rIns="91430" bIns="45715" rtlCol="0" anchor="b"/>
          <a:lstStyle>
            <a:lvl1pPr algn="r">
              <a:defRPr sz="1200"/>
            </a:lvl1pPr>
          </a:lstStyle>
          <a:p>
            <a:fld id="{877A3EE8-2E46-46F0-9178-1C4AD9F20EFE}" type="slidenum">
              <a:rPr lang="en-US" smtClean="0"/>
              <a:t>‹#›</a:t>
            </a:fld>
            <a:endParaRPr lang="en-US"/>
          </a:p>
        </p:txBody>
      </p:sp>
    </p:spTree>
    <p:extLst>
      <p:ext uri="{BB962C8B-B14F-4D97-AF65-F5344CB8AC3E}">
        <p14:creationId xmlns:p14="http://schemas.microsoft.com/office/powerpoint/2010/main" val="3747568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Welcome</a:t>
            </a:r>
          </a:p>
          <a:p>
            <a:endParaRPr lang="en-US" dirty="0"/>
          </a:p>
          <a:p>
            <a:r>
              <a:rPr lang="en-US" dirty="0"/>
              <a:t>Welcome to BOEM’s online bidding tutorial for BAS, the BOEM Auction System.  BAS is BOEM's new auction system used for offshore wind leasing.  This tutorial should not be used as a substitute for reviewing all the auction rules documents, policies, and public notices released regarding offshore wind leasing. The links to the auction rules document and detailed public notices outlining the procedures, terms and conditions for these auctions can be found on BOEM's website.  Bidders are also encouraged to read the BOEM Auction System User Guide which is provided to qualified bidders in advance of the auction.  The examples that appear in this tutorial include fictitious data and are for illustrative purposes only.  Additionally, the examples do not reflect any predictions or assumptions about the actual bidding in the auction, the number of rounds, or the outcome of the auction.  </a:t>
            </a:r>
            <a:endParaRPr lang="en-US" dirty="0">
              <a:cs typeface="Calibri"/>
            </a:endParaRPr>
          </a:p>
        </p:txBody>
      </p:sp>
      <p:sp>
        <p:nvSpPr>
          <p:cNvPr id="4" name="Slide Number Placeholder 3"/>
          <p:cNvSpPr>
            <a:spLocks noGrp="1"/>
          </p:cNvSpPr>
          <p:nvPr>
            <p:ph type="sldNum" sz="quarter" idx="5"/>
          </p:nvPr>
        </p:nvSpPr>
        <p:spPr/>
        <p:txBody>
          <a:bodyPr/>
          <a:lstStyle/>
          <a:p>
            <a:fld id="{877A3EE8-2E46-46F0-9178-1C4AD9F20EFE}" type="slidenum">
              <a:rPr lang="en-US" smtClean="0"/>
              <a:t>1</a:t>
            </a:fld>
            <a:endParaRPr lang="en-US"/>
          </a:p>
        </p:txBody>
      </p:sp>
    </p:spTree>
    <p:extLst>
      <p:ext uri="{BB962C8B-B14F-4D97-AF65-F5344CB8AC3E}">
        <p14:creationId xmlns:p14="http://schemas.microsoft.com/office/powerpoint/2010/main" val="1792930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3.7 Authentication and Login.gov</a:t>
            </a:r>
          </a:p>
          <a:p>
            <a:endParaRPr lang="en-US" dirty="0"/>
          </a:p>
          <a:p>
            <a:r>
              <a:rPr lang="en-US" sz="1800" dirty="0">
                <a:effectLst/>
                <a:latin typeface="Calibri" panose="020F0502020204030204" pitchFamily="34" charset="0"/>
                <a:ea typeface="Calibri" panose="020F0502020204030204" pitchFamily="34" charset="0"/>
                <a:cs typeface="Times New Roman" panose="02020603050405020304" pitchFamily="18" charset="0"/>
              </a:rPr>
              <a:t>Bidders will have the opportunity to test their log in on connectivity test day prior to the mock auction.  At the BAS home page, bidders will click on the link to login.  It will redirect to the Login.gov page.  Bidders will need to associate a phishing resistant multi-factor authentication method to the Login.gov account. BOEM recommends obtaining a Fast Identity Online </a:t>
            </a:r>
            <a:r>
              <a:rPr lang="en-US" sz="1800">
                <a:effectLst/>
                <a:latin typeface="Calibri" panose="020F0502020204030204" pitchFamily="34" charset="0"/>
                <a:ea typeface="Calibri" panose="020F0502020204030204" pitchFamily="34" charset="0"/>
                <a:cs typeface="Times New Roman" panose="02020603050405020304" pitchFamily="18" charset="0"/>
              </a:rPr>
              <a:t>(or FIDO</a:t>
            </a:r>
            <a:r>
              <a:rPr lang="en-US" sz="1800" dirty="0">
                <a:effectLst/>
                <a:latin typeface="Calibri" panose="020F0502020204030204" pitchFamily="34" charset="0"/>
                <a:ea typeface="Calibri" panose="020F0502020204030204" pitchFamily="34" charset="0"/>
                <a:cs typeface="Times New Roman" panose="02020603050405020304" pitchFamily="18" charset="0"/>
              </a:rPr>
              <a:t>) compliant physical security key.</a:t>
            </a:r>
            <a:endParaRPr lang="en-US" dirty="0"/>
          </a:p>
        </p:txBody>
      </p:sp>
      <p:sp>
        <p:nvSpPr>
          <p:cNvPr id="4" name="Slide Number Placeholder 3"/>
          <p:cNvSpPr>
            <a:spLocks noGrp="1"/>
          </p:cNvSpPr>
          <p:nvPr>
            <p:ph type="sldNum" sz="quarter" idx="5"/>
          </p:nvPr>
        </p:nvSpPr>
        <p:spPr/>
        <p:txBody>
          <a:bodyPr/>
          <a:lstStyle/>
          <a:p>
            <a:fld id="{877A3EE8-2E46-46F0-9178-1C4AD9F20EFE}" type="slidenum">
              <a:rPr lang="en-US" smtClean="0"/>
              <a:t>10</a:t>
            </a:fld>
            <a:endParaRPr lang="en-US"/>
          </a:p>
        </p:txBody>
      </p:sp>
    </p:spTree>
    <p:extLst>
      <p:ext uri="{BB962C8B-B14F-4D97-AF65-F5344CB8AC3E}">
        <p14:creationId xmlns:p14="http://schemas.microsoft.com/office/powerpoint/2010/main" val="618762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3.8 Authentication and Login.gov</a:t>
            </a:r>
          </a:p>
          <a:p>
            <a:endParaRPr lang="en-US" dirty="0"/>
          </a:p>
          <a:p>
            <a:r>
              <a:rPr lang="en-US" dirty="0"/>
              <a:t>Once in the auction system, first time users will need to authenticate, which will allow them to call the helpdesk for assistance during an auction.  Scan the QR code with the Google Authenticator app.  This will only need to be done once as the authenticator will be migrated to the mock, live, and future auctions.  Whenever users need to call the helpdesk, they will provide the user’s name, phone number, and the 6-digit code from the Google Authenticator app. Please refer to BOEM Auction Login and Authentication Procedures document for more detailed instructions. </a:t>
            </a:r>
          </a:p>
        </p:txBody>
      </p:sp>
      <p:sp>
        <p:nvSpPr>
          <p:cNvPr id="4" name="Slide Number Placeholder 3"/>
          <p:cNvSpPr>
            <a:spLocks noGrp="1"/>
          </p:cNvSpPr>
          <p:nvPr>
            <p:ph type="sldNum" sz="quarter" idx="5"/>
          </p:nvPr>
        </p:nvSpPr>
        <p:spPr/>
        <p:txBody>
          <a:bodyPr/>
          <a:lstStyle/>
          <a:p>
            <a:fld id="{877A3EE8-2E46-46F0-9178-1C4AD9F20EFE}" type="slidenum">
              <a:rPr lang="en-US" smtClean="0"/>
              <a:t>11</a:t>
            </a:fld>
            <a:endParaRPr lang="en-US"/>
          </a:p>
        </p:txBody>
      </p:sp>
    </p:spTree>
    <p:extLst>
      <p:ext uri="{BB962C8B-B14F-4D97-AF65-F5344CB8AC3E}">
        <p14:creationId xmlns:p14="http://schemas.microsoft.com/office/powerpoint/2010/main" val="41539823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3.9 Bid Verification and Contingency Plans</a:t>
            </a:r>
          </a:p>
          <a:p>
            <a:endParaRPr lang="en-US" dirty="0"/>
          </a:p>
          <a:p>
            <a:r>
              <a:rPr lang="en-US" dirty="0"/>
              <a:t>Bidders are advised to submit their bids well before the end of each round and to confirm that the auction system reflects those bids. Bidders can verify their bids by viewing and printing the Bid Summary screen or by downloading the My Bids file.  </a:t>
            </a:r>
          </a:p>
          <a:p>
            <a:endParaRPr lang="en-US" dirty="0"/>
          </a:p>
          <a:p>
            <a:r>
              <a:rPr lang="en-US" dirty="0"/>
              <a:t>To avoid missing bids, bidders should have comprehensive contingency plans that can be quickly implemented in case difficulties arise when participating in the auction.  A qualified bidder should ensure that each of its authorized bidders can access the BOEM Auction System and place bids in the system, without relying upon the same computer to do so. Contingency plans will ideally include arrangements for accessing the auction system and placing bids from one or more alternative locations.</a:t>
            </a:r>
            <a:endParaRPr lang="en-US" dirty="0">
              <a:cs typeface="Calibri"/>
            </a:endParaRPr>
          </a:p>
        </p:txBody>
      </p:sp>
      <p:sp>
        <p:nvSpPr>
          <p:cNvPr id="4" name="Slide Number Placeholder 3"/>
          <p:cNvSpPr>
            <a:spLocks noGrp="1"/>
          </p:cNvSpPr>
          <p:nvPr>
            <p:ph type="sldNum" sz="quarter" idx="5"/>
          </p:nvPr>
        </p:nvSpPr>
        <p:spPr/>
        <p:txBody>
          <a:bodyPr/>
          <a:lstStyle/>
          <a:p>
            <a:fld id="{877A3EE8-2E46-46F0-9178-1C4AD9F20EFE}" type="slidenum">
              <a:rPr lang="en-US" smtClean="0"/>
              <a:t>12</a:t>
            </a:fld>
            <a:endParaRPr lang="en-US"/>
          </a:p>
        </p:txBody>
      </p:sp>
    </p:spTree>
    <p:extLst>
      <p:ext uri="{BB962C8B-B14F-4D97-AF65-F5344CB8AC3E}">
        <p14:creationId xmlns:p14="http://schemas.microsoft.com/office/powerpoint/2010/main" val="1295201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3.10 Auction System Overview</a:t>
            </a:r>
          </a:p>
          <a:p>
            <a:endParaRPr lang="en-US" dirty="0"/>
          </a:p>
          <a:p>
            <a:r>
              <a:rPr lang="en-US" dirty="0"/>
              <a:t>For detailed information about the auction system, please see the User Guide. This will be emailed to you prior to the auction. You will use the navigation bar on the left-hand side of the auction system to navigate to the different screens within the auction system.  </a:t>
            </a:r>
            <a:endParaRPr lang="en-US" dirty="0">
              <a:cs typeface="Calibri"/>
            </a:endParaRP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77A3EE8-2E46-46F0-9178-1C4AD9F20EFE}" type="slidenum">
              <a:rPr lang="en-US" smtClean="0"/>
              <a:t>13</a:t>
            </a:fld>
            <a:endParaRPr lang="en-US"/>
          </a:p>
        </p:txBody>
      </p:sp>
    </p:spTree>
    <p:extLst>
      <p:ext uri="{BB962C8B-B14F-4D97-AF65-F5344CB8AC3E}">
        <p14:creationId xmlns:p14="http://schemas.microsoft.com/office/powerpoint/2010/main" val="8948530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 Round 1</a:t>
            </a:r>
          </a:p>
          <a:p>
            <a:endParaRPr lang="en-US" dirty="0"/>
          </a:p>
          <a:p>
            <a:r>
              <a:rPr lang="en-US" dirty="0"/>
              <a:t>Now we will begin discussing bidding and bid processing in more detail.  We start with the first round of the auction.</a:t>
            </a:r>
          </a:p>
        </p:txBody>
      </p:sp>
      <p:sp>
        <p:nvSpPr>
          <p:cNvPr id="4" name="Slide Number Placeholder 3"/>
          <p:cNvSpPr>
            <a:spLocks noGrp="1"/>
          </p:cNvSpPr>
          <p:nvPr>
            <p:ph type="sldNum" sz="quarter" idx="5"/>
          </p:nvPr>
        </p:nvSpPr>
        <p:spPr/>
        <p:txBody>
          <a:bodyPr/>
          <a:lstStyle/>
          <a:p>
            <a:fld id="{877A3EE8-2E46-46F0-9178-1C4AD9F20EFE}" type="slidenum">
              <a:rPr lang="en-US" smtClean="0"/>
              <a:t>14</a:t>
            </a:fld>
            <a:endParaRPr lang="en-US"/>
          </a:p>
        </p:txBody>
      </p:sp>
    </p:spTree>
    <p:extLst>
      <p:ext uri="{BB962C8B-B14F-4D97-AF65-F5344CB8AC3E}">
        <p14:creationId xmlns:p14="http://schemas.microsoft.com/office/powerpoint/2010/main" val="3774395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4.1 Bidding in Round 1</a:t>
            </a:r>
          </a:p>
          <a:p>
            <a:endParaRPr lang="en-US" dirty="0"/>
          </a:p>
          <a:p>
            <a:r>
              <a:rPr lang="en-US" dirty="0"/>
              <a:t>In Round 1, bidders specify their demand for the lease areas at the opening prices by indicating a quantity of one for each of those lease areas.</a:t>
            </a:r>
            <a:endParaRPr lang="en-US" dirty="0">
              <a:cs typeface="Calibri"/>
            </a:endParaRPr>
          </a:p>
          <a:p>
            <a:endParaRPr lang="en-US" dirty="0"/>
          </a:p>
          <a:p>
            <a:r>
              <a:rPr lang="en-US" dirty="0"/>
              <a:t>A bidder’s initial eligibility is determined by its upfront bid deposit. The number of lease areas a bidder can bid on will depend on its initial eligibility.  In an auction with the “One per Customer” rule, a bidder’s initial eligibility equals 1, and the bidder can win at most one lease area in the auction.  In an auction without this rule, a bidder’s initial eligibility may exceed one, and the bidder may win more than one lease area in the auction. The eligibility will be updated after each round to indicate the bidder’s eligibility status to bid. </a:t>
            </a:r>
            <a:endParaRPr lang="en-US" dirty="0">
              <a:cs typeface="Calibri"/>
            </a:endParaRPr>
          </a:p>
          <a:p>
            <a:endParaRPr lang="en-US" dirty="0"/>
          </a:p>
          <a:p>
            <a:r>
              <a:rPr lang="en-US" dirty="0"/>
              <a:t>All bids submitted in Round 1 are applied.  If a bidder does not submit a bid in Round 1, the bidder will lose its eligibility to bid in subsequent rounds and will be locked out of the auction system.</a:t>
            </a:r>
            <a:endParaRPr lang="en-US" dirty="0">
              <a:cs typeface="Calibri"/>
            </a:endParaRPr>
          </a:p>
        </p:txBody>
      </p:sp>
      <p:sp>
        <p:nvSpPr>
          <p:cNvPr id="4" name="Slide Number Placeholder 3"/>
          <p:cNvSpPr>
            <a:spLocks noGrp="1"/>
          </p:cNvSpPr>
          <p:nvPr>
            <p:ph type="sldNum" sz="quarter" idx="5"/>
          </p:nvPr>
        </p:nvSpPr>
        <p:spPr/>
        <p:txBody>
          <a:bodyPr/>
          <a:lstStyle/>
          <a:p>
            <a:fld id="{877A3EE8-2E46-46F0-9178-1C4AD9F20EFE}" type="slidenum">
              <a:rPr lang="en-US" smtClean="0"/>
              <a:t>15</a:t>
            </a:fld>
            <a:endParaRPr lang="en-US"/>
          </a:p>
        </p:txBody>
      </p:sp>
    </p:spTree>
    <p:extLst>
      <p:ext uri="{BB962C8B-B14F-4D97-AF65-F5344CB8AC3E}">
        <p14:creationId xmlns:p14="http://schemas.microsoft.com/office/powerpoint/2010/main" val="27956568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4.2 Place Bid Screen</a:t>
            </a:r>
          </a:p>
          <a:p>
            <a:endParaRPr lang="en-US" dirty="0"/>
          </a:p>
          <a:p>
            <a:r>
              <a:rPr lang="en-US" dirty="0"/>
              <a:t>This slide shows the Place Bid screen for Round 1.  This screen provides the following information:</a:t>
            </a:r>
          </a:p>
          <a:p>
            <a:endParaRPr lang="en-US" dirty="0"/>
          </a:p>
          <a:p>
            <a:r>
              <a:rPr lang="en-US" dirty="0"/>
              <a:t>Eligibility</a:t>
            </a:r>
          </a:p>
          <a:p>
            <a:r>
              <a:rPr lang="en-US" dirty="0"/>
              <a:t>The number of lease areas a bidder is eligible to bid on in the round.</a:t>
            </a:r>
          </a:p>
          <a:p>
            <a:endParaRPr lang="en-US" dirty="0"/>
          </a:p>
          <a:p>
            <a:r>
              <a:rPr lang="en-US" dirty="0"/>
              <a:t>Submitted Activity</a:t>
            </a:r>
          </a:p>
          <a:p>
            <a:r>
              <a:rPr lang="en-US" dirty="0"/>
              <a:t>The total number of lease areas the bidder has submitted bids for.</a:t>
            </a:r>
          </a:p>
          <a:p>
            <a:endParaRPr lang="en-US" dirty="0"/>
          </a:p>
          <a:p>
            <a:r>
              <a:rPr lang="en-US" dirty="0"/>
              <a:t>Requested Cash Bid</a:t>
            </a:r>
          </a:p>
          <a:p>
            <a:r>
              <a:rPr lang="en-US" dirty="0"/>
              <a:t>The total bid amount on the lease areas that the bidder has submitted bids for.  A bidder that has qualified for a bidding credit can also see it’s bidding credit and requested cash bid by clicking the blue arrow.</a:t>
            </a:r>
          </a:p>
          <a:p>
            <a:endParaRPr lang="en-US" dirty="0"/>
          </a:p>
          <a:p>
            <a:r>
              <a:rPr lang="en-US" dirty="0"/>
              <a:t>Timer</a:t>
            </a:r>
          </a:p>
          <a:p>
            <a:r>
              <a:rPr lang="en-US" dirty="0"/>
              <a:t>The timer indicates how much time is left before the round starts or the time left in the round.</a:t>
            </a:r>
          </a:p>
          <a:p>
            <a:endParaRPr lang="en-US" dirty="0"/>
          </a:p>
          <a:p>
            <a:r>
              <a:rPr lang="en-US" dirty="0"/>
              <a:t>Lease Areas</a:t>
            </a:r>
          </a:p>
          <a:p>
            <a:r>
              <a:rPr lang="en-US" dirty="0"/>
              <a:t>The lease areas available to bid.</a:t>
            </a:r>
          </a:p>
          <a:p>
            <a:endParaRPr lang="en-US" dirty="0"/>
          </a:p>
          <a:p>
            <a:r>
              <a:rPr lang="en-US" dirty="0"/>
              <a:t>Status</a:t>
            </a:r>
          </a:p>
          <a:p>
            <a:r>
              <a:rPr lang="en-US" dirty="0"/>
              <a:t>Provides status and warning messages of bids placed.</a:t>
            </a:r>
          </a:p>
          <a:p>
            <a:endParaRPr lang="en-US" dirty="0"/>
          </a:p>
          <a:p>
            <a:r>
              <a:rPr lang="en-US" dirty="0"/>
              <a:t>Banner Messages</a:t>
            </a:r>
          </a:p>
          <a:p>
            <a:r>
              <a:rPr lang="en-US" dirty="0"/>
              <a:t>Warning and informational messages will be displayed throughout the bidding process.  </a:t>
            </a:r>
          </a:p>
        </p:txBody>
      </p:sp>
      <p:sp>
        <p:nvSpPr>
          <p:cNvPr id="4" name="Slide Number Placeholder 3"/>
          <p:cNvSpPr>
            <a:spLocks noGrp="1"/>
          </p:cNvSpPr>
          <p:nvPr>
            <p:ph type="sldNum" sz="quarter" idx="5"/>
          </p:nvPr>
        </p:nvSpPr>
        <p:spPr/>
        <p:txBody>
          <a:bodyPr/>
          <a:lstStyle/>
          <a:p>
            <a:fld id="{877A3EE8-2E46-46F0-9178-1C4AD9F20EFE}" type="slidenum">
              <a:rPr lang="en-US" smtClean="0"/>
              <a:t>16</a:t>
            </a:fld>
            <a:endParaRPr lang="en-US"/>
          </a:p>
        </p:txBody>
      </p:sp>
    </p:spTree>
    <p:extLst>
      <p:ext uri="{BB962C8B-B14F-4D97-AF65-F5344CB8AC3E}">
        <p14:creationId xmlns:p14="http://schemas.microsoft.com/office/powerpoint/2010/main" val="9868941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4.3 Place Bid Screen</a:t>
            </a:r>
          </a:p>
          <a:p>
            <a:endParaRPr lang="en-US" dirty="0"/>
          </a:p>
          <a:p>
            <a:r>
              <a:rPr lang="en-US" dirty="0"/>
              <a:t>Enter 1 under Bid Quantity for the lease areas you want to bid on.  You can bid on as many lease areas as you have eligibility.</a:t>
            </a:r>
            <a:endParaRPr lang="en-US" dirty="0">
              <a:cs typeface="Calibri"/>
            </a:endParaRPr>
          </a:p>
          <a:p>
            <a:endParaRPr lang="en-US" dirty="0"/>
          </a:p>
          <a:p>
            <a:r>
              <a:rPr lang="en-US" dirty="0"/>
              <a:t>Once bid quantity has been placed, note the status indicator “No Bids Placed” and “1 Pending Bid” at the top of the banner.  You must click the “Submit Bids” button in order for your bid to be placed.</a:t>
            </a:r>
            <a:endParaRPr lang="en-US" dirty="0">
              <a:cs typeface="Calibri"/>
            </a:endParaRPr>
          </a:p>
        </p:txBody>
      </p:sp>
      <p:sp>
        <p:nvSpPr>
          <p:cNvPr id="4" name="Slide Number Placeholder 3"/>
          <p:cNvSpPr>
            <a:spLocks noGrp="1"/>
          </p:cNvSpPr>
          <p:nvPr>
            <p:ph type="sldNum" sz="quarter" idx="5"/>
          </p:nvPr>
        </p:nvSpPr>
        <p:spPr/>
        <p:txBody>
          <a:bodyPr/>
          <a:lstStyle/>
          <a:p>
            <a:fld id="{877A3EE8-2E46-46F0-9178-1C4AD9F20EFE}" type="slidenum">
              <a:rPr lang="en-US" smtClean="0"/>
              <a:t>17</a:t>
            </a:fld>
            <a:endParaRPr lang="en-US"/>
          </a:p>
        </p:txBody>
      </p:sp>
    </p:spTree>
    <p:extLst>
      <p:ext uri="{BB962C8B-B14F-4D97-AF65-F5344CB8AC3E}">
        <p14:creationId xmlns:p14="http://schemas.microsoft.com/office/powerpoint/2010/main" val="35431083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4.4 Place Bid Screen</a:t>
            </a:r>
          </a:p>
          <a:p>
            <a:endParaRPr lang="en-US" dirty="0"/>
          </a:p>
          <a:p>
            <a:r>
              <a:rPr lang="en-US" dirty="0"/>
              <a:t>Once the bid is submitted, the “Submit Bids” button is replaced with “Delete Bids” button.  You can change your bid up until the round ends.  To change your bid, click on “Delete Bids” or the trash can and enter a new bid.</a:t>
            </a:r>
          </a:p>
        </p:txBody>
      </p:sp>
      <p:sp>
        <p:nvSpPr>
          <p:cNvPr id="4" name="Slide Number Placeholder 3"/>
          <p:cNvSpPr>
            <a:spLocks noGrp="1"/>
          </p:cNvSpPr>
          <p:nvPr>
            <p:ph type="sldNum" sz="quarter" idx="5"/>
          </p:nvPr>
        </p:nvSpPr>
        <p:spPr/>
        <p:txBody>
          <a:bodyPr/>
          <a:lstStyle/>
          <a:p>
            <a:fld id="{877A3EE8-2E46-46F0-9178-1C4AD9F20EFE}" type="slidenum">
              <a:rPr lang="en-US" smtClean="0"/>
              <a:t>18</a:t>
            </a:fld>
            <a:endParaRPr lang="en-US"/>
          </a:p>
        </p:txBody>
      </p:sp>
    </p:spTree>
    <p:extLst>
      <p:ext uri="{BB962C8B-B14F-4D97-AF65-F5344CB8AC3E}">
        <p14:creationId xmlns:p14="http://schemas.microsoft.com/office/powerpoint/2010/main" val="1572477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4.5 Place Bid – Bidding Credit</a:t>
            </a:r>
          </a:p>
          <a:p>
            <a:endParaRPr lang="en-US" dirty="0"/>
          </a:p>
          <a:p>
            <a:r>
              <a:rPr lang="en-US" dirty="0"/>
              <a:t>If a bidder qualified for bidding credit, the requested cash bid can be expanded.  The slide out shows the bidding credit and cash bid calculation.</a:t>
            </a:r>
          </a:p>
        </p:txBody>
      </p:sp>
      <p:sp>
        <p:nvSpPr>
          <p:cNvPr id="4" name="Slide Number Placeholder 3"/>
          <p:cNvSpPr>
            <a:spLocks noGrp="1"/>
          </p:cNvSpPr>
          <p:nvPr>
            <p:ph type="sldNum" sz="quarter" idx="5"/>
          </p:nvPr>
        </p:nvSpPr>
        <p:spPr/>
        <p:txBody>
          <a:bodyPr/>
          <a:lstStyle/>
          <a:p>
            <a:fld id="{877A3EE8-2E46-46F0-9178-1C4AD9F20EFE}" type="slidenum">
              <a:rPr lang="en-US" smtClean="0"/>
              <a:t>19</a:t>
            </a:fld>
            <a:endParaRPr lang="en-US"/>
          </a:p>
        </p:txBody>
      </p:sp>
    </p:spTree>
    <p:extLst>
      <p:ext uri="{BB962C8B-B14F-4D97-AF65-F5344CB8AC3E}">
        <p14:creationId xmlns:p14="http://schemas.microsoft.com/office/powerpoint/2010/main" val="2177393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Overview</a:t>
            </a:r>
          </a:p>
          <a:p>
            <a:endParaRPr lang="en-US" dirty="0"/>
          </a:p>
          <a:p>
            <a:r>
              <a:rPr lang="en-US" dirty="0"/>
              <a:t>We start by providing an overview of the auction.  We will later go into more detail on some of these topics.</a:t>
            </a:r>
          </a:p>
        </p:txBody>
      </p:sp>
      <p:sp>
        <p:nvSpPr>
          <p:cNvPr id="4" name="Slide Number Placeholder 3"/>
          <p:cNvSpPr>
            <a:spLocks noGrp="1"/>
          </p:cNvSpPr>
          <p:nvPr>
            <p:ph type="sldNum" sz="quarter" idx="5"/>
          </p:nvPr>
        </p:nvSpPr>
        <p:spPr/>
        <p:txBody>
          <a:bodyPr/>
          <a:lstStyle/>
          <a:p>
            <a:fld id="{877A3EE8-2E46-46F0-9178-1C4AD9F20EFE}" type="slidenum">
              <a:rPr lang="en-US" smtClean="0"/>
              <a:t>2</a:t>
            </a:fld>
            <a:endParaRPr lang="en-US"/>
          </a:p>
        </p:txBody>
      </p:sp>
    </p:spTree>
    <p:extLst>
      <p:ext uri="{BB962C8B-B14F-4D97-AF65-F5344CB8AC3E}">
        <p14:creationId xmlns:p14="http://schemas.microsoft.com/office/powerpoint/2010/main" val="37780259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4.6 Round Results For Round 1</a:t>
            </a:r>
          </a:p>
          <a:p>
            <a:endParaRPr lang="en-US" dirty="0"/>
          </a:p>
          <a:p>
            <a:r>
              <a:rPr lang="en-US" dirty="0"/>
              <a:t>After Round 1 concludes and the bids are processed, you will be notified through the messaging system when the round results are posted.  This slide illustrates the Bid Results screen for Round 1. This is the screen where you will view the aggregate demand for all lease areas and the processed demand for the lease areas where you placed bids in Round 1.  The quantity in the My Processed Demand column will be equal to one for the lease areas that you submitted and will be highlighted in blue. The processed activity indicates your eligibility for the next round.</a:t>
            </a:r>
          </a:p>
        </p:txBody>
      </p:sp>
      <p:sp>
        <p:nvSpPr>
          <p:cNvPr id="4" name="Slide Number Placeholder 3"/>
          <p:cNvSpPr>
            <a:spLocks noGrp="1"/>
          </p:cNvSpPr>
          <p:nvPr>
            <p:ph type="sldNum" sz="quarter" idx="5"/>
          </p:nvPr>
        </p:nvSpPr>
        <p:spPr/>
        <p:txBody>
          <a:bodyPr/>
          <a:lstStyle/>
          <a:p>
            <a:fld id="{877A3EE8-2E46-46F0-9178-1C4AD9F20EFE}" type="slidenum">
              <a:rPr lang="en-US" smtClean="0"/>
              <a:t>20</a:t>
            </a:fld>
            <a:endParaRPr lang="en-US"/>
          </a:p>
        </p:txBody>
      </p:sp>
    </p:spTree>
    <p:extLst>
      <p:ext uri="{BB962C8B-B14F-4D97-AF65-F5344CB8AC3E}">
        <p14:creationId xmlns:p14="http://schemas.microsoft.com/office/powerpoint/2010/main" val="17978121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Round 2+</a:t>
            </a:r>
          </a:p>
          <a:p>
            <a:endParaRPr lang="en-US" dirty="0"/>
          </a:p>
          <a:p>
            <a:r>
              <a:rPr lang="en-US" dirty="0"/>
              <a:t>This section will discuss bidding and bid processing for rounds after Round 1.</a:t>
            </a:r>
          </a:p>
        </p:txBody>
      </p:sp>
      <p:sp>
        <p:nvSpPr>
          <p:cNvPr id="4" name="Slide Number Placeholder 3"/>
          <p:cNvSpPr>
            <a:spLocks noGrp="1"/>
          </p:cNvSpPr>
          <p:nvPr>
            <p:ph type="sldNum" sz="quarter" idx="5"/>
          </p:nvPr>
        </p:nvSpPr>
        <p:spPr/>
        <p:txBody>
          <a:bodyPr/>
          <a:lstStyle/>
          <a:p>
            <a:fld id="{877A3EE8-2E46-46F0-9178-1C4AD9F20EFE}" type="slidenum">
              <a:rPr lang="en-US" smtClean="0"/>
              <a:t>21</a:t>
            </a:fld>
            <a:endParaRPr lang="en-US"/>
          </a:p>
        </p:txBody>
      </p:sp>
    </p:spTree>
    <p:extLst>
      <p:ext uri="{BB962C8B-B14F-4D97-AF65-F5344CB8AC3E}">
        <p14:creationId xmlns:p14="http://schemas.microsoft.com/office/powerpoint/2010/main" val="3322843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5.1 Round 2+ Bidding</a:t>
            </a:r>
          </a:p>
          <a:p>
            <a:endParaRPr lang="en-US" dirty="0"/>
          </a:p>
          <a:p>
            <a:r>
              <a:rPr lang="en-US" dirty="0"/>
              <a:t>Starting in Round 2, each lease area is associated with a range of prices for the round.  The start-of-round price is the lowest price in the range and is equal to the posted price of the previous round.  The clock price is the highest price in the range and is set by BOEM before the round. A bidder cannot exceed its eligibility which is based on the previous round’s activity; meaning the total number of lease areas where bidder’s processed demand equals one. </a:t>
            </a:r>
            <a:endParaRPr lang="en-US" dirty="0">
              <a:cs typeface="Calibri"/>
            </a:endParaRPr>
          </a:p>
          <a:p>
            <a:endParaRPr lang="en-US" dirty="0"/>
          </a:p>
          <a:p>
            <a:r>
              <a:rPr lang="en-US" dirty="0"/>
              <a:t>There are three types of bids that a bidder can submit. The bid consists of a quantity (0 or 1) and price. A quantity of 1 means that the bidder is willing to buy the lease area up to the clock price, whereas a quantity of 0 means that the bidder does not want to buy the lease area above a certain price. </a:t>
            </a:r>
          </a:p>
          <a:p>
            <a:endParaRPr lang="en-US" dirty="0"/>
          </a:p>
          <a:p>
            <a:r>
              <a:rPr lang="en-US" dirty="0"/>
              <a:t>The first type of bid is to maintain demand. To maintain demand, the bidder enters 1 for bid quantity for the lease area (where the bidder’s processed demand is 1) at the clock price.  </a:t>
            </a:r>
            <a:endParaRPr lang="en-US" dirty="0">
              <a:cs typeface="Calibri"/>
            </a:endParaRPr>
          </a:p>
          <a:p>
            <a:endParaRPr lang="en-US" dirty="0"/>
          </a:p>
          <a:p>
            <a:r>
              <a:rPr lang="en-US" dirty="0"/>
              <a:t>The second type of bid is to reduce demand. To reduce demand the bidder must enter 0 for bid quantity for the lease area where the bidder’s processed demand is 1 and enter a price between the start-of round price and clock price for the round. </a:t>
            </a:r>
            <a:endParaRPr lang="en-US" dirty="0">
              <a:cs typeface="Calibri"/>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third type of bid is to increase demand.  This requires the bidder to enter 1 for bid quantity for any lease area (where the bidder’s processed demand is 0) at any price between the start-of-round price and clock price for the round. However, if its eligibility equals 1, the bid price entered needs to be at the clock price. </a:t>
            </a:r>
            <a:r>
              <a:rPr lang="en-US" sz="1800" dirty="0">
                <a:effectLst/>
                <a:latin typeface="Calibri" panose="020F0502020204030204" pitchFamily="34" charset="0"/>
                <a:ea typeface="Calibri" panose="020F0502020204030204" pitchFamily="34" charset="0"/>
                <a:cs typeface="Arial" panose="020B0604020202020204" pitchFamily="34" charset="0"/>
              </a:rPr>
              <a:t>When the bidder’s eligibility is greater than 1, the bidder is allowed to submit a bid to increase demand at any price associated with the round. If a bidder with eligibility greater than 1 submits multiple bids to increase demand in the same round, the bid prices affect the order in which those bids are processed.  See Section </a:t>
            </a:r>
            <a:r>
              <a:rPr lang="en-US" sz="1800" dirty="0"/>
              <a:t>5.12 Round 2+ Bid Processing</a:t>
            </a:r>
            <a:r>
              <a:rPr lang="en-US" sz="1800" dirty="0">
                <a:effectLst/>
                <a:latin typeface="Calibri" panose="020F0502020204030204" pitchFamily="34" charset="0"/>
                <a:ea typeface="Calibri" panose="020F0502020204030204" pitchFamily="34" charset="0"/>
                <a:cs typeface="Arial" panose="020B0604020202020204" pitchFamily="34" charset="0"/>
              </a:rPr>
              <a:t> for more detail.  However, irrespective of the bid price entered, by submitting a bid to increase demand, the bidder indicates that it is willing to pay any price up to the clock price.</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877A3EE8-2E46-46F0-9178-1C4AD9F20EFE}" type="slidenum">
              <a:rPr lang="en-US" smtClean="0"/>
              <a:t>22</a:t>
            </a:fld>
            <a:endParaRPr lang="en-US"/>
          </a:p>
        </p:txBody>
      </p:sp>
    </p:spTree>
    <p:extLst>
      <p:ext uri="{BB962C8B-B14F-4D97-AF65-F5344CB8AC3E}">
        <p14:creationId xmlns:p14="http://schemas.microsoft.com/office/powerpoint/2010/main" val="11203995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5.2 Round 2+ Bid Types</a:t>
            </a:r>
          </a:p>
          <a:p>
            <a:endParaRPr lang="en-US" dirty="0"/>
          </a:p>
          <a:p>
            <a:r>
              <a:rPr lang="en-US" dirty="0"/>
              <a:t>What do these types of bids mean? </a:t>
            </a:r>
          </a:p>
          <a:p>
            <a:endParaRPr lang="en-US" dirty="0"/>
          </a:p>
          <a:p>
            <a:r>
              <a:rPr lang="en-US" dirty="0"/>
              <a:t>Maintain demand means that you want to remain on the same lease area that you bid on in the previous round and is willing to pay any price up to the clock price.  </a:t>
            </a:r>
          </a:p>
          <a:p>
            <a:endParaRPr lang="en-US" dirty="0"/>
          </a:p>
          <a:p>
            <a:r>
              <a:rPr lang="en-US" dirty="0"/>
              <a:t>Reduce demand means that you want the lease area if the price is below the bid price you entered, but if the price is above the bid price you entered, you do not want it.  And if it is at the bid price you entered, you are indifferent to getting that lease area. </a:t>
            </a:r>
          </a:p>
          <a:p>
            <a:endParaRPr lang="en-US" dirty="0"/>
          </a:p>
          <a:p>
            <a:r>
              <a:rPr lang="en-US" dirty="0"/>
              <a:t>Increase demand means that you want a different lease area at any price up to the clock price.</a:t>
            </a:r>
          </a:p>
        </p:txBody>
      </p:sp>
      <p:sp>
        <p:nvSpPr>
          <p:cNvPr id="4" name="Slide Number Placeholder 3"/>
          <p:cNvSpPr>
            <a:spLocks noGrp="1"/>
          </p:cNvSpPr>
          <p:nvPr>
            <p:ph type="sldNum" sz="quarter" idx="5"/>
          </p:nvPr>
        </p:nvSpPr>
        <p:spPr/>
        <p:txBody>
          <a:bodyPr/>
          <a:lstStyle/>
          <a:p>
            <a:fld id="{877A3EE8-2E46-46F0-9178-1C4AD9F20EFE}" type="slidenum">
              <a:rPr lang="en-US" smtClean="0"/>
              <a:t>23</a:t>
            </a:fld>
            <a:endParaRPr lang="en-US"/>
          </a:p>
        </p:txBody>
      </p:sp>
    </p:spTree>
    <p:extLst>
      <p:ext uri="{BB962C8B-B14F-4D97-AF65-F5344CB8AC3E}">
        <p14:creationId xmlns:p14="http://schemas.microsoft.com/office/powerpoint/2010/main" val="10732636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5.3 Round 2+ Bid to Maintain Demand</a:t>
            </a:r>
          </a:p>
          <a:p>
            <a:endParaRPr lang="en-US" dirty="0"/>
          </a:p>
          <a:p>
            <a:pPr>
              <a:defRPr/>
            </a:pPr>
            <a:r>
              <a:rPr lang="en-US" dirty="0"/>
              <a:t>Placing a maintain demand bid is very simple.  Click on the Submit Maintain Bids.  The system will automatically place the bid for you for the same lease area at clock price.</a:t>
            </a:r>
            <a:endParaRPr lang="en-US" dirty="0">
              <a:cs typeface="Calibri" panose="020F0502020204030204"/>
            </a:endParaRPr>
          </a:p>
          <a:p>
            <a:pPr>
              <a:defRPr/>
            </a:pPr>
            <a:endParaRPr lang="en-US"/>
          </a:p>
          <a:p>
            <a:pPr>
              <a:defRPr/>
            </a:pPr>
            <a:r>
              <a:rPr lang="en-US"/>
              <a:t>Alternatively</a:t>
            </a:r>
            <a:r>
              <a:rPr lang="en-US" dirty="0"/>
              <a:t>, put a 1 under Bid Qty for the same lease area, and click the clock price or manually enter the clock price. Click Submit Bids. </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877A3EE8-2E46-46F0-9178-1C4AD9F20EFE}" type="slidenum">
              <a:rPr lang="en-US" smtClean="0"/>
              <a:t>24</a:t>
            </a:fld>
            <a:endParaRPr lang="en-US"/>
          </a:p>
        </p:txBody>
      </p:sp>
    </p:spTree>
    <p:extLst>
      <p:ext uri="{BB962C8B-B14F-4D97-AF65-F5344CB8AC3E}">
        <p14:creationId xmlns:p14="http://schemas.microsoft.com/office/powerpoint/2010/main" val="32608560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5.4 Round 2+Bid to Reduce Demand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If your processed demand for a lease area after the previous round is 1, and you are not willing to pay up to the clock price in this round, you may submit a bid to reduce demand.  To do this, </a:t>
            </a:r>
            <a:r>
              <a:rPr lang="en-US" dirty="0"/>
              <a:t>put a 0 in Bid Qty for that lease area and enter a bid price between the start of round price and the clock price. The bid price you enter indicates the highest price that you are willing to pay for the lease.  If the price for that lease area exceeds your input price, you no longer wish to be on that lease area.  Click “Submit Bids”. </a:t>
            </a:r>
            <a:endParaRPr lang="en-US" dirty="0">
              <a:cs typeface="Calibri"/>
            </a:endParaRPr>
          </a:p>
          <a:p>
            <a:pPr>
              <a:defRPr/>
            </a:pPr>
            <a:endParaRPr lang="en-US" dirty="0">
              <a:cs typeface="Calibri"/>
            </a:endParaRPr>
          </a:p>
        </p:txBody>
      </p:sp>
      <p:sp>
        <p:nvSpPr>
          <p:cNvPr id="4" name="Slide Number Placeholder 3"/>
          <p:cNvSpPr>
            <a:spLocks noGrp="1"/>
          </p:cNvSpPr>
          <p:nvPr>
            <p:ph type="sldNum" sz="quarter" idx="5"/>
          </p:nvPr>
        </p:nvSpPr>
        <p:spPr/>
        <p:txBody>
          <a:bodyPr/>
          <a:lstStyle/>
          <a:p>
            <a:fld id="{877A3EE8-2E46-46F0-9178-1C4AD9F20EFE}" type="slidenum">
              <a:rPr lang="en-US" smtClean="0"/>
              <a:t>25</a:t>
            </a:fld>
            <a:endParaRPr lang="en-US"/>
          </a:p>
        </p:txBody>
      </p:sp>
    </p:spTree>
    <p:extLst>
      <p:ext uri="{BB962C8B-B14F-4D97-AF65-F5344CB8AC3E}">
        <p14:creationId xmlns:p14="http://schemas.microsoft.com/office/powerpoint/2010/main" val="8466747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5.5 Round 2+ Bid to Reduce Demand</a:t>
            </a:r>
          </a:p>
          <a:p>
            <a:endParaRPr lang="en-US" dirty="0"/>
          </a:p>
          <a:p>
            <a:r>
              <a:rPr lang="en-US" dirty="0"/>
              <a:t>Once the bid is submitted, the “Submit Bids” button is replaced with “Delete Bids” button.  You can change your bid up until the round ends.  To change your bid, click on “Delete Bids”, and enter a new bid. Note the red warning at the top of the page indicating that you may not be eligible to place a bid in the next round.  This is because you placed a bid to leave that lease area at a certain bid price.  Depending on the outcome of the bid processing, your eligibility could go down to 0.</a:t>
            </a:r>
          </a:p>
        </p:txBody>
      </p:sp>
      <p:sp>
        <p:nvSpPr>
          <p:cNvPr id="4" name="Slide Number Placeholder 3"/>
          <p:cNvSpPr>
            <a:spLocks noGrp="1"/>
          </p:cNvSpPr>
          <p:nvPr>
            <p:ph type="sldNum" sz="quarter" idx="5"/>
          </p:nvPr>
        </p:nvSpPr>
        <p:spPr/>
        <p:txBody>
          <a:bodyPr/>
          <a:lstStyle/>
          <a:p>
            <a:fld id="{877A3EE8-2E46-46F0-9178-1C4AD9F20EFE}" type="slidenum">
              <a:rPr lang="en-US" smtClean="0"/>
              <a:t>26</a:t>
            </a:fld>
            <a:endParaRPr lang="en-US"/>
          </a:p>
        </p:txBody>
      </p:sp>
    </p:spTree>
    <p:extLst>
      <p:ext uri="{BB962C8B-B14F-4D97-AF65-F5344CB8AC3E}">
        <p14:creationId xmlns:p14="http://schemas.microsoft.com/office/powerpoint/2010/main" val="1147013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5.6 Round 2+Bid to Reduce Demand</a:t>
            </a:r>
          </a:p>
          <a:p>
            <a:endParaRPr lang="en-US" dirty="0"/>
          </a:p>
          <a:p>
            <a:r>
              <a:rPr lang="en-US" dirty="0"/>
              <a:t>As in Round 1, you can click on Bid Summary to confirm the bid you placed.  Note under Submitted Activity, it now says 0 lease areas and a down arrow next to quantity.  This is because you are requesting to leave that lease area when the price exceeds your bid price. Note the red warning at the top of the page indicating that you may not be eligible to place a bid in the next round.  </a:t>
            </a:r>
          </a:p>
        </p:txBody>
      </p:sp>
      <p:sp>
        <p:nvSpPr>
          <p:cNvPr id="4" name="Slide Number Placeholder 3"/>
          <p:cNvSpPr>
            <a:spLocks noGrp="1"/>
          </p:cNvSpPr>
          <p:nvPr>
            <p:ph type="sldNum" sz="quarter" idx="5"/>
          </p:nvPr>
        </p:nvSpPr>
        <p:spPr/>
        <p:txBody>
          <a:bodyPr/>
          <a:lstStyle/>
          <a:p>
            <a:fld id="{877A3EE8-2E46-46F0-9178-1C4AD9F20EFE}" type="slidenum">
              <a:rPr lang="en-US" smtClean="0"/>
              <a:t>27</a:t>
            </a:fld>
            <a:endParaRPr lang="en-US"/>
          </a:p>
        </p:txBody>
      </p:sp>
    </p:spTree>
    <p:extLst>
      <p:ext uri="{BB962C8B-B14F-4D97-AF65-F5344CB8AC3E}">
        <p14:creationId xmlns:p14="http://schemas.microsoft.com/office/powerpoint/2010/main" val="26812040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5.7 Round 2+Bid Increase Demand</a:t>
            </a:r>
          </a:p>
          <a:p>
            <a:endParaRPr lang="en-US" dirty="0"/>
          </a:p>
          <a:p>
            <a:pPr>
              <a:defRPr/>
            </a:pPr>
            <a:r>
              <a:rPr lang="en-US" dirty="0"/>
              <a:t>As discussed previously, the third type of bid you can submit is to bid for a different lease area, also known as increase demand.  </a:t>
            </a:r>
            <a:endParaRPr lang="en-US" strike="sngStrike" dirty="0">
              <a:cs typeface="Calibri"/>
            </a:endParaRPr>
          </a:p>
          <a:p>
            <a:pPr>
              <a:defRPr/>
            </a:pPr>
            <a:r>
              <a:rPr lang="en-US" dirty="0"/>
              <a:t>Choose a different lease area where your processed demand is 0. Enter 1 under Bid Quantity for that lease area and enter any price up to the clock price. Note that if your eligibility is 1, your bid price must equal the clock price, or an error message will be displayed.  </a:t>
            </a:r>
            <a:endParaRPr lang="en-US" dirty="0">
              <a:cs typeface="Calibri"/>
            </a:endParaRPr>
          </a:p>
          <a:p>
            <a:pPr>
              <a:defRPr/>
            </a:pPr>
            <a:endParaRPr lang="en-US" dirty="0"/>
          </a:p>
          <a:p>
            <a:pPr>
              <a:defRPr/>
            </a:pPr>
            <a:r>
              <a:rPr lang="en-US" dirty="0"/>
              <a:t>When you increase demand, you also must reduce demand on a different lease area. At the same time, choose the lease area you want to leave (where your processed demand is 1), enter 0 under Bid Quantity and enter any bid price between the start of round price and clock price. In this example, the bidder has indicated that he wants to leave Lease Area 2 if the price exceeds $125,000, and if that occurs, the bidder would like to change to Lease Area 1 at any price up to the clock price.</a:t>
            </a:r>
            <a:endParaRPr lang="en-US" dirty="0">
              <a:cs typeface="Calibri"/>
            </a:endParaRPr>
          </a:p>
          <a:p>
            <a:endParaRPr lang="en-US" dirty="0"/>
          </a:p>
          <a:p>
            <a:r>
              <a:rPr lang="en-US" dirty="0"/>
              <a:t>Click Submit Bids.</a:t>
            </a:r>
            <a:endParaRPr lang="en-US" dirty="0">
              <a:cs typeface="Calibri"/>
            </a:endParaRPr>
          </a:p>
        </p:txBody>
      </p:sp>
      <p:sp>
        <p:nvSpPr>
          <p:cNvPr id="4" name="Slide Number Placeholder 3"/>
          <p:cNvSpPr>
            <a:spLocks noGrp="1"/>
          </p:cNvSpPr>
          <p:nvPr>
            <p:ph type="sldNum" sz="quarter" idx="5"/>
          </p:nvPr>
        </p:nvSpPr>
        <p:spPr/>
        <p:txBody>
          <a:bodyPr/>
          <a:lstStyle/>
          <a:p>
            <a:fld id="{877A3EE8-2E46-46F0-9178-1C4AD9F20EFE}" type="slidenum">
              <a:rPr lang="en-US" smtClean="0"/>
              <a:t>28</a:t>
            </a:fld>
            <a:endParaRPr lang="en-US"/>
          </a:p>
        </p:txBody>
      </p:sp>
    </p:spTree>
    <p:extLst>
      <p:ext uri="{BB962C8B-B14F-4D97-AF65-F5344CB8AC3E}">
        <p14:creationId xmlns:p14="http://schemas.microsoft.com/office/powerpoint/2010/main" val="30861617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5.8 Round 2+Bid to Increase Demand – Eligibility &gt; 1</a:t>
            </a:r>
          </a:p>
          <a:p>
            <a:endParaRPr lang="en-US" dirty="0"/>
          </a:p>
          <a:p>
            <a:pPr>
              <a:defRPr/>
            </a:pPr>
            <a:r>
              <a:rPr lang="en-US" dirty="0"/>
              <a:t>As mentioned earlier in the tutorial, when your eligibility is greater than 1, you are allowed to enter a price between the start-of-round price and clock price when you increase your demand on a lease area.  In this example, Bidder B1’s processed demand is 1 on two lease areas, Lease Area 1 and Lease Area 3.  Bidder B1 has requested to leave these two lease areas if the lease area’s price exceeds its entered bids at $114,000 and $126,000, respectively, and to move to two new lease areas. </a:t>
            </a:r>
          </a:p>
          <a:p>
            <a:pPr>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submitting multiple bids to increase demand in the same round, bidders can prioritize its bids by entering a price.  Bidders should bid at a lower price point for the lease area it wants to prioritize.  In this case, Bidder B1 enters $140,000 for Lease Area 4, which is a lower price point in the price range than the $130,000 entered for Lease Area 2, which is the highest point in the price range for that lease area.  This indicates that Bidder B1 would like to move into Lease Area 4 before Lease Area 2. Since bids are processed in increasing order of price point, the bid with the lowest price point for the lease area will be processed first.  More detail on bid processing is discussed in section 5.12 Bid Processing. </a:t>
            </a:r>
          </a:p>
          <a:p>
            <a:pPr>
              <a:defRPr/>
            </a:pPr>
            <a:endParaRPr lang="en-US" dirty="0"/>
          </a:p>
          <a:p>
            <a:pPr>
              <a:defRPr/>
            </a:pPr>
            <a:endParaRPr lang="en-US" dirty="0"/>
          </a:p>
        </p:txBody>
      </p:sp>
      <p:sp>
        <p:nvSpPr>
          <p:cNvPr id="4" name="Slide Number Placeholder 3"/>
          <p:cNvSpPr>
            <a:spLocks noGrp="1"/>
          </p:cNvSpPr>
          <p:nvPr>
            <p:ph type="sldNum" sz="quarter" idx="5"/>
          </p:nvPr>
        </p:nvSpPr>
        <p:spPr/>
        <p:txBody>
          <a:bodyPr/>
          <a:lstStyle/>
          <a:p>
            <a:fld id="{877A3EE8-2E46-46F0-9178-1C4AD9F20EFE}" type="slidenum">
              <a:rPr lang="en-US" smtClean="0"/>
              <a:t>29</a:t>
            </a:fld>
            <a:endParaRPr lang="en-US"/>
          </a:p>
        </p:txBody>
      </p:sp>
    </p:spTree>
    <p:extLst>
      <p:ext uri="{BB962C8B-B14F-4D97-AF65-F5344CB8AC3E}">
        <p14:creationId xmlns:p14="http://schemas.microsoft.com/office/powerpoint/2010/main" val="3502574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What’s New</a:t>
            </a:r>
          </a:p>
          <a:p>
            <a:endParaRPr lang="en-US" dirty="0"/>
          </a:p>
          <a:p>
            <a:r>
              <a:rPr lang="en-US" dirty="0"/>
              <a:t>Starting with offshore lease sales in 2024, BOEM will be using this new auction platform, the BOEM Auction System or BAS. The new auction system will continue to use the ascending clock auction format, but there will be a few important rule changes regarding pricing and bidding. The first change is the use of an iterative second price auction.  The highest price at which there was competition for a lease area becomes the start-of-round price for the next round during the auction or the winning bid at the end of the auction.   </a:t>
            </a:r>
            <a:endParaRPr lang="en-US" dirty="0">
              <a:cs typeface="Calibri"/>
            </a:endParaRPr>
          </a:p>
          <a:p>
            <a:endParaRPr lang="en-US" dirty="0"/>
          </a:p>
          <a:p>
            <a:r>
              <a:rPr lang="en-US" dirty="0"/>
              <a:t>This means that the winning bidder pays the competitive “second price” for its winning lease areas. Both the pricing rule and the activity rule are chosen to encourage truthful bidding in each round of the process. This lets the bidder focus on identifying its most preferred lease area or areas given the prices.</a:t>
            </a:r>
          </a:p>
          <a:p>
            <a:endParaRPr lang="en-US" dirty="0"/>
          </a:p>
          <a:p>
            <a:r>
              <a:rPr lang="en-US" dirty="0"/>
              <a:t>Consider an example with a single lease area. The highest bidder wins the lease area and pays the second‐highest price. This makes bidding the true value a dominant strategy; it is the best strategy regardless of what the other bidders are doing. For instance, if you have the highest bid of $100 and my bid of $90 is the second highest, then you win and pay $90.  You can bid your true value, $100, regardless of what the others are bidding. </a:t>
            </a:r>
            <a:endParaRPr lang="en-US" dirty="0">
              <a:cs typeface="Calibri"/>
            </a:endParaRPr>
          </a:p>
          <a:p>
            <a:endParaRPr lang="en-US" dirty="0">
              <a:cs typeface="Calibri"/>
            </a:endParaRPr>
          </a:p>
          <a:p>
            <a:r>
              <a:rPr lang="en-US" dirty="0"/>
              <a:t>Also, note that after round 1, the prices are presented as ranges.</a:t>
            </a:r>
          </a:p>
        </p:txBody>
      </p:sp>
      <p:sp>
        <p:nvSpPr>
          <p:cNvPr id="4" name="Slide Number Placeholder 3"/>
          <p:cNvSpPr>
            <a:spLocks noGrp="1"/>
          </p:cNvSpPr>
          <p:nvPr>
            <p:ph type="sldNum" sz="quarter" idx="5"/>
          </p:nvPr>
        </p:nvSpPr>
        <p:spPr/>
        <p:txBody>
          <a:bodyPr/>
          <a:lstStyle/>
          <a:p>
            <a:fld id="{877A3EE8-2E46-46F0-9178-1C4AD9F20EFE}" type="slidenum">
              <a:rPr lang="en-US" smtClean="0"/>
              <a:t>3</a:t>
            </a:fld>
            <a:endParaRPr lang="en-US"/>
          </a:p>
        </p:txBody>
      </p:sp>
    </p:spTree>
    <p:extLst>
      <p:ext uri="{BB962C8B-B14F-4D97-AF65-F5344CB8AC3E}">
        <p14:creationId xmlns:p14="http://schemas.microsoft.com/office/powerpoint/2010/main" val="24882027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5.9 Round 2+ Increase Demand – Eligibility &gt; 1 Cont.</a:t>
            </a:r>
          </a:p>
          <a:p>
            <a:pPr>
              <a:defRPr/>
            </a:pPr>
            <a:endParaRPr lang="en-US" dirty="0">
              <a:cs typeface="Calibri"/>
            </a:endParaRPr>
          </a:p>
          <a:p>
            <a:pPr>
              <a:defRPr/>
            </a:pPr>
            <a:r>
              <a:rPr lang="en-US" dirty="0">
                <a:cs typeface="Calibri"/>
              </a:rPr>
              <a:t>Bidders can review the Bid Summary screen to confirm the price point percentages on the entered bids.  Because of the lower price point on Lease Area 4, the system will prioritize the bid to move onto that area over the bid to move onto Lease Area 2.  </a:t>
            </a:r>
          </a:p>
          <a:p>
            <a:pPr>
              <a:defRPr/>
            </a:pPr>
            <a:endParaRPr lang="en-US" dirty="0">
              <a:cs typeface="Calibri"/>
            </a:endParaRPr>
          </a:p>
          <a:p>
            <a:pPr>
              <a:defRPr/>
            </a:pPr>
            <a:r>
              <a:rPr lang="en-US" dirty="0">
                <a:cs typeface="Calibri"/>
              </a:rPr>
              <a:t>Please note that</a:t>
            </a:r>
            <a:r>
              <a:rPr lang="en-US" sz="1200" dirty="0">
                <a:effectLst/>
                <a:latin typeface="Calibri"/>
                <a:ea typeface="Calibri" panose="020F0502020204030204" pitchFamily="34" charset="0"/>
                <a:cs typeface="Calibri"/>
              </a:rPr>
              <a:t> irrespective of the bid price entered, by submitting a bid to increase demand, the bidder indicates that it is willing to pay any price up to the clock price.</a:t>
            </a:r>
            <a:r>
              <a:rPr lang="en-US" dirty="0">
                <a:latin typeface="Calibri"/>
                <a:ea typeface="Calibri" panose="020F0502020204030204" pitchFamily="34" charset="0"/>
                <a:cs typeface="Calibri"/>
              </a:rPr>
              <a:t> </a:t>
            </a:r>
            <a:r>
              <a:rPr lang="en-US" sz="1200" dirty="0">
                <a:effectLst/>
                <a:latin typeface="Calibri"/>
                <a:ea typeface="Calibri" panose="020F0502020204030204" pitchFamily="34" charset="0"/>
                <a:cs typeface="Calibri"/>
              </a:rPr>
              <a:t> The price entered is only used to prioritize the processing of the bids.</a:t>
            </a:r>
            <a:endParaRPr lang="en-US" dirty="0">
              <a:latin typeface="Calibri"/>
              <a:cs typeface="Calibri"/>
            </a:endParaRPr>
          </a:p>
          <a:p>
            <a:endParaRPr lang="en-US" dirty="0"/>
          </a:p>
        </p:txBody>
      </p:sp>
      <p:sp>
        <p:nvSpPr>
          <p:cNvPr id="4" name="Slide Number Placeholder 3"/>
          <p:cNvSpPr>
            <a:spLocks noGrp="1"/>
          </p:cNvSpPr>
          <p:nvPr>
            <p:ph type="sldNum" sz="quarter" idx="5"/>
          </p:nvPr>
        </p:nvSpPr>
        <p:spPr/>
        <p:txBody>
          <a:bodyPr/>
          <a:lstStyle/>
          <a:p>
            <a:fld id="{877A3EE8-2E46-46F0-9178-1C4AD9F20EFE}" type="slidenum">
              <a:rPr lang="en-US" smtClean="0"/>
              <a:t>30</a:t>
            </a:fld>
            <a:endParaRPr lang="en-US"/>
          </a:p>
        </p:txBody>
      </p:sp>
    </p:spTree>
    <p:extLst>
      <p:ext uri="{BB962C8B-B14F-4D97-AF65-F5344CB8AC3E}">
        <p14:creationId xmlns:p14="http://schemas.microsoft.com/office/powerpoint/2010/main" val="7208969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5.10 Round 2+ Missing Bids</a:t>
            </a:r>
          </a:p>
          <a:p>
            <a:endParaRPr lang="en-US" dirty="0"/>
          </a:p>
          <a:p>
            <a:r>
              <a:rPr lang="en-US" dirty="0"/>
              <a:t>If you do not submit a bid by the time the round ends, the auction system will treat your missing bid as if you are requesting to leave the lease area where you have a processed demand of 1 at the start of round price. This is similar to submitting a bid to reduce demand.  In this example, a bid has been placed on a new lease area, Lease Area 1, but there was processed demand for Lease Area 2 in the previous round.  The question mark next to that lease area is a warning that there is a missing bid.  In this case, Bidder C1 should also submit a bid to reduce demand by entering a zero in the Quantity field and a price between start-of-round and clock price.</a:t>
            </a:r>
            <a:endParaRPr lang="en-US" dirty="0">
              <a:cs typeface="Calibri"/>
            </a:endParaRPr>
          </a:p>
        </p:txBody>
      </p:sp>
      <p:sp>
        <p:nvSpPr>
          <p:cNvPr id="4" name="Slide Number Placeholder 3"/>
          <p:cNvSpPr>
            <a:spLocks noGrp="1"/>
          </p:cNvSpPr>
          <p:nvPr>
            <p:ph type="sldNum" sz="quarter" idx="5"/>
          </p:nvPr>
        </p:nvSpPr>
        <p:spPr/>
        <p:txBody>
          <a:bodyPr/>
          <a:lstStyle/>
          <a:p>
            <a:fld id="{877A3EE8-2E46-46F0-9178-1C4AD9F20EFE}" type="slidenum">
              <a:rPr lang="en-US" smtClean="0"/>
              <a:t>31</a:t>
            </a:fld>
            <a:endParaRPr lang="en-US"/>
          </a:p>
        </p:txBody>
      </p:sp>
    </p:spTree>
    <p:extLst>
      <p:ext uri="{BB962C8B-B14F-4D97-AF65-F5344CB8AC3E}">
        <p14:creationId xmlns:p14="http://schemas.microsoft.com/office/powerpoint/2010/main" val="13411477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5.11 Round 2+ Missing Bids</a:t>
            </a:r>
          </a:p>
          <a:p>
            <a:endParaRPr lang="en-US" dirty="0"/>
          </a:p>
          <a:p>
            <a:r>
              <a:rPr lang="en-US" sz="1800" dirty="0">
                <a:effectLst/>
                <a:latin typeface="Calibri" panose="020F0502020204030204" pitchFamily="34" charset="0"/>
                <a:ea typeface="Calibri" panose="020F0502020204030204" pitchFamily="34" charset="0"/>
                <a:cs typeface="Times New Roman" panose="02020603050405020304" pitchFamily="18" charset="0"/>
              </a:rPr>
              <a:t>In the Bid Summary screen, Bidder C1 will see the Missing Bid warning at the top.  Bidder C1 will also see the bid it placed for the new lease area.  If Bidder C1 leaves it as is, when the round ends, the system will treat the missing bid as if it was requesting to leave Lease Area 2 if the price exceeds the start of round price. </a:t>
            </a:r>
            <a:endParaRPr lang="en-US" dirty="0"/>
          </a:p>
        </p:txBody>
      </p:sp>
      <p:sp>
        <p:nvSpPr>
          <p:cNvPr id="4" name="Slide Number Placeholder 3"/>
          <p:cNvSpPr>
            <a:spLocks noGrp="1"/>
          </p:cNvSpPr>
          <p:nvPr>
            <p:ph type="sldNum" sz="quarter" idx="5"/>
          </p:nvPr>
        </p:nvSpPr>
        <p:spPr/>
        <p:txBody>
          <a:bodyPr/>
          <a:lstStyle/>
          <a:p>
            <a:fld id="{877A3EE8-2E46-46F0-9178-1C4AD9F20EFE}" type="slidenum">
              <a:rPr lang="en-US" smtClean="0"/>
              <a:t>32</a:t>
            </a:fld>
            <a:endParaRPr lang="en-US"/>
          </a:p>
        </p:txBody>
      </p:sp>
    </p:spTree>
    <p:extLst>
      <p:ext uri="{BB962C8B-B14F-4D97-AF65-F5344CB8AC3E}">
        <p14:creationId xmlns:p14="http://schemas.microsoft.com/office/powerpoint/2010/main" val="19812440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5.12 Round 2+ Bid Processing</a:t>
            </a:r>
          </a:p>
          <a:p>
            <a:endParaRPr lang="en-US" dirty="0"/>
          </a:p>
          <a:p>
            <a:pPr marL="0" marR="0">
              <a:lnSpc>
                <a:spcPct val="107000"/>
              </a:lnSpc>
              <a:spcBef>
                <a:spcPts val="0"/>
              </a:spcBef>
              <a:spcAft>
                <a:spcPts val="800"/>
              </a:spcAft>
            </a:pPr>
            <a:r>
              <a:rPr lang="en-US" sz="1800" dirty="0">
                <a:solidFill>
                  <a:srgbClr val="4472C4"/>
                </a:solidFill>
                <a:effectLst/>
                <a:latin typeface="Calibri" panose="020F0502020204030204" pitchFamily="34" charset="0"/>
                <a:ea typeface="Calibri" panose="020F0502020204030204" pitchFamily="34" charset="0"/>
                <a:cs typeface="Calibri" panose="020F0502020204030204" pitchFamily="34" charset="0"/>
              </a:rPr>
              <a:t>After each round, the auction system processes all bids to determine the processed demands for all bidders and the posted prices for all the lease areas.  The bid processing algorithm ensures that at least one bidder remains on each lease area for which there has been a bid in the auction.  It also ensures that no bidder exceeds its bidding eligibility.</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77A3EE8-2E46-46F0-9178-1C4AD9F20EFE}" type="slidenum">
              <a:rPr lang="en-US" smtClean="0"/>
              <a:t>33</a:t>
            </a:fld>
            <a:endParaRPr lang="en-US"/>
          </a:p>
        </p:txBody>
      </p:sp>
    </p:spTree>
    <p:extLst>
      <p:ext uri="{BB962C8B-B14F-4D97-AF65-F5344CB8AC3E}">
        <p14:creationId xmlns:p14="http://schemas.microsoft.com/office/powerpoint/2010/main" val="35511785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5.13 Round 2+ Bid Processing</a:t>
            </a:r>
          </a:p>
          <a:p>
            <a:endParaRPr lang="en-US" dirty="0"/>
          </a:p>
          <a:p>
            <a:r>
              <a:rPr lang="en-US" dirty="0"/>
              <a:t>During bid processing, the auction system will first replace any missing bids that bidders may have with a bid of 0 at the start of round price.  Then, bids to maintain demand are always accepted.  That is, if your processed demand for a lease area after the previous round is 1 and in the current round you submitted a bid for that lease area at clock price, your processed demand for that lease area after the current round will continue to be 1.  However, bids to change demand either by changing lease areas or exiting a lease area, are processed in increasing order of price point.  A bid to exit a lease area is applied if there is more than one bidder for that lease area.  A bid to enter another lease area is applied if it does not cause the bidder to exceed its eligibility.</a:t>
            </a:r>
          </a:p>
        </p:txBody>
      </p:sp>
      <p:sp>
        <p:nvSpPr>
          <p:cNvPr id="4" name="Slide Number Placeholder 3"/>
          <p:cNvSpPr>
            <a:spLocks noGrp="1"/>
          </p:cNvSpPr>
          <p:nvPr>
            <p:ph type="sldNum" sz="quarter" idx="5"/>
          </p:nvPr>
        </p:nvSpPr>
        <p:spPr/>
        <p:txBody>
          <a:bodyPr/>
          <a:lstStyle/>
          <a:p>
            <a:fld id="{877A3EE8-2E46-46F0-9178-1C4AD9F20EFE}" type="slidenum">
              <a:rPr lang="en-US" smtClean="0"/>
              <a:t>34</a:t>
            </a:fld>
            <a:endParaRPr lang="en-US"/>
          </a:p>
        </p:txBody>
      </p:sp>
    </p:spTree>
    <p:extLst>
      <p:ext uri="{BB962C8B-B14F-4D97-AF65-F5344CB8AC3E}">
        <p14:creationId xmlns:p14="http://schemas.microsoft.com/office/powerpoint/2010/main" val="13261941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5.14 Round 2+ Posted Prices</a:t>
            </a:r>
          </a:p>
          <a:p>
            <a:endParaRPr lang="en-US" dirty="0"/>
          </a:p>
          <a:p>
            <a:r>
              <a:rPr lang="en-US" dirty="0"/>
              <a:t>We now describe how the auction system determines the posted price of each lease area for the round after the bids are processed.  The posted price of a lease area depends on whether aggregate demand exceeds one.  If aggregate demand exceeds one, the posted price will be set equal to the clock price for the round.  If aggregate demand is equal to one and at least one bid to reduce demand for that lease area was applied, the posted price will be the highest price at which there was competition. That is, the posted price will be the price at which a reduction caused the demand to equal one.  Otherwise, the posted price will be set equal to the start-of-round price.  The price range for the lease area in the next round will be the same as in the round just processed. </a:t>
            </a:r>
          </a:p>
        </p:txBody>
      </p:sp>
      <p:sp>
        <p:nvSpPr>
          <p:cNvPr id="4" name="Slide Number Placeholder 3"/>
          <p:cNvSpPr>
            <a:spLocks noGrp="1"/>
          </p:cNvSpPr>
          <p:nvPr>
            <p:ph type="sldNum" sz="quarter" idx="5"/>
          </p:nvPr>
        </p:nvSpPr>
        <p:spPr/>
        <p:txBody>
          <a:bodyPr/>
          <a:lstStyle/>
          <a:p>
            <a:fld id="{877A3EE8-2E46-46F0-9178-1C4AD9F20EFE}" type="slidenum">
              <a:rPr lang="en-US" smtClean="0"/>
              <a:t>35</a:t>
            </a:fld>
            <a:endParaRPr lang="en-US"/>
          </a:p>
        </p:txBody>
      </p:sp>
    </p:spTree>
    <p:extLst>
      <p:ext uri="{BB962C8B-B14F-4D97-AF65-F5344CB8AC3E}">
        <p14:creationId xmlns:p14="http://schemas.microsoft.com/office/powerpoint/2010/main" val="8029525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 Conclusion of the Auction</a:t>
            </a:r>
          </a:p>
          <a:p>
            <a:endParaRPr lang="en-US" dirty="0"/>
          </a:p>
          <a:p>
            <a:r>
              <a:rPr lang="en-US" dirty="0"/>
              <a:t>If, after the bids of a round have been processed, aggregate demand does not exceed 1 for any lease area, the auction will end.</a:t>
            </a:r>
          </a:p>
        </p:txBody>
      </p:sp>
      <p:sp>
        <p:nvSpPr>
          <p:cNvPr id="4" name="Slide Number Placeholder 3"/>
          <p:cNvSpPr>
            <a:spLocks noGrp="1"/>
          </p:cNvSpPr>
          <p:nvPr>
            <p:ph type="sldNum" sz="quarter" idx="5"/>
          </p:nvPr>
        </p:nvSpPr>
        <p:spPr/>
        <p:txBody>
          <a:bodyPr/>
          <a:lstStyle/>
          <a:p>
            <a:fld id="{877A3EE8-2E46-46F0-9178-1C4AD9F20EFE}" type="slidenum">
              <a:rPr lang="en-US" smtClean="0"/>
              <a:t>36</a:t>
            </a:fld>
            <a:endParaRPr lang="en-US"/>
          </a:p>
        </p:txBody>
      </p:sp>
    </p:spTree>
    <p:extLst>
      <p:ext uri="{BB962C8B-B14F-4D97-AF65-F5344CB8AC3E}">
        <p14:creationId xmlns:p14="http://schemas.microsoft.com/office/powerpoint/2010/main" val="19445554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6.1 Notification of Auction Results</a:t>
            </a:r>
          </a:p>
          <a:p>
            <a:endParaRPr lang="en-US" dirty="0"/>
          </a:p>
          <a:p>
            <a:r>
              <a:rPr lang="en-US" dirty="0"/>
              <a:t>The notification that the auction has concluded will be shown in Place Bids.  You can click on My Final Results or Bid Results to see the outcome of the bids you placed.</a:t>
            </a:r>
          </a:p>
        </p:txBody>
      </p:sp>
      <p:sp>
        <p:nvSpPr>
          <p:cNvPr id="4" name="Slide Number Placeholder 3"/>
          <p:cNvSpPr>
            <a:spLocks noGrp="1"/>
          </p:cNvSpPr>
          <p:nvPr>
            <p:ph type="sldNum" sz="quarter" idx="5"/>
          </p:nvPr>
        </p:nvSpPr>
        <p:spPr/>
        <p:txBody>
          <a:bodyPr/>
          <a:lstStyle/>
          <a:p>
            <a:fld id="{877A3EE8-2E46-46F0-9178-1C4AD9F20EFE}" type="slidenum">
              <a:rPr lang="en-US" smtClean="0"/>
              <a:t>37</a:t>
            </a:fld>
            <a:endParaRPr lang="en-US"/>
          </a:p>
        </p:txBody>
      </p:sp>
    </p:spTree>
    <p:extLst>
      <p:ext uri="{BB962C8B-B14F-4D97-AF65-F5344CB8AC3E}">
        <p14:creationId xmlns:p14="http://schemas.microsoft.com/office/powerpoint/2010/main" val="1419454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6.2 Notification of Auction Results</a:t>
            </a:r>
          </a:p>
          <a:p>
            <a:endParaRPr lang="en-US" dirty="0"/>
          </a:p>
          <a:p>
            <a:pPr marL="0" marR="0">
              <a:lnSpc>
                <a:spcPct val="107000"/>
              </a:lnSpc>
              <a:spcBef>
                <a:spcPts val="0"/>
              </a:spcBef>
              <a:spcAft>
                <a:spcPts val="800"/>
              </a:spcAft>
            </a:pPr>
            <a:r>
              <a:rPr lang="en-US" sz="1800" dirty="0">
                <a:solidFill>
                  <a:srgbClr val="4472C4"/>
                </a:solidFill>
                <a:effectLst/>
                <a:latin typeface="Calibri" panose="020F0502020204030204" pitchFamily="34" charset="0"/>
                <a:ea typeface="Calibri" panose="020F0502020204030204" pitchFamily="34" charset="0"/>
                <a:cs typeface="Calibri" panose="020F0502020204030204" pitchFamily="34" charset="0"/>
              </a:rPr>
              <a:t>The yellow banner will tell you whether you are a provisional winner.  If you are a provisional winner, there will be a star and blue highlight for all the lease areas you have provisionally won. In this case, Bidder A1 won Lease Area 1 at the second highest price at $114,000. Note that processed cash bid is $102,600.  This is because Bidder A1 has a bidding credit. Details can be seen by clicking the arrow.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77A3EE8-2E46-46F0-9178-1C4AD9F20EFE}" type="slidenum">
              <a:rPr lang="en-US" smtClean="0"/>
              <a:t>38</a:t>
            </a:fld>
            <a:endParaRPr lang="en-US"/>
          </a:p>
        </p:txBody>
      </p:sp>
    </p:spTree>
    <p:extLst>
      <p:ext uri="{BB962C8B-B14F-4D97-AF65-F5344CB8AC3E}">
        <p14:creationId xmlns:p14="http://schemas.microsoft.com/office/powerpoint/2010/main" val="39428942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6.3 Notification of Auction Results</a:t>
            </a:r>
          </a:p>
          <a:p>
            <a:endParaRPr lang="en-US" dirty="0"/>
          </a:p>
          <a:p>
            <a:r>
              <a:rPr lang="en-US" dirty="0"/>
              <a:t>In some instances, you may still be a provisional winner even though the last bids you placed were not applied.  In this example, Bidder C1 requested to leave Lease Area 2 if the price exceeded $125,000.  If so, Bidder C1 requested to enter into Lease Area 1 at any price up to the clock price.  However, since Lease Area 2’s price did not exceed $125,000, and Bidder C1 was the highest bidder on that lease area (and all other lease areas had aggregate demand less than or equal to 1), Bidder C1 won it at the start of round price of $110,000 because there was no other demand on Lease Area 2.  Since Bidder C1’s processed demand is 1 for Lease Area 2 and only has an eligibility of 1, its second bid to enter into Lease Area 1 was also not applied.  For any bids placed that were not applied, click on the Results Details to display the explanation.  </a:t>
            </a:r>
          </a:p>
        </p:txBody>
      </p:sp>
      <p:sp>
        <p:nvSpPr>
          <p:cNvPr id="4" name="Slide Number Placeholder 3"/>
          <p:cNvSpPr>
            <a:spLocks noGrp="1"/>
          </p:cNvSpPr>
          <p:nvPr>
            <p:ph type="sldNum" sz="quarter" idx="5"/>
          </p:nvPr>
        </p:nvSpPr>
        <p:spPr/>
        <p:txBody>
          <a:bodyPr/>
          <a:lstStyle/>
          <a:p>
            <a:fld id="{877A3EE8-2E46-46F0-9178-1C4AD9F20EFE}" type="slidenum">
              <a:rPr lang="en-US" smtClean="0"/>
              <a:t>39</a:t>
            </a:fld>
            <a:endParaRPr lang="en-US"/>
          </a:p>
        </p:txBody>
      </p:sp>
    </p:spTree>
    <p:extLst>
      <p:ext uri="{BB962C8B-B14F-4D97-AF65-F5344CB8AC3E}">
        <p14:creationId xmlns:p14="http://schemas.microsoft.com/office/powerpoint/2010/main" val="4098522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3.1 What’s New</a:t>
            </a:r>
          </a:p>
          <a:p>
            <a:endParaRPr lang="en-US" dirty="0"/>
          </a:p>
          <a:p>
            <a:r>
              <a:rPr lang="en-US" dirty="0"/>
              <a:t>The second change is in bidding.  Within the same round, bidders can now submit a bid to reduce demand on one lease area if they are not willing to pay the full price for that area in that round and a bid to increase demand for another lease area.  </a:t>
            </a:r>
            <a:endParaRPr lang="en-US" dirty="0">
              <a:cs typeface="Calibri"/>
            </a:endParaRPr>
          </a:p>
          <a:p>
            <a:endParaRPr lang="en-US" dirty="0"/>
          </a:p>
          <a:p>
            <a:r>
              <a:rPr lang="en-US" dirty="0"/>
              <a:t>The third change is that the determination of provisional winners will no longer use a two-stage process. The bidder who remains on a lease area after the final round become its provisional winner.</a:t>
            </a:r>
            <a:endParaRPr lang="en-US" dirty="0">
              <a:cs typeface="Calibri"/>
            </a:endParaRPr>
          </a:p>
          <a:p>
            <a:endParaRPr lang="en-US" dirty="0">
              <a:cs typeface="Calibri"/>
            </a:endParaRPr>
          </a:p>
          <a:p>
            <a:r>
              <a:rPr lang="en-US" dirty="0">
                <a:cs typeface="Calibri"/>
              </a:rPr>
              <a:t>The fourth change is that the bidding credit will be calculated simply as a percentage of the final price.</a:t>
            </a:r>
          </a:p>
          <a:p>
            <a:endParaRPr lang="en-US" dirty="0">
              <a:cs typeface="Calibri"/>
            </a:endParaRPr>
          </a:p>
          <a:p>
            <a:r>
              <a:rPr lang="en-US" dirty="0">
                <a:cs typeface="Calibri"/>
              </a:rPr>
              <a:t>The fifth change is that bids for two or more lease areas will no longer be treated as package bids. </a:t>
            </a:r>
          </a:p>
        </p:txBody>
      </p:sp>
      <p:sp>
        <p:nvSpPr>
          <p:cNvPr id="4" name="Slide Number Placeholder 3"/>
          <p:cNvSpPr>
            <a:spLocks noGrp="1"/>
          </p:cNvSpPr>
          <p:nvPr>
            <p:ph type="sldNum" sz="quarter" idx="5"/>
          </p:nvPr>
        </p:nvSpPr>
        <p:spPr/>
        <p:txBody>
          <a:bodyPr/>
          <a:lstStyle/>
          <a:p>
            <a:fld id="{877A3EE8-2E46-46F0-9178-1C4AD9F20EFE}" type="slidenum">
              <a:rPr lang="en-US" smtClean="0"/>
              <a:t>4</a:t>
            </a:fld>
            <a:endParaRPr lang="en-US"/>
          </a:p>
        </p:txBody>
      </p:sp>
    </p:spTree>
    <p:extLst>
      <p:ext uri="{BB962C8B-B14F-4D97-AF65-F5344CB8AC3E}">
        <p14:creationId xmlns:p14="http://schemas.microsoft.com/office/powerpoint/2010/main" val="36524549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6.4 Provisional Winners and Prices</a:t>
            </a:r>
          </a:p>
          <a:p>
            <a:endParaRPr lang="en-US" dirty="0"/>
          </a:p>
          <a:p>
            <a:r>
              <a:rPr lang="en-US" dirty="0"/>
              <a:t>To recap, each bidder with processed demand equal to 1 for a lease area will become the provisional winner for that lease area.  The final price for a lease area is the posted price of the last round, which will usually be lower than the clock price.  A provisional winner that has qualified for a bidding credit will pay the posted price for each lease area it won less its bidding credit.</a:t>
            </a:r>
          </a:p>
        </p:txBody>
      </p:sp>
      <p:sp>
        <p:nvSpPr>
          <p:cNvPr id="4" name="Slide Number Placeholder 3"/>
          <p:cNvSpPr>
            <a:spLocks noGrp="1"/>
          </p:cNvSpPr>
          <p:nvPr>
            <p:ph type="sldNum" sz="quarter" idx="5"/>
          </p:nvPr>
        </p:nvSpPr>
        <p:spPr/>
        <p:txBody>
          <a:bodyPr/>
          <a:lstStyle/>
          <a:p>
            <a:fld id="{877A3EE8-2E46-46F0-9178-1C4AD9F20EFE}" type="slidenum">
              <a:rPr lang="en-US" smtClean="0"/>
              <a:t>40</a:t>
            </a:fld>
            <a:endParaRPr lang="en-US"/>
          </a:p>
        </p:txBody>
      </p:sp>
    </p:spTree>
    <p:extLst>
      <p:ext uri="{BB962C8B-B14F-4D97-AF65-F5344CB8AC3E}">
        <p14:creationId xmlns:p14="http://schemas.microsoft.com/office/powerpoint/2010/main" val="1303468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3.2 Auction Flow</a:t>
            </a:r>
          </a:p>
          <a:p>
            <a:endParaRPr lang="en-US" dirty="0"/>
          </a:p>
          <a:p>
            <a:r>
              <a:rPr lang="en-US" dirty="0"/>
              <a:t>This slide illustrates the flow of the auction.  Before the round begins, the clock prices for the lease areas are announced.  The round opens and qualified bidders place bids. The round closes when the time expires. The auction system then processes the bids, calculates the aggregate demand for each lease area, and checks whether aggregate demand is less than or equal to one for every lease area. If aggregate demand exceeds one for at least one lease area, then the auction continues.  The posted prices are published for each lease area and the auction will proceed with another round of bidding for every lease area.  If, after the bids of a round have been processed, aggregate demand is less than or equal to one for every lease area, the auction ends.</a:t>
            </a:r>
            <a:endParaRPr lang="en-US" dirty="0">
              <a:cs typeface="Calibri"/>
            </a:endParaRPr>
          </a:p>
        </p:txBody>
      </p:sp>
      <p:sp>
        <p:nvSpPr>
          <p:cNvPr id="4" name="Slide Number Placeholder 3"/>
          <p:cNvSpPr>
            <a:spLocks noGrp="1"/>
          </p:cNvSpPr>
          <p:nvPr>
            <p:ph type="sldNum" sz="quarter" idx="5"/>
          </p:nvPr>
        </p:nvSpPr>
        <p:spPr/>
        <p:txBody>
          <a:bodyPr/>
          <a:lstStyle/>
          <a:p>
            <a:fld id="{877A3EE8-2E46-46F0-9178-1C4AD9F20EFE}" type="slidenum">
              <a:rPr lang="en-US" smtClean="0"/>
              <a:t>5</a:t>
            </a:fld>
            <a:endParaRPr lang="en-US"/>
          </a:p>
        </p:txBody>
      </p:sp>
    </p:spTree>
    <p:extLst>
      <p:ext uri="{BB962C8B-B14F-4D97-AF65-F5344CB8AC3E}">
        <p14:creationId xmlns:p14="http://schemas.microsoft.com/office/powerpoint/2010/main" val="1709610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3.3 Key Terms</a:t>
            </a:r>
          </a:p>
          <a:p>
            <a:endParaRPr lang="en-US" dirty="0"/>
          </a:p>
          <a:p>
            <a:r>
              <a:rPr lang="en-US" dirty="0"/>
              <a:t>There are several key terms to know before we get into the bidding process. Opening price is the minimum bid price for a lease area.  This is the clock price in Round 1.  Opening prices are determined by BOEM prior to the auction.  </a:t>
            </a:r>
            <a:endParaRPr lang="en-US" dirty="0">
              <a:cs typeface="Calibri"/>
            </a:endParaRPr>
          </a:p>
          <a:p>
            <a:endParaRPr lang="en-US" dirty="0"/>
          </a:p>
          <a:p>
            <a:r>
              <a:rPr lang="en-US" dirty="0"/>
              <a:t>In other rounds, there is a price range for each lease area, and bidders submit bids at prices within the round’s price range.  The lowest price in the range is called the start-of-round price, while the highest price in the range is called the clock price.   </a:t>
            </a:r>
            <a:endParaRPr lang="en-US" dirty="0">
              <a:cs typeface="Calibri"/>
            </a:endParaRPr>
          </a:p>
          <a:p>
            <a:endParaRPr lang="en-US" dirty="0"/>
          </a:p>
          <a:p>
            <a:r>
              <a:rPr lang="en-US" dirty="0"/>
              <a:t>Posted price is the price for each lease area after the processing of all bids for a round.  The posted price for a lease area in each round is the start-of-round price for that lease area in the next round. More detail on posted prices will be discussed later in this tutorial. </a:t>
            </a:r>
            <a:endParaRPr lang="en-US" dirty="0">
              <a:cs typeface="Calibri"/>
            </a:endParaRPr>
          </a:p>
          <a:p>
            <a:endParaRPr lang="en-US" dirty="0">
              <a:cs typeface="Calibri"/>
            </a:endParaRPr>
          </a:p>
          <a:p>
            <a:pPr>
              <a:defRPr/>
            </a:pPr>
            <a:r>
              <a:rPr lang="en-US" dirty="0"/>
              <a:t>Bids are processed in increasing order of price point. Any bid price you submit in the round will be assigned a price point, which is the percentage distance between the start-of-round price and the clock price.  For example, the 0% price point refers to the start-of-round price, the 100% price point refers to the clock price, and the 50% price point refers to the mid-point of the start-of-round price and the clock price.  Additional price point examples are shown in the table.  Note that price points for increase demand bids are not relevant in bid processing for auctions with one per customer rule.</a:t>
            </a:r>
            <a:endParaRPr lang="en-US" dirty="0">
              <a:ea typeface="Calibri" panose="020F0502020204030204"/>
              <a:cs typeface="Calibri" panose="020F0502020204030204"/>
            </a:endParaRPr>
          </a:p>
          <a:p>
            <a:endParaRPr lang="en-US" dirty="0">
              <a:cs typeface="Calibri"/>
            </a:endParaRPr>
          </a:p>
        </p:txBody>
      </p:sp>
      <p:sp>
        <p:nvSpPr>
          <p:cNvPr id="4" name="Slide Number Placeholder 3"/>
          <p:cNvSpPr>
            <a:spLocks noGrp="1"/>
          </p:cNvSpPr>
          <p:nvPr>
            <p:ph type="sldNum" sz="quarter" idx="5"/>
          </p:nvPr>
        </p:nvSpPr>
        <p:spPr/>
        <p:txBody>
          <a:bodyPr/>
          <a:lstStyle/>
          <a:p>
            <a:fld id="{877A3EE8-2E46-46F0-9178-1C4AD9F20EFE}" type="slidenum">
              <a:rPr lang="en-US" smtClean="0"/>
              <a:t>6</a:t>
            </a:fld>
            <a:endParaRPr lang="en-US"/>
          </a:p>
        </p:txBody>
      </p:sp>
    </p:spTree>
    <p:extLst>
      <p:ext uri="{BB962C8B-B14F-4D97-AF65-F5344CB8AC3E}">
        <p14:creationId xmlns:p14="http://schemas.microsoft.com/office/powerpoint/2010/main" val="3787488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3.4 Key Terms</a:t>
            </a:r>
          </a:p>
          <a:p>
            <a:endParaRPr lang="en-US" dirty="0"/>
          </a:p>
          <a:p>
            <a:r>
              <a:rPr lang="en-US" dirty="0"/>
              <a:t>Bidders specify their demand for a lease area with either a 0 or a 1.  A demand of 1 indicates the lease area or areas they are bidding on.  </a:t>
            </a:r>
          </a:p>
          <a:p>
            <a:endParaRPr lang="en-US" dirty="0"/>
          </a:p>
          <a:p>
            <a:r>
              <a:rPr lang="en-US" dirty="0"/>
              <a:t>Processed demand is the demand, either 0 or 1, of a bidder for a lease area following the processing of the bids for the round.  </a:t>
            </a:r>
          </a:p>
          <a:p>
            <a:endParaRPr lang="en-US" dirty="0"/>
          </a:p>
          <a:p>
            <a:r>
              <a:rPr lang="en-US" dirty="0"/>
              <a:t>Aggregate demand is the number of bidders with processed demand of 1 for a given lease area following the processing of the bids for the round.</a:t>
            </a:r>
          </a:p>
        </p:txBody>
      </p:sp>
      <p:sp>
        <p:nvSpPr>
          <p:cNvPr id="4" name="Slide Number Placeholder 3"/>
          <p:cNvSpPr>
            <a:spLocks noGrp="1"/>
          </p:cNvSpPr>
          <p:nvPr>
            <p:ph type="sldNum" sz="quarter" idx="5"/>
          </p:nvPr>
        </p:nvSpPr>
        <p:spPr/>
        <p:txBody>
          <a:bodyPr/>
          <a:lstStyle/>
          <a:p>
            <a:fld id="{877A3EE8-2E46-46F0-9178-1C4AD9F20EFE}" type="slidenum">
              <a:rPr lang="en-US" smtClean="0"/>
              <a:t>7</a:t>
            </a:fld>
            <a:endParaRPr lang="en-US"/>
          </a:p>
        </p:txBody>
      </p:sp>
    </p:spTree>
    <p:extLst>
      <p:ext uri="{BB962C8B-B14F-4D97-AF65-F5344CB8AC3E}">
        <p14:creationId xmlns:p14="http://schemas.microsoft.com/office/powerpoint/2010/main" val="859918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3.5 Key Terms</a:t>
            </a:r>
          </a:p>
          <a:p>
            <a:endParaRPr lang="en-US" dirty="0"/>
          </a:p>
          <a:p>
            <a:r>
              <a:rPr lang="en-US" dirty="0"/>
              <a:t>Eligibility is the maximum number of bids that the bidder can submit in a given round. The eligibility for Round 1 is known as the initial eligibility. The initial eligibility is based on the number of lease areas included in the payment of its upfront bid deposit. With a ‘one-per-customer’ rule, the initial eligibility of a bidder who has submitted a bidding deposit is one.  After round 1, a bidder’s eligibility for a round equals the bidder’s processed activity following the processing of the bids for the previous round. Processed activity is the number of lease areas for which the bidder’s processed demand is 1.</a:t>
            </a:r>
          </a:p>
        </p:txBody>
      </p:sp>
      <p:sp>
        <p:nvSpPr>
          <p:cNvPr id="4" name="Slide Number Placeholder 3"/>
          <p:cNvSpPr>
            <a:spLocks noGrp="1"/>
          </p:cNvSpPr>
          <p:nvPr>
            <p:ph type="sldNum" sz="quarter" idx="5"/>
          </p:nvPr>
        </p:nvSpPr>
        <p:spPr/>
        <p:txBody>
          <a:bodyPr/>
          <a:lstStyle/>
          <a:p>
            <a:fld id="{877A3EE8-2E46-46F0-9178-1C4AD9F20EFE}" type="slidenum">
              <a:rPr lang="en-US" smtClean="0"/>
              <a:t>8</a:t>
            </a:fld>
            <a:endParaRPr lang="en-US"/>
          </a:p>
        </p:txBody>
      </p:sp>
    </p:spTree>
    <p:extLst>
      <p:ext uri="{BB962C8B-B14F-4D97-AF65-F5344CB8AC3E}">
        <p14:creationId xmlns:p14="http://schemas.microsoft.com/office/powerpoint/2010/main" val="4077839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3.6 Authentication and Login.gov</a:t>
            </a:r>
          </a:p>
          <a:p>
            <a:endParaRPr lang="en-US" dirty="0"/>
          </a:p>
          <a:p>
            <a:r>
              <a:rPr lang="en-US" dirty="0"/>
              <a:t>BOEM auctions requires a FIDO (Fast Identity Online) compliant security key to log in.  Prior to the auction, bidders must purchase a FIDO-compliant key for each user.  Each user will also need to register with Login.gov. The email listed on the Bidder Financial Form (or BFF) must match the email registered with Login.gov.  In addition, users will need to download the Google Authenticator onto their phone. Please refer to BOEM Auction Login and Authentication Procedures document on BOEM's website for more detailed instructions.  </a:t>
            </a:r>
            <a:endParaRPr lang="en-US" dirty="0">
              <a:cs typeface="Calibri"/>
            </a:endParaRPr>
          </a:p>
        </p:txBody>
      </p:sp>
      <p:sp>
        <p:nvSpPr>
          <p:cNvPr id="4" name="Slide Number Placeholder 3"/>
          <p:cNvSpPr>
            <a:spLocks noGrp="1"/>
          </p:cNvSpPr>
          <p:nvPr>
            <p:ph type="sldNum" sz="quarter" idx="5"/>
          </p:nvPr>
        </p:nvSpPr>
        <p:spPr/>
        <p:txBody>
          <a:bodyPr/>
          <a:lstStyle/>
          <a:p>
            <a:fld id="{877A3EE8-2E46-46F0-9178-1C4AD9F20EFE}" type="slidenum">
              <a:rPr lang="en-US" smtClean="0"/>
              <a:t>9</a:t>
            </a:fld>
            <a:endParaRPr lang="en-US"/>
          </a:p>
        </p:txBody>
      </p:sp>
    </p:spTree>
    <p:extLst>
      <p:ext uri="{BB962C8B-B14F-4D97-AF65-F5344CB8AC3E}">
        <p14:creationId xmlns:p14="http://schemas.microsoft.com/office/powerpoint/2010/main" val="42315375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General Slide – Text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E22C2AA-4ACF-FB4B-A350-0D8F18119AE3}"/>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13" name="Text Placeholder 12">
            <a:extLst>
              <a:ext uri="{FF2B5EF4-FFF2-40B4-BE49-F238E27FC236}">
                <a16:creationId xmlns:a16="http://schemas.microsoft.com/office/drawing/2014/main" id="{36110FFD-8DA9-E34A-9778-4476AD62D79E}"/>
              </a:ext>
            </a:extLst>
          </p:cNvPr>
          <p:cNvSpPr>
            <a:spLocks noGrp="1"/>
          </p:cNvSpPr>
          <p:nvPr>
            <p:ph type="body" sz="quarter" idx="11" hasCustomPrompt="1"/>
          </p:nvPr>
        </p:nvSpPr>
        <p:spPr>
          <a:xfrm>
            <a:off x="755289" y="1163782"/>
            <a:ext cx="10679424" cy="4690872"/>
          </a:xfrm>
          <a:prstGeom prst="rect">
            <a:avLst/>
          </a:prstGeom>
        </p:spPr>
        <p:txBody>
          <a:bodyPr/>
          <a:lstStyle>
            <a:lvl1pPr marL="228600" indent="-228600">
              <a:buClr>
                <a:srgbClr val="26B99A"/>
              </a:buClr>
              <a:buSzPct val="75000"/>
              <a:buFont typeface="Courier New" panose="02070309020205020404" pitchFamily="49" charset="0"/>
              <a:buChar char="o"/>
              <a:defRPr sz="2400" b="1">
                <a:solidFill>
                  <a:srgbClr val="0A456F"/>
                </a:solidFill>
                <a:latin typeface="+mj-lt"/>
                <a:cs typeface="Arial" panose="020B0604020202020204" pitchFamily="34" charset="0"/>
              </a:defRPr>
            </a:lvl1pPr>
            <a:lvl2pPr marL="685800" indent="-228600">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buClr>
                <a:srgbClr val="26B99A"/>
              </a:buClr>
              <a:buSzPct val="75000"/>
              <a:buFont typeface="Courier New" panose="02070309020205020404" pitchFamily="49" charset="0"/>
              <a:buChar char="o"/>
              <a:defRPr sz="2400">
                <a:latin typeface="+mj-lt"/>
                <a:cs typeface="Arial" panose="020B0604020202020204" pitchFamily="34" charset="0"/>
              </a:defRPr>
            </a:lvl5pPr>
          </a:lstStyle>
          <a:p>
            <a:pPr lvl="0"/>
            <a:r>
              <a:rPr lang="en-US"/>
              <a:t>Edit General Theme Slide</a:t>
            </a:r>
          </a:p>
        </p:txBody>
      </p:sp>
      <p:sp>
        <p:nvSpPr>
          <p:cNvPr id="7" name="Slide Number Placeholder 6"/>
          <p:cNvSpPr>
            <a:spLocks noGrp="1"/>
          </p:cNvSpPr>
          <p:nvPr>
            <p:ph type="sldNum" sz="quarter" idx="13"/>
          </p:nvPr>
        </p:nvSpPr>
        <p:spPr/>
        <p:txBody>
          <a:bodyPr/>
          <a:lstStyle>
            <a:lvl1pPr>
              <a:defRPr>
                <a:solidFill>
                  <a:schemeClr val="bg1"/>
                </a:solidFill>
              </a:defRPr>
            </a:lvl1pPr>
          </a:lstStyle>
          <a:p>
            <a:fld id="{D47257BE-248A-48BC-9F5F-19A6E1408DB6}" type="slidenum">
              <a:rPr lang="en-US" smtClean="0"/>
              <a:pPr/>
              <a:t>‹#›</a:t>
            </a:fld>
            <a:endParaRPr lang="en-US"/>
          </a:p>
        </p:txBody>
      </p:sp>
      <p:sp>
        <p:nvSpPr>
          <p:cNvPr id="14" name="Text Placeholder 7">
            <a:extLst>
              <a:ext uri="{FF2B5EF4-FFF2-40B4-BE49-F238E27FC236}">
                <a16:creationId xmlns:a16="http://schemas.microsoft.com/office/drawing/2014/main" id="{F2C44765-2BCE-A443-B336-FBF3AA179313}"/>
              </a:ext>
            </a:extLst>
          </p:cNvPr>
          <p:cNvSpPr>
            <a:spLocks noGrp="1"/>
          </p:cNvSpPr>
          <p:nvPr>
            <p:ph type="body" sz="quarter" idx="10" hasCustomPrompt="1"/>
          </p:nvPr>
        </p:nvSpPr>
        <p:spPr>
          <a:xfrm>
            <a:off x="207184" y="5163"/>
            <a:ext cx="11794316"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Header</a:t>
            </a:r>
          </a:p>
        </p:txBody>
      </p:sp>
    </p:spTree>
    <p:extLst>
      <p:ext uri="{BB962C8B-B14F-4D97-AF65-F5344CB8AC3E}">
        <p14:creationId xmlns:p14="http://schemas.microsoft.com/office/powerpoint/2010/main" val="29583165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656E2-549A-4912-8C1A-A3B62AA78B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A1FF76-96C5-4AD8-B62E-0D9B469A98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B5974E-DA15-4E85-B41A-D0A86483EA41}"/>
              </a:ext>
            </a:extLst>
          </p:cNvPr>
          <p:cNvSpPr>
            <a:spLocks noGrp="1"/>
          </p:cNvSpPr>
          <p:nvPr>
            <p:ph type="dt" sz="half" idx="10"/>
          </p:nvPr>
        </p:nvSpPr>
        <p:spPr/>
        <p:txBody>
          <a:bodyPr/>
          <a:lstStyle/>
          <a:p>
            <a:fld id="{2755FE9D-6F17-4C5B-AB08-E341EE482B79}" type="datetimeFigureOut">
              <a:rPr lang="en-US" smtClean="0"/>
              <a:t>8/7/2024</a:t>
            </a:fld>
            <a:endParaRPr lang="en-US"/>
          </a:p>
        </p:txBody>
      </p:sp>
      <p:sp>
        <p:nvSpPr>
          <p:cNvPr id="5" name="Footer Placeholder 4">
            <a:extLst>
              <a:ext uri="{FF2B5EF4-FFF2-40B4-BE49-F238E27FC236}">
                <a16:creationId xmlns:a16="http://schemas.microsoft.com/office/drawing/2014/main" id="{340C2438-4DE4-4231-9075-7809225F69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258D10-B009-46BB-A750-C008E3079BE5}"/>
              </a:ext>
            </a:extLst>
          </p:cNvPr>
          <p:cNvSpPr>
            <a:spLocks noGrp="1"/>
          </p:cNvSpPr>
          <p:nvPr>
            <p:ph type="sldNum" sz="quarter" idx="12"/>
          </p:nvPr>
        </p:nvSpPr>
        <p:spPr/>
        <p:txBody>
          <a:bodyPr/>
          <a:lstStyle/>
          <a:p>
            <a:fld id="{7BED0267-436B-430E-9851-2E560954EA8A}" type="slidenum">
              <a:rPr lang="en-US" smtClean="0"/>
              <a:t>‹#›</a:t>
            </a:fld>
            <a:endParaRPr lang="en-US"/>
          </a:p>
        </p:txBody>
      </p:sp>
    </p:spTree>
    <p:extLst>
      <p:ext uri="{BB962C8B-B14F-4D97-AF65-F5344CB8AC3E}">
        <p14:creationId xmlns:p14="http://schemas.microsoft.com/office/powerpoint/2010/main" val="3538976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2B930-0684-4C51-A73B-89BBBD0C64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24AADA-E1B0-474F-A2DC-25BC7371CF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177866-1153-4E85-986C-7257586A59E6}"/>
              </a:ext>
            </a:extLst>
          </p:cNvPr>
          <p:cNvSpPr>
            <a:spLocks noGrp="1"/>
          </p:cNvSpPr>
          <p:nvPr>
            <p:ph type="dt" sz="half" idx="10"/>
          </p:nvPr>
        </p:nvSpPr>
        <p:spPr/>
        <p:txBody>
          <a:bodyPr/>
          <a:lstStyle/>
          <a:p>
            <a:fld id="{2755FE9D-6F17-4C5B-AB08-E341EE482B79}" type="datetimeFigureOut">
              <a:rPr lang="en-US" smtClean="0"/>
              <a:t>8/7/2024</a:t>
            </a:fld>
            <a:endParaRPr lang="en-US"/>
          </a:p>
        </p:txBody>
      </p:sp>
      <p:sp>
        <p:nvSpPr>
          <p:cNvPr id="5" name="Footer Placeholder 4">
            <a:extLst>
              <a:ext uri="{FF2B5EF4-FFF2-40B4-BE49-F238E27FC236}">
                <a16:creationId xmlns:a16="http://schemas.microsoft.com/office/drawing/2014/main" id="{C4B24606-DEE5-4685-A2B6-702644F91B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AFD981-6B5E-446E-8EF4-261212EAC782}"/>
              </a:ext>
            </a:extLst>
          </p:cNvPr>
          <p:cNvSpPr>
            <a:spLocks noGrp="1"/>
          </p:cNvSpPr>
          <p:nvPr>
            <p:ph type="sldNum" sz="quarter" idx="12"/>
          </p:nvPr>
        </p:nvSpPr>
        <p:spPr/>
        <p:txBody>
          <a:bodyPr/>
          <a:lstStyle/>
          <a:p>
            <a:fld id="{7BED0267-436B-430E-9851-2E560954EA8A}" type="slidenum">
              <a:rPr lang="en-US" smtClean="0"/>
              <a:t>‹#›</a:t>
            </a:fld>
            <a:endParaRPr lang="en-US"/>
          </a:p>
        </p:txBody>
      </p:sp>
    </p:spTree>
    <p:extLst>
      <p:ext uri="{BB962C8B-B14F-4D97-AF65-F5344CB8AC3E}">
        <p14:creationId xmlns:p14="http://schemas.microsoft.com/office/powerpoint/2010/main" val="2098573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79C03-D330-44DF-9FC1-681760A591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2986E8-AA58-41DB-A2DF-7A62158ED7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A4D8D3-8562-4914-8FC3-AE2ECD1A9C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F3E152-1C3F-4E47-AAC3-E010F5C53AEB}"/>
              </a:ext>
            </a:extLst>
          </p:cNvPr>
          <p:cNvSpPr>
            <a:spLocks noGrp="1"/>
          </p:cNvSpPr>
          <p:nvPr>
            <p:ph type="dt" sz="half" idx="10"/>
          </p:nvPr>
        </p:nvSpPr>
        <p:spPr/>
        <p:txBody>
          <a:bodyPr/>
          <a:lstStyle/>
          <a:p>
            <a:fld id="{2755FE9D-6F17-4C5B-AB08-E341EE482B79}" type="datetimeFigureOut">
              <a:rPr lang="en-US" smtClean="0"/>
              <a:t>8/7/2024</a:t>
            </a:fld>
            <a:endParaRPr lang="en-US"/>
          </a:p>
        </p:txBody>
      </p:sp>
      <p:sp>
        <p:nvSpPr>
          <p:cNvPr id="6" name="Footer Placeholder 5">
            <a:extLst>
              <a:ext uri="{FF2B5EF4-FFF2-40B4-BE49-F238E27FC236}">
                <a16:creationId xmlns:a16="http://schemas.microsoft.com/office/drawing/2014/main" id="{7D341072-9710-4862-B60A-EA503B8320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2AC911-F416-44FB-9BBD-31DDB7D6A2F9}"/>
              </a:ext>
            </a:extLst>
          </p:cNvPr>
          <p:cNvSpPr>
            <a:spLocks noGrp="1"/>
          </p:cNvSpPr>
          <p:nvPr>
            <p:ph type="sldNum" sz="quarter" idx="12"/>
          </p:nvPr>
        </p:nvSpPr>
        <p:spPr/>
        <p:txBody>
          <a:bodyPr/>
          <a:lstStyle/>
          <a:p>
            <a:fld id="{7BED0267-436B-430E-9851-2E560954EA8A}" type="slidenum">
              <a:rPr lang="en-US" smtClean="0"/>
              <a:t>‹#›</a:t>
            </a:fld>
            <a:endParaRPr lang="en-US"/>
          </a:p>
        </p:txBody>
      </p:sp>
    </p:spTree>
    <p:extLst>
      <p:ext uri="{BB962C8B-B14F-4D97-AF65-F5344CB8AC3E}">
        <p14:creationId xmlns:p14="http://schemas.microsoft.com/office/powerpoint/2010/main" val="3718711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59D65-8B3D-4060-9CCF-B29FCA000C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A68A76-861E-4FD8-9CCA-650AB70B5C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42210F-E992-4965-9550-D3FF6890A6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D8A55B9-8DFE-4D47-A8FC-DB71D4C1F8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54AFFF-B167-46B1-9E52-E171F309B3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C78CA3-9B4E-4696-AB25-B2E4D0860EF3}"/>
              </a:ext>
            </a:extLst>
          </p:cNvPr>
          <p:cNvSpPr>
            <a:spLocks noGrp="1"/>
          </p:cNvSpPr>
          <p:nvPr>
            <p:ph type="dt" sz="half" idx="10"/>
          </p:nvPr>
        </p:nvSpPr>
        <p:spPr/>
        <p:txBody>
          <a:bodyPr/>
          <a:lstStyle/>
          <a:p>
            <a:fld id="{2755FE9D-6F17-4C5B-AB08-E341EE482B79}" type="datetimeFigureOut">
              <a:rPr lang="en-US" smtClean="0"/>
              <a:t>8/7/2024</a:t>
            </a:fld>
            <a:endParaRPr lang="en-US"/>
          </a:p>
        </p:txBody>
      </p:sp>
      <p:sp>
        <p:nvSpPr>
          <p:cNvPr id="8" name="Footer Placeholder 7">
            <a:extLst>
              <a:ext uri="{FF2B5EF4-FFF2-40B4-BE49-F238E27FC236}">
                <a16:creationId xmlns:a16="http://schemas.microsoft.com/office/drawing/2014/main" id="{B6310CE6-B2E9-4F0D-A77E-7958A86A53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E12040-8F3A-45EB-981D-05C44DD755F7}"/>
              </a:ext>
            </a:extLst>
          </p:cNvPr>
          <p:cNvSpPr>
            <a:spLocks noGrp="1"/>
          </p:cNvSpPr>
          <p:nvPr>
            <p:ph type="sldNum" sz="quarter" idx="12"/>
          </p:nvPr>
        </p:nvSpPr>
        <p:spPr/>
        <p:txBody>
          <a:bodyPr/>
          <a:lstStyle/>
          <a:p>
            <a:fld id="{7BED0267-436B-430E-9851-2E560954EA8A}" type="slidenum">
              <a:rPr lang="en-US" smtClean="0"/>
              <a:t>‹#›</a:t>
            </a:fld>
            <a:endParaRPr lang="en-US"/>
          </a:p>
        </p:txBody>
      </p:sp>
    </p:spTree>
    <p:extLst>
      <p:ext uri="{BB962C8B-B14F-4D97-AF65-F5344CB8AC3E}">
        <p14:creationId xmlns:p14="http://schemas.microsoft.com/office/powerpoint/2010/main" val="9249013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9E5E4-664F-4706-BB9E-1CEDCB76C5A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997A7F-3BDF-4DE4-AF2B-14A0C86AF4A0}"/>
              </a:ext>
            </a:extLst>
          </p:cNvPr>
          <p:cNvSpPr>
            <a:spLocks noGrp="1"/>
          </p:cNvSpPr>
          <p:nvPr>
            <p:ph type="dt" sz="half" idx="10"/>
          </p:nvPr>
        </p:nvSpPr>
        <p:spPr/>
        <p:txBody>
          <a:bodyPr/>
          <a:lstStyle/>
          <a:p>
            <a:fld id="{2755FE9D-6F17-4C5B-AB08-E341EE482B79}" type="datetimeFigureOut">
              <a:rPr lang="en-US" smtClean="0"/>
              <a:t>8/7/2024</a:t>
            </a:fld>
            <a:endParaRPr lang="en-US"/>
          </a:p>
        </p:txBody>
      </p:sp>
      <p:sp>
        <p:nvSpPr>
          <p:cNvPr id="4" name="Footer Placeholder 3">
            <a:extLst>
              <a:ext uri="{FF2B5EF4-FFF2-40B4-BE49-F238E27FC236}">
                <a16:creationId xmlns:a16="http://schemas.microsoft.com/office/drawing/2014/main" id="{AEBBA70C-77B7-4752-B239-9AC9C5CB72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33DD8D-5DB8-4675-B1AD-0C92B8034EC3}"/>
              </a:ext>
            </a:extLst>
          </p:cNvPr>
          <p:cNvSpPr>
            <a:spLocks noGrp="1"/>
          </p:cNvSpPr>
          <p:nvPr>
            <p:ph type="sldNum" sz="quarter" idx="12"/>
          </p:nvPr>
        </p:nvSpPr>
        <p:spPr/>
        <p:txBody>
          <a:bodyPr/>
          <a:lstStyle/>
          <a:p>
            <a:fld id="{7BED0267-436B-430E-9851-2E560954EA8A}" type="slidenum">
              <a:rPr lang="en-US" smtClean="0"/>
              <a:t>‹#›</a:t>
            </a:fld>
            <a:endParaRPr lang="en-US"/>
          </a:p>
        </p:txBody>
      </p:sp>
    </p:spTree>
    <p:extLst>
      <p:ext uri="{BB962C8B-B14F-4D97-AF65-F5344CB8AC3E}">
        <p14:creationId xmlns:p14="http://schemas.microsoft.com/office/powerpoint/2010/main" val="286109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991152-8168-45D4-9B8D-82A795B76577}"/>
              </a:ext>
            </a:extLst>
          </p:cNvPr>
          <p:cNvSpPr>
            <a:spLocks noGrp="1"/>
          </p:cNvSpPr>
          <p:nvPr>
            <p:ph type="dt" sz="half" idx="10"/>
          </p:nvPr>
        </p:nvSpPr>
        <p:spPr/>
        <p:txBody>
          <a:bodyPr/>
          <a:lstStyle/>
          <a:p>
            <a:fld id="{2755FE9D-6F17-4C5B-AB08-E341EE482B79}" type="datetimeFigureOut">
              <a:rPr lang="en-US" smtClean="0"/>
              <a:t>8/7/2024</a:t>
            </a:fld>
            <a:endParaRPr lang="en-US"/>
          </a:p>
        </p:txBody>
      </p:sp>
      <p:sp>
        <p:nvSpPr>
          <p:cNvPr id="3" name="Footer Placeholder 2">
            <a:extLst>
              <a:ext uri="{FF2B5EF4-FFF2-40B4-BE49-F238E27FC236}">
                <a16:creationId xmlns:a16="http://schemas.microsoft.com/office/drawing/2014/main" id="{83038462-980D-4B5B-8815-4874759463D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D63DC3-20F0-42E0-AD71-80C53EDAF987}"/>
              </a:ext>
            </a:extLst>
          </p:cNvPr>
          <p:cNvSpPr>
            <a:spLocks noGrp="1"/>
          </p:cNvSpPr>
          <p:nvPr>
            <p:ph type="sldNum" sz="quarter" idx="12"/>
          </p:nvPr>
        </p:nvSpPr>
        <p:spPr/>
        <p:txBody>
          <a:bodyPr/>
          <a:lstStyle/>
          <a:p>
            <a:fld id="{7BED0267-436B-430E-9851-2E560954EA8A}" type="slidenum">
              <a:rPr lang="en-US" smtClean="0"/>
              <a:t>‹#›</a:t>
            </a:fld>
            <a:endParaRPr lang="en-US"/>
          </a:p>
        </p:txBody>
      </p:sp>
    </p:spTree>
    <p:extLst>
      <p:ext uri="{BB962C8B-B14F-4D97-AF65-F5344CB8AC3E}">
        <p14:creationId xmlns:p14="http://schemas.microsoft.com/office/powerpoint/2010/main" val="471255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2CB60-D952-48A6-9EB9-A8804B4D2D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9E6378-6CE1-4F9F-8B75-134A670286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7E8BAD-3D62-470F-8827-4C35DFE7A0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E37851-42C1-48C2-9FEA-7C14AFA5D2DF}"/>
              </a:ext>
            </a:extLst>
          </p:cNvPr>
          <p:cNvSpPr>
            <a:spLocks noGrp="1"/>
          </p:cNvSpPr>
          <p:nvPr>
            <p:ph type="dt" sz="half" idx="10"/>
          </p:nvPr>
        </p:nvSpPr>
        <p:spPr/>
        <p:txBody>
          <a:bodyPr/>
          <a:lstStyle/>
          <a:p>
            <a:fld id="{2755FE9D-6F17-4C5B-AB08-E341EE482B79}" type="datetimeFigureOut">
              <a:rPr lang="en-US" smtClean="0"/>
              <a:t>8/7/2024</a:t>
            </a:fld>
            <a:endParaRPr lang="en-US"/>
          </a:p>
        </p:txBody>
      </p:sp>
      <p:sp>
        <p:nvSpPr>
          <p:cNvPr id="6" name="Footer Placeholder 5">
            <a:extLst>
              <a:ext uri="{FF2B5EF4-FFF2-40B4-BE49-F238E27FC236}">
                <a16:creationId xmlns:a16="http://schemas.microsoft.com/office/drawing/2014/main" id="{34109D5D-B6CF-461D-9768-A9E4FD759A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B5DD52-A54B-4BEF-943C-EBC78D61B57D}"/>
              </a:ext>
            </a:extLst>
          </p:cNvPr>
          <p:cNvSpPr>
            <a:spLocks noGrp="1"/>
          </p:cNvSpPr>
          <p:nvPr>
            <p:ph type="sldNum" sz="quarter" idx="12"/>
          </p:nvPr>
        </p:nvSpPr>
        <p:spPr/>
        <p:txBody>
          <a:bodyPr/>
          <a:lstStyle/>
          <a:p>
            <a:fld id="{7BED0267-436B-430E-9851-2E560954EA8A}" type="slidenum">
              <a:rPr lang="en-US" smtClean="0"/>
              <a:t>‹#›</a:t>
            </a:fld>
            <a:endParaRPr lang="en-US"/>
          </a:p>
        </p:txBody>
      </p:sp>
    </p:spTree>
    <p:extLst>
      <p:ext uri="{BB962C8B-B14F-4D97-AF65-F5344CB8AC3E}">
        <p14:creationId xmlns:p14="http://schemas.microsoft.com/office/powerpoint/2010/main" val="1042923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001CC-5FD7-494D-A3E6-8E0B6008BC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345B434-3670-4559-8C2B-186085C699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B792A51-9940-47F6-A957-A62BD1A662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DD5E6C-0A35-4F96-9838-BC6231CB6F23}"/>
              </a:ext>
            </a:extLst>
          </p:cNvPr>
          <p:cNvSpPr>
            <a:spLocks noGrp="1"/>
          </p:cNvSpPr>
          <p:nvPr>
            <p:ph type="dt" sz="half" idx="10"/>
          </p:nvPr>
        </p:nvSpPr>
        <p:spPr/>
        <p:txBody>
          <a:bodyPr/>
          <a:lstStyle/>
          <a:p>
            <a:fld id="{2755FE9D-6F17-4C5B-AB08-E341EE482B79}" type="datetimeFigureOut">
              <a:rPr lang="en-US" smtClean="0"/>
              <a:t>8/7/2024</a:t>
            </a:fld>
            <a:endParaRPr lang="en-US"/>
          </a:p>
        </p:txBody>
      </p:sp>
      <p:sp>
        <p:nvSpPr>
          <p:cNvPr id="6" name="Footer Placeholder 5">
            <a:extLst>
              <a:ext uri="{FF2B5EF4-FFF2-40B4-BE49-F238E27FC236}">
                <a16:creationId xmlns:a16="http://schemas.microsoft.com/office/drawing/2014/main" id="{8E342170-E284-4735-B63D-28D76ED8B3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B75A65-EB7A-4839-9DFF-32314F614484}"/>
              </a:ext>
            </a:extLst>
          </p:cNvPr>
          <p:cNvSpPr>
            <a:spLocks noGrp="1"/>
          </p:cNvSpPr>
          <p:nvPr>
            <p:ph type="sldNum" sz="quarter" idx="12"/>
          </p:nvPr>
        </p:nvSpPr>
        <p:spPr/>
        <p:txBody>
          <a:bodyPr/>
          <a:lstStyle/>
          <a:p>
            <a:fld id="{7BED0267-436B-430E-9851-2E560954EA8A}" type="slidenum">
              <a:rPr lang="en-US" smtClean="0"/>
              <a:t>‹#›</a:t>
            </a:fld>
            <a:endParaRPr lang="en-US"/>
          </a:p>
        </p:txBody>
      </p:sp>
    </p:spTree>
    <p:extLst>
      <p:ext uri="{BB962C8B-B14F-4D97-AF65-F5344CB8AC3E}">
        <p14:creationId xmlns:p14="http://schemas.microsoft.com/office/powerpoint/2010/main" val="41801528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BEF91-4F4F-4F51-A2E8-164F254A41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E2CA2B-21BB-4427-B938-C429B113BF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C369A4-EB96-43E8-AAB9-23523EC4C07B}"/>
              </a:ext>
            </a:extLst>
          </p:cNvPr>
          <p:cNvSpPr>
            <a:spLocks noGrp="1"/>
          </p:cNvSpPr>
          <p:nvPr>
            <p:ph type="dt" sz="half" idx="10"/>
          </p:nvPr>
        </p:nvSpPr>
        <p:spPr/>
        <p:txBody>
          <a:bodyPr/>
          <a:lstStyle/>
          <a:p>
            <a:fld id="{2755FE9D-6F17-4C5B-AB08-E341EE482B79}" type="datetimeFigureOut">
              <a:rPr lang="en-US" smtClean="0"/>
              <a:t>8/7/2024</a:t>
            </a:fld>
            <a:endParaRPr lang="en-US"/>
          </a:p>
        </p:txBody>
      </p:sp>
      <p:sp>
        <p:nvSpPr>
          <p:cNvPr id="5" name="Footer Placeholder 4">
            <a:extLst>
              <a:ext uri="{FF2B5EF4-FFF2-40B4-BE49-F238E27FC236}">
                <a16:creationId xmlns:a16="http://schemas.microsoft.com/office/drawing/2014/main" id="{C737FA0E-D5E4-4A14-96E3-CB3ACE2D83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F527A1-332B-4A03-9994-E79AB1FC3530}"/>
              </a:ext>
            </a:extLst>
          </p:cNvPr>
          <p:cNvSpPr>
            <a:spLocks noGrp="1"/>
          </p:cNvSpPr>
          <p:nvPr>
            <p:ph type="sldNum" sz="quarter" idx="12"/>
          </p:nvPr>
        </p:nvSpPr>
        <p:spPr/>
        <p:txBody>
          <a:bodyPr/>
          <a:lstStyle/>
          <a:p>
            <a:fld id="{7BED0267-436B-430E-9851-2E560954EA8A}" type="slidenum">
              <a:rPr lang="en-US" smtClean="0"/>
              <a:t>‹#›</a:t>
            </a:fld>
            <a:endParaRPr lang="en-US"/>
          </a:p>
        </p:txBody>
      </p:sp>
    </p:spTree>
    <p:extLst>
      <p:ext uri="{BB962C8B-B14F-4D97-AF65-F5344CB8AC3E}">
        <p14:creationId xmlns:p14="http://schemas.microsoft.com/office/powerpoint/2010/main" val="32483840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18C15F-78BA-4E06-BC12-7B13FA6414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B12CA95-4E4B-4FC0-94F8-BAB3EE20F2E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D6E36-58AE-467F-9CD3-9D71A38853F8}"/>
              </a:ext>
            </a:extLst>
          </p:cNvPr>
          <p:cNvSpPr>
            <a:spLocks noGrp="1"/>
          </p:cNvSpPr>
          <p:nvPr>
            <p:ph type="dt" sz="half" idx="10"/>
          </p:nvPr>
        </p:nvSpPr>
        <p:spPr/>
        <p:txBody>
          <a:bodyPr/>
          <a:lstStyle/>
          <a:p>
            <a:fld id="{2755FE9D-6F17-4C5B-AB08-E341EE482B79}" type="datetimeFigureOut">
              <a:rPr lang="en-US" smtClean="0"/>
              <a:t>8/7/2024</a:t>
            </a:fld>
            <a:endParaRPr lang="en-US"/>
          </a:p>
        </p:txBody>
      </p:sp>
      <p:sp>
        <p:nvSpPr>
          <p:cNvPr id="5" name="Footer Placeholder 4">
            <a:extLst>
              <a:ext uri="{FF2B5EF4-FFF2-40B4-BE49-F238E27FC236}">
                <a16:creationId xmlns:a16="http://schemas.microsoft.com/office/drawing/2014/main" id="{D6FC2E36-F6C7-4A38-8319-45F93802F3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634E1D-2DC9-423C-98C2-45624F11D636}"/>
              </a:ext>
            </a:extLst>
          </p:cNvPr>
          <p:cNvSpPr>
            <a:spLocks noGrp="1"/>
          </p:cNvSpPr>
          <p:nvPr>
            <p:ph type="sldNum" sz="quarter" idx="12"/>
          </p:nvPr>
        </p:nvSpPr>
        <p:spPr/>
        <p:txBody>
          <a:bodyPr/>
          <a:lstStyle/>
          <a:p>
            <a:fld id="{7BED0267-436B-430E-9851-2E560954EA8A}" type="slidenum">
              <a:rPr lang="en-US" smtClean="0"/>
              <a:t>‹#›</a:t>
            </a:fld>
            <a:endParaRPr lang="en-US"/>
          </a:p>
        </p:txBody>
      </p:sp>
    </p:spTree>
    <p:extLst>
      <p:ext uri="{BB962C8B-B14F-4D97-AF65-F5344CB8AC3E}">
        <p14:creationId xmlns:p14="http://schemas.microsoft.com/office/powerpoint/2010/main" val="3986330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 Text/Photo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C2492A-F0BF-0D4E-8303-23AB2342EFD7}"/>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207184" y="5163"/>
            <a:ext cx="11794316"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hasCustomPrompt="1"/>
          </p:nvPr>
        </p:nvSpPr>
        <p:spPr>
          <a:xfrm>
            <a:off x="757035" y="1155469"/>
            <a:ext cx="5776913" cy="4688004"/>
          </a:xfrm>
          <a:prstGeom prst="rect">
            <a:avLst/>
          </a:prstGeom>
        </p:spPr>
        <p:txBody>
          <a:bodyPr/>
          <a:lstStyle>
            <a:lvl1pPr marL="228600" indent="-228600">
              <a:buClr>
                <a:srgbClr val="26B99A"/>
              </a:buClr>
              <a:buSzPct val="75000"/>
              <a:buFont typeface="Courier New" panose="02070309020205020404" pitchFamily="49" charset="0"/>
              <a:buChar char="o"/>
              <a:defRPr sz="2400" b="1">
                <a:solidFill>
                  <a:srgbClr val="0A456F"/>
                </a:solidFill>
                <a:latin typeface="+mj-lt"/>
                <a:cs typeface="Arial" panose="020B0604020202020204" pitchFamily="34" charset="0"/>
              </a:defRPr>
            </a:lvl1pPr>
            <a:lvl2pPr marL="685800" indent="-228600">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buClr>
                <a:srgbClr val="26B99A"/>
              </a:buClr>
              <a:buSzPct val="75000"/>
              <a:buFont typeface="Courier New" panose="02070309020205020404" pitchFamily="49" charset="0"/>
              <a:buChar char="o"/>
              <a:defRPr sz="2400">
                <a:latin typeface="+mj-lt"/>
                <a:cs typeface="Arial" panose="020B0604020202020204" pitchFamily="34" charset="0"/>
              </a:defRPr>
            </a:lvl5pPr>
          </a:lstStyle>
          <a:p>
            <a:pPr lvl="0"/>
            <a:r>
              <a:rPr lang="en-US"/>
              <a:t>Edit General Theme  Slide</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900E920F-2231-794D-A07E-84288E3EF050}"/>
              </a:ext>
            </a:extLst>
          </p:cNvPr>
          <p:cNvSpPr>
            <a:spLocks noGrp="1"/>
          </p:cNvSpPr>
          <p:nvPr>
            <p:ph type="pic" sz="quarter" idx="12" hasCustomPrompt="1"/>
          </p:nvPr>
        </p:nvSpPr>
        <p:spPr>
          <a:xfrm>
            <a:off x="6733973" y="1155468"/>
            <a:ext cx="4721225" cy="4688005"/>
          </a:xfrm>
          <a:prstGeom prst="rect">
            <a:avLst/>
          </a:prstGeom>
        </p:spPr>
        <p:txBody>
          <a:bodyPr/>
          <a:lstStyle>
            <a:lvl1pPr>
              <a:defRPr/>
            </a:lvl1pPr>
          </a:lstStyle>
          <a:p>
            <a:r>
              <a:rPr lang="en-US"/>
              <a:t>Click icon to insert picture </a:t>
            </a:r>
            <a:br>
              <a:rPr lang="en-US"/>
            </a:br>
            <a:r>
              <a:rPr lang="en-US"/>
              <a:t>h = 4.79”  w = 5.16”</a:t>
            </a:r>
          </a:p>
        </p:txBody>
      </p:sp>
      <p:sp>
        <p:nvSpPr>
          <p:cNvPr id="14" name="Slide Number Placeholder 13"/>
          <p:cNvSpPr>
            <a:spLocks noGrp="1"/>
          </p:cNvSpPr>
          <p:nvPr>
            <p:ph type="sldNum" sz="quarter" idx="14"/>
          </p:nvPr>
        </p:nvSpPr>
        <p:spPr/>
        <p:txBody>
          <a:bodyPr/>
          <a:lstStyle>
            <a:lvl1pPr>
              <a:defRPr>
                <a:solidFill>
                  <a:schemeClr val="bg1"/>
                </a:solidFill>
              </a:defRPr>
            </a:lvl1pPr>
          </a:lstStyle>
          <a:p>
            <a:fld id="{D47257BE-248A-48BC-9F5F-19A6E1408DB6}" type="slidenum">
              <a:rPr lang="en-US" smtClean="0"/>
              <a:pPr/>
              <a:t>‹#›</a:t>
            </a:fld>
            <a:endParaRPr lang="en-US"/>
          </a:p>
        </p:txBody>
      </p:sp>
    </p:spTree>
    <p:extLst>
      <p:ext uri="{BB962C8B-B14F-4D97-AF65-F5344CB8AC3E}">
        <p14:creationId xmlns:p14="http://schemas.microsoft.com/office/powerpoint/2010/main" val="2664750969"/>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ew Topic Slid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AE1B66B8-4B47-D54F-AB17-14545B8ADAFF}"/>
              </a:ext>
            </a:extLst>
          </p:cNvPr>
          <p:cNvSpPr>
            <a:spLocks noGrp="1"/>
          </p:cNvSpPr>
          <p:nvPr>
            <p:ph type="body" sz="quarter" idx="11" hasCustomPrompt="1"/>
          </p:nvPr>
        </p:nvSpPr>
        <p:spPr>
          <a:xfrm>
            <a:off x="-1" y="2339322"/>
            <a:ext cx="12192001" cy="368019"/>
          </a:xfrm>
          <a:prstGeom prst="rect">
            <a:avLst/>
          </a:prstGeom>
          <a:effectLst>
            <a:outerShdw blurRad="50800" dist="50800" dir="2700000" algn="ctr" rotWithShape="0">
              <a:srgbClr val="000000">
                <a:alpha val="40000"/>
              </a:srgbClr>
            </a:outerShdw>
          </a:effectLst>
        </p:spPr>
        <p:txBody>
          <a:bodyPr/>
          <a:lstStyle>
            <a:lvl1pPr marL="0" indent="0" algn="ctr">
              <a:buNone/>
              <a:defRPr sz="3200" b="1" i="0">
                <a:solidFill>
                  <a:schemeClr val="bg1"/>
                </a:solidFill>
                <a:latin typeface="+mn-lt"/>
                <a:cs typeface="Arial" panose="020B0604020202020204" pitchFamily="34" charset="0"/>
              </a:defRPr>
            </a:lvl1pPr>
          </a:lstStyle>
          <a:p>
            <a:pPr lvl="0"/>
            <a:r>
              <a:rPr lang="en-US"/>
              <a:t>New Topic Header</a:t>
            </a:r>
          </a:p>
        </p:txBody>
      </p:sp>
      <p:sp>
        <p:nvSpPr>
          <p:cNvPr id="3" name="Slide Number Placeholder 2"/>
          <p:cNvSpPr>
            <a:spLocks noGrp="1"/>
          </p:cNvSpPr>
          <p:nvPr>
            <p:ph type="sldNum" sz="quarter" idx="13"/>
          </p:nvPr>
        </p:nvSpPr>
        <p:spPr/>
        <p:txBody>
          <a:bodyPr/>
          <a:lstStyle/>
          <a:p>
            <a:fld id="{D47257BE-248A-48BC-9F5F-19A6E1408DB6}" type="slidenum">
              <a:rPr lang="en-US" smtClean="0"/>
              <a:pPr/>
              <a:t>‹#›</a:t>
            </a:fld>
            <a:endParaRPr lang="en-US"/>
          </a:p>
        </p:txBody>
      </p:sp>
    </p:spTree>
    <p:extLst>
      <p:ext uri="{BB962C8B-B14F-4D97-AF65-F5344CB8AC3E}">
        <p14:creationId xmlns:p14="http://schemas.microsoft.com/office/powerpoint/2010/main" val="26470276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userDrawn="1">
          <p15:clr>
            <a:srgbClr val="FBAE40"/>
          </p15:clr>
        </p15:guide>
        <p15:guide id="4" pos="7680" userDrawn="1">
          <p15:clr>
            <a:srgbClr val="FBAE40"/>
          </p15:clr>
        </p15:guide>
        <p15:guide id="5" orient="horz">
          <p15:clr>
            <a:srgbClr val="FBAE40"/>
          </p15:clr>
        </p15:guide>
        <p15:guide id="6" orient="horz" pos="367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0586166-93B1-AD4D-8970-06053EEDF4F7}"/>
              </a:ext>
            </a:extLst>
          </p:cNvPr>
          <p:cNvPicPr>
            <a:picLocks noChangeAspect="1"/>
          </p:cNvPicPr>
          <p:nvPr userDrawn="1"/>
        </p:nvPicPr>
        <p:blipFill>
          <a:blip r:embed="rId2"/>
          <a:stretch>
            <a:fillRect/>
          </a:stretch>
        </p:blipFill>
        <p:spPr>
          <a:xfrm>
            <a:off x="4093633" y="1818997"/>
            <a:ext cx="4004735" cy="1925940"/>
          </a:xfrm>
          <a:prstGeom prst="rect">
            <a:avLst/>
          </a:prstGeom>
          <a:effectLst>
            <a:outerShdw blurRad="50800" dist="38100" dir="2700000" algn="tl" rotWithShape="0">
              <a:prstClr val="black">
                <a:alpha val="40000"/>
              </a:prstClr>
            </a:outerShdw>
          </a:effectLst>
        </p:spPr>
      </p:pic>
      <p:grpSp>
        <p:nvGrpSpPr>
          <p:cNvPr id="13" name="Group 12">
            <a:extLst>
              <a:ext uri="{FF2B5EF4-FFF2-40B4-BE49-F238E27FC236}">
                <a16:creationId xmlns:a16="http://schemas.microsoft.com/office/drawing/2014/main" id="{915EC83A-57BC-F54E-85DA-3032FB6178A2}"/>
              </a:ext>
            </a:extLst>
          </p:cNvPr>
          <p:cNvGrpSpPr/>
          <p:nvPr userDrawn="1"/>
        </p:nvGrpSpPr>
        <p:grpSpPr>
          <a:xfrm>
            <a:off x="4894811" y="4131628"/>
            <a:ext cx="2402379" cy="423747"/>
            <a:chOff x="4688378" y="4131628"/>
            <a:chExt cx="2402379" cy="423747"/>
          </a:xfrm>
        </p:grpSpPr>
        <p:pic>
          <p:nvPicPr>
            <p:cNvPr id="9" name="Picture 8">
              <a:extLst>
                <a:ext uri="{FF2B5EF4-FFF2-40B4-BE49-F238E27FC236}">
                  <a16:creationId xmlns:a16="http://schemas.microsoft.com/office/drawing/2014/main" id="{ABE8B2C8-57A2-4446-8F6D-1C8D04CF96A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301047" y="4131628"/>
              <a:ext cx="789710" cy="423747"/>
            </a:xfrm>
            <a:prstGeom prst="rect">
              <a:avLst/>
            </a:prstGeom>
            <a:effectLst>
              <a:outerShdw blurRad="50800" dist="38100" dir="2700000" algn="ctr" rotWithShape="0">
                <a:srgbClr val="000000">
                  <a:alpha val="40000"/>
                </a:srgbClr>
              </a:outerShdw>
            </a:effectLst>
          </p:spPr>
        </p:pic>
        <p:sp>
          <p:nvSpPr>
            <p:cNvPr id="10" name="TextBox 9">
              <a:extLst>
                <a:ext uri="{FF2B5EF4-FFF2-40B4-BE49-F238E27FC236}">
                  <a16:creationId xmlns:a16="http://schemas.microsoft.com/office/drawing/2014/main" id="{59C6FF85-272D-C043-8850-15E4D357E351}"/>
                </a:ext>
              </a:extLst>
            </p:cNvPr>
            <p:cNvSpPr txBox="1"/>
            <p:nvPr userDrawn="1"/>
          </p:nvSpPr>
          <p:spPr>
            <a:xfrm>
              <a:off x="4688378" y="4158835"/>
              <a:ext cx="1346662" cy="369332"/>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b="1">
                  <a:solidFill>
                    <a:schemeClr val="bg1"/>
                  </a:solidFill>
                  <a:latin typeface="Arial" panose="020B0604020202020204" pitchFamily="34" charset="0"/>
                  <a:cs typeface="Arial" panose="020B0604020202020204" pitchFamily="34" charset="0"/>
                </a:rPr>
                <a:t>BOEM.gov</a:t>
              </a:r>
            </a:p>
          </p:txBody>
        </p:sp>
        <p:cxnSp>
          <p:nvCxnSpPr>
            <p:cNvPr id="12" name="Straight Connector 11">
              <a:extLst>
                <a:ext uri="{FF2B5EF4-FFF2-40B4-BE49-F238E27FC236}">
                  <a16:creationId xmlns:a16="http://schemas.microsoft.com/office/drawing/2014/main" id="{45AFC817-E804-7843-B24D-79F438A7CD2A}"/>
                </a:ext>
              </a:extLst>
            </p:cNvPr>
            <p:cNvCxnSpPr/>
            <p:nvPr userDrawn="1"/>
          </p:nvCxnSpPr>
          <p:spPr>
            <a:xfrm>
              <a:off x="6143625" y="4131628"/>
              <a:ext cx="0" cy="423747"/>
            </a:xfrm>
            <a:prstGeom prst="line">
              <a:avLst/>
            </a:prstGeom>
            <a:ln w="28575">
              <a:solidFill>
                <a:srgbClr val="FEBE1B"/>
              </a:solidFill>
            </a:ln>
          </p:spPr>
          <p:style>
            <a:lnRef idx="1">
              <a:schemeClr val="accent1"/>
            </a:lnRef>
            <a:fillRef idx="0">
              <a:schemeClr val="accent1"/>
            </a:fillRef>
            <a:effectRef idx="0">
              <a:schemeClr val="accent1"/>
            </a:effectRef>
            <a:fontRef idx="minor">
              <a:schemeClr val="tx1"/>
            </a:fontRef>
          </p:style>
        </p:cxnSp>
      </p:grpSp>
      <p:sp>
        <p:nvSpPr>
          <p:cNvPr id="25" name="Text Placeholder 24">
            <a:extLst>
              <a:ext uri="{FF2B5EF4-FFF2-40B4-BE49-F238E27FC236}">
                <a16:creationId xmlns:a16="http://schemas.microsoft.com/office/drawing/2014/main" id="{6D378509-88F5-0640-9A01-4A66AC2EEB15}"/>
              </a:ext>
            </a:extLst>
          </p:cNvPr>
          <p:cNvSpPr>
            <a:spLocks noGrp="1"/>
          </p:cNvSpPr>
          <p:nvPr>
            <p:ph type="body" sz="quarter" idx="15" hasCustomPrompt="1"/>
          </p:nvPr>
        </p:nvSpPr>
        <p:spPr>
          <a:xfrm>
            <a:off x="0" y="5430581"/>
            <a:ext cx="12192000" cy="383402"/>
          </a:xfrm>
          <a:prstGeom prst="rect">
            <a:avLst/>
          </a:prstGeom>
          <a:solidFill>
            <a:schemeClr val="bg1">
              <a:alpha val="40000"/>
            </a:schemeClr>
          </a:solidFill>
        </p:spPr>
        <p:txBody>
          <a:bodyPr/>
          <a:lstStyle>
            <a:lvl1pPr marL="0" indent="0" algn="ctr">
              <a:buNone/>
              <a:defRPr sz="2000" b="1">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 | Email Address | Phone</a:t>
            </a:r>
          </a:p>
        </p:txBody>
      </p:sp>
    </p:spTree>
    <p:extLst>
      <p:ext uri="{BB962C8B-B14F-4D97-AF65-F5344CB8AC3E}">
        <p14:creationId xmlns:p14="http://schemas.microsoft.com/office/powerpoint/2010/main" val="28101052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680" userDrawn="1">
          <p15:clr>
            <a:srgbClr val="FBAE40"/>
          </p15:clr>
        </p15:guide>
        <p15:guide id="4" userDrawn="1">
          <p15:clr>
            <a:srgbClr val="FBAE40"/>
          </p15:clr>
        </p15:guide>
        <p15:guide id="5" orient="horz" pos="367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 Table">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52BFD7D3-CF2C-644A-9429-5D574D08CC8F}"/>
              </a:ext>
            </a:extLst>
          </p:cNvPr>
          <p:cNvSpPr>
            <a:spLocks noGrp="1"/>
          </p:cNvSpPr>
          <p:nvPr>
            <p:ph type="tbl" sz="quarter" idx="11" hasCustomPrompt="1"/>
          </p:nvPr>
        </p:nvSpPr>
        <p:spPr>
          <a:xfrm>
            <a:off x="1181819" y="1205343"/>
            <a:ext cx="9834113" cy="4690872"/>
          </a:xfrm>
          <a:prstGeom prst="rect">
            <a:avLst/>
          </a:prstGeom>
        </p:spPr>
        <p:txBody>
          <a:bodyPr/>
          <a:lstStyle>
            <a:lvl1pPr>
              <a:defRPr sz="3200">
                <a:latin typeface="Arial" panose="020B0604020202020204" pitchFamily="34" charset="0"/>
                <a:cs typeface="Arial" panose="020B0604020202020204" pitchFamily="34" charset="0"/>
              </a:defRPr>
            </a:lvl1pPr>
          </a:lstStyle>
          <a:p>
            <a:pPr lvl="0"/>
            <a:r>
              <a:rPr lang="en-US"/>
              <a:t>Edit General Theme Slide</a:t>
            </a:r>
          </a:p>
        </p:txBody>
      </p:sp>
      <p:sp>
        <p:nvSpPr>
          <p:cNvPr id="11" name="Slide Number Placeholder 10"/>
          <p:cNvSpPr>
            <a:spLocks noGrp="1"/>
          </p:cNvSpPr>
          <p:nvPr>
            <p:ph type="sldNum" sz="quarter" idx="13"/>
          </p:nvPr>
        </p:nvSpPr>
        <p:spPr/>
        <p:txBody>
          <a:bodyPr/>
          <a:lstStyle>
            <a:lvl1pPr>
              <a:defRPr>
                <a:solidFill>
                  <a:schemeClr val="bg1"/>
                </a:solidFill>
              </a:defRPr>
            </a:lvl1pPr>
          </a:lstStyle>
          <a:p>
            <a:fld id="{D47257BE-248A-48BC-9F5F-19A6E1408DB6}" type="slidenum">
              <a:rPr lang="en-US" smtClean="0"/>
              <a:pPr/>
              <a:t>‹#›</a:t>
            </a:fld>
            <a:endParaRPr lang="en-US">
              <a:solidFill>
                <a:schemeClr val="bg1"/>
              </a:solidFill>
            </a:endParaRPr>
          </a:p>
        </p:txBody>
      </p:sp>
      <p:pic>
        <p:nvPicPr>
          <p:cNvPr id="8" name="Picture 7">
            <a:extLst>
              <a:ext uri="{FF2B5EF4-FFF2-40B4-BE49-F238E27FC236}">
                <a16:creationId xmlns:a16="http://schemas.microsoft.com/office/drawing/2014/main" id="{413D6AA2-5A51-2C42-8C85-C28B963347DA}"/>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14" name="Text Placeholder 7">
            <a:extLst>
              <a:ext uri="{FF2B5EF4-FFF2-40B4-BE49-F238E27FC236}">
                <a16:creationId xmlns:a16="http://schemas.microsoft.com/office/drawing/2014/main" id="{B1BF096F-692C-C14B-85B4-6DBFF5F4CACB}"/>
              </a:ext>
            </a:extLst>
          </p:cNvPr>
          <p:cNvSpPr>
            <a:spLocks noGrp="1"/>
          </p:cNvSpPr>
          <p:nvPr>
            <p:ph type="body" sz="quarter" idx="10" hasCustomPrompt="1"/>
          </p:nvPr>
        </p:nvSpPr>
        <p:spPr>
          <a:xfrm>
            <a:off x="207184" y="5163"/>
            <a:ext cx="11794316"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Header</a:t>
            </a:r>
          </a:p>
        </p:txBody>
      </p:sp>
    </p:spTree>
    <p:extLst>
      <p:ext uri="{BB962C8B-B14F-4D97-AF65-F5344CB8AC3E}">
        <p14:creationId xmlns:p14="http://schemas.microsoft.com/office/powerpoint/2010/main" val="60715687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Wind Slide – Text/Photo">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F5A8ADB-B4E5-5146-BEFD-682220A73D26}"/>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413468" y="5163"/>
            <a:ext cx="11588032"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        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hasCustomPrompt="1"/>
          </p:nvPr>
        </p:nvSpPr>
        <p:spPr>
          <a:xfrm>
            <a:off x="757035" y="1155469"/>
            <a:ext cx="11244465" cy="4688004"/>
          </a:xfrm>
          <a:prstGeom prst="rect">
            <a:avLst/>
          </a:prstGeom>
        </p:spPr>
        <p:txBody>
          <a:bodyPr/>
          <a:lstStyle>
            <a:lvl1pPr marL="228600" indent="-228600">
              <a:buClr>
                <a:srgbClr val="26B99A"/>
              </a:buClr>
              <a:buSzPct val="75000"/>
              <a:buFont typeface="Courier New" panose="02070309020205020404" pitchFamily="49" charset="0"/>
              <a:buChar char="o"/>
              <a:defRPr sz="2400" b="1">
                <a:solidFill>
                  <a:srgbClr val="0A456F"/>
                </a:solidFill>
                <a:latin typeface="+mj-lt"/>
                <a:cs typeface="Arial" panose="020B0604020202020204" pitchFamily="34" charset="0"/>
              </a:defRPr>
            </a:lvl1pPr>
            <a:lvl2pPr marL="685800" indent="-228600">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buClr>
                <a:srgbClr val="26B99A"/>
              </a:buClr>
              <a:buSzPct val="75000"/>
              <a:buFont typeface="Courier New" panose="02070309020205020404" pitchFamily="49" charset="0"/>
              <a:buChar char="o"/>
              <a:defRPr sz="2400">
                <a:latin typeface="+mj-lt"/>
                <a:cs typeface="Arial" panose="020B0604020202020204" pitchFamily="34" charset="0"/>
              </a:defRPr>
            </a:lvl5pPr>
          </a:lstStyle>
          <a:p>
            <a:pPr lvl="0"/>
            <a:r>
              <a:rPr lang="en-US"/>
              <a:t>Edit Renewable Energy Theme Slide</a:t>
            </a:r>
          </a:p>
        </p:txBody>
      </p:sp>
      <p:sp>
        <p:nvSpPr>
          <p:cNvPr id="14" name="Slide Number Placeholder 13"/>
          <p:cNvSpPr>
            <a:spLocks noGrp="1"/>
          </p:cNvSpPr>
          <p:nvPr>
            <p:ph type="sldNum" sz="quarter" idx="14"/>
          </p:nvPr>
        </p:nvSpPr>
        <p:spPr/>
        <p:txBody>
          <a:bodyPr/>
          <a:lstStyle>
            <a:lvl1pPr>
              <a:defRPr>
                <a:solidFill>
                  <a:schemeClr val="bg1"/>
                </a:solidFill>
              </a:defRPr>
            </a:lvl1pPr>
          </a:lstStyle>
          <a:p>
            <a:fld id="{D47257BE-248A-48BC-9F5F-19A6E1408DB6}" type="slidenum">
              <a:rPr lang="en-US" smtClean="0"/>
              <a:pPr/>
              <a:t>‹#›</a:t>
            </a:fld>
            <a:endParaRPr lang="en-US"/>
          </a:p>
        </p:txBody>
      </p:sp>
      <p:pic>
        <p:nvPicPr>
          <p:cNvPr id="17" name="Picture 16" descr="Icon&#10;&#10;Description automatically generated">
            <a:extLst>
              <a:ext uri="{FF2B5EF4-FFF2-40B4-BE49-F238E27FC236}">
                <a16:creationId xmlns:a16="http://schemas.microsoft.com/office/drawing/2014/main" id="{E56971F2-1F91-3E44-935A-8F0AB526A985}"/>
              </a:ext>
            </a:extLst>
          </p:cNvPr>
          <p:cNvPicPr>
            <a:picLocks noChangeAspect="1"/>
          </p:cNvPicPr>
          <p:nvPr userDrawn="1"/>
        </p:nvPicPr>
        <p:blipFill>
          <a:blip r:embed="rId3"/>
          <a:stretch>
            <a:fillRect/>
          </a:stretch>
        </p:blipFill>
        <p:spPr>
          <a:xfrm>
            <a:off x="72887" y="51580"/>
            <a:ext cx="1207008" cy="1207008"/>
          </a:xfrm>
          <a:prstGeom prst="rect">
            <a:avLst/>
          </a:prstGeom>
        </p:spPr>
      </p:pic>
    </p:spTree>
    <p:extLst>
      <p:ext uri="{BB962C8B-B14F-4D97-AF65-F5344CB8AC3E}">
        <p14:creationId xmlns:p14="http://schemas.microsoft.com/office/powerpoint/2010/main" val="409209457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ind Slide – Text/Photo">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F5A8ADB-B4E5-5146-BEFD-682220A73D26}"/>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413468" y="5163"/>
            <a:ext cx="11588032"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        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hasCustomPrompt="1"/>
          </p:nvPr>
        </p:nvSpPr>
        <p:spPr>
          <a:xfrm>
            <a:off x="757035" y="1155469"/>
            <a:ext cx="11244465" cy="4688004"/>
          </a:xfrm>
          <a:prstGeom prst="rect">
            <a:avLst/>
          </a:prstGeom>
        </p:spPr>
        <p:txBody>
          <a:bodyPr/>
          <a:lstStyle>
            <a:lvl1pPr marL="228600" indent="-228600">
              <a:buClr>
                <a:srgbClr val="26B99A"/>
              </a:buClr>
              <a:buSzPct val="75000"/>
              <a:buFont typeface="Courier New" panose="02070309020205020404" pitchFamily="49" charset="0"/>
              <a:buChar char="o"/>
              <a:defRPr sz="2400" b="1">
                <a:solidFill>
                  <a:srgbClr val="0A456F"/>
                </a:solidFill>
                <a:latin typeface="+mj-lt"/>
                <a:cs typeface="Arial" panose="020B0604020202020204" pitchFamily="34" charset="0"/>
              </a:defRPr>
            </a:lvl1pPr>
            <a:lvl2pPr marL="685800" indent="-228600">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buClr>
                <a:srgbClr val="26B99A"/>
              </a:buClr>
              <a:buSzPct val="75000"/>
              <a:buFont typeface="Courier New" panose="02070309020205020404" pitchFamily="49" charset="0"/>
              <a:buChar char="o"/>
              <a:defRPr sz="2400">
                <a:latin typeface="+mj-lt"/>
                <a:cs typeface="Arial" panose="020B0604020202020204" pitchFamily="34" charset="0"/>
              </a:defRPr>
            </a:lvl5pPr>
          </a:lstStyle>
          <a:p>
            <a:pPr lvl="0"/>
            <a:r>
              <a:rPr lang="en-US"/>
              <a:t>Edit Renewable Energy Theme Slide</a:t>
            </a:r>
          </a:p>
        </p:txBody>
      </p:sp>
      <p:sp>
        <p:nvSpPr>
          <p:cNvPr id="14" name="Slide Number Placeholder 13"/>
          <p:cNvSpPr>
            <a:spLocks noGrp="1"/>
          </p:cNvSpPr>
          <p:nvPr>
            <p:ph type="sldNum" sz="quarter" idx="14"/>
          </p:nvPr>
        </p:nvSpPr>
        <p:spPr/>
        <p:txBody>
          <a:bodyPr/>
          <a:lstStyle>
            <a:lvl1pPr>
              <a:defRPr>
                <a:solidFill>
                  <a:schemeClr val="bg1"/>
                </a:solidFill>
              </a:defRPr>
            </a:lvl1pPr>
          </a:lstStyle>
          <a:p>
            <a:fld id="{D47257BE-248A-48BC-9F5F-19A6E1408DB6}" type="slidenum">
              <a:rPr lang="en-US" smtClean="0"/>
              <a:pPr/>
              <a:t>‹#›</a:t>
            </a:fld>
            <a:endParaRPr lang="en-US"/>
          </a:p>
        </p:txBody>
      </p:sp>
      <p:pic>
        <p:nvPicPr>
          <p:cNvPr id="17" name="Picture 16" descr="Icon&#10;&#10;Description automatically generated">
            <a:extLst>
              <a:ext uri="{FF2B5EF4-FFF2-40B4-BE49-F238E27FC236}">
                <a16:creationId xmlns:a16="http://schemas.microsoft.com/office/drawing/2014/main" id="{E56971F2-1F91-3E44-935A-8F0AB526A985}"/>
              </a:ext>
            </a:extLst>
          </p:cNvPr>
          <p:cNvPicPr>
            <a:picLocks noChangeAspect="1"/>
          </p:cNvPicPr>
          <p:nvPr userDrawn="1"/>
        </p:nvPicPr>
        <p:blipFill>
          <a:blip r:embed="rId3"/>
          <a:stretch>
            <a:fillRect/>
          </a:stretch>
        </p:blipFill>
        <p:spPr>
          <a:xfrm>
            <a:off x="72887" y="51580"/>
            <a:ext cx="1207008" cy="1207008"/>
          </a:xfrm>
          <a:prstGeom prst="rect">
            <a:avLst/>
          </a:prstGeom>
        </p:spPr>
      </p:pic>
    </p:spTree>
    <p:extLst>
      <p:ext uri="{BB962C8B-B14F-4D97-AF65-F5344CB8AC3E}">
        <p14:creationId xmlns:p14="http://schemas.microsoft.com/office/powerpoint/2010/main" val="206688860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il &amp; Gas Slide – Text/Photo">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97440716-33E7-5E43-BDC5-FEEA1F955819}"/>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413468" y="5163"/>
            <a:ext cx="11588032"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        Header</a:t>
            </a:r>
          </a:p>
        </p:txBody>
      </p:sp>
      <p:sp>
        <p:nvSpPr>
          <p:cNvPr id="14" name="Slide Number Placeholder 13"/>
          <p:cNvSpPr>
            <a:spLocks noGrp="1"/>
          </p:cNvSpPr>
          <p:nvPr>
            <p:ph type="sldNum" sz="quarter" idx="14"/>
          </p:nvPr>
        </p:nvSpPr>
        <p:spPr/>
        <p:txBody>
          <a:bodyPr/>
          <a:lstStyle>
            <a:lvl1pPr>
              <a:defRPr>
                <a:solidFill>
                  <a:schemeClr val="bg1"/>
                </a:solidFill>
              </a:defRPr>
            </a:lvl1pPr>
          </a:lstStyle>
          <a:p>
            <a:fld id="{D47257BE-248A-48BC-9F5F-19A6E1408DB6}" type="slidenum">
              <a:rPr lang="en-US" smtClean="0"/>
              <a:pPr/>
              <a:t>‹#›</a:t>
            </a:fld>
            <a:endParaRPr lang="en-US"/>
          </a:p>
        </p:txBody>
      </p:sp>
      <p:pic>
        <p:nvPicPr>
          <p:cNvPr id="16" name="Picture 15" descr="Logo&#10;&#10;Description automatically generated">
            <a:extLst>
              <a:ext uri="{FF2B5EF4-FFF2-40B4-BE49-F238E27FC236}">
                <a16:creationId xmlns:a16="http://schemas.microsoft.com/office/drawing/2014/main" id="{7B8DC305-0D6D-6343-9422-9D4AE5F7392A}"/>
              </a:ext>
            </a:extLst>
          </p:cNvPr>
          <p:cNvPicPr>
            <a:picLocks noChangeAspect="1"/>
          </p:cNvPicPr>
          <p:nvPr userDrawn="1"/>
        </p:nvPicPr>
        <p:blipFill>
          <a:blip r:embed="rId3"/>
          <a:stretch>
            <a:fillRect/>
          </a:stretch>
        </p:blipFill>
        <p:spPr>
          <a:xfrm>
            <a:off x="0" y="119269"/>
            <a:ext cx="1232453" cy="1232453"/>
          </a:xfrm>
          <a:prstGeom prst="rect">
            <a:avLst/>
          </a:prstGeom>
        </p:spPr>
      </p:pic>
      <p:sp>
        <p:nvSpPr>
          <p:cNvPr id="9" name="Text Placeholder 12">
            <a:extLst>
              <a:ext uri="{FF2B5EF4-FFF2-40B4-BE49-F238E27FC236}">
                <a16:creationId xmlns:a16="http://schemas.microsoft.com/office/drawing/2014/main" id="{70E34E8F-F9EA-4D04-869F-7798A46740AA}"/>
              </a:ext>
            </a:extLst>
          </p:cNvPr>
          <p:cNvSpPr>
            <a:spLocks noGrp="1"/>
          </p:cNvSpPr>
          <p:nvPr>
            <p:ph type="body" sz="quarter" idx="11" hasCustomPrompt="1"/>
          </p:nvPr>
        </p:nvSpPr>
        <p:spPr>
          <a:xfrm>
            <a:off x="757035" y="1155469"/>
            <a:ext cx="11244465" cy="4688004"/>
          </a:xfrm>
          <a:prstGeom prst="rect">
            <a:avLst/>
          </a:prstGeom>
        </p:spPr>
        <p:txBody>
          <a:bodyPr/>
          <a:lstStyle>
            <a:lvl1pPr marL="228600" indent="-228600">
              <a:buClr>
                <a:srgbClr val="26B99A"/>
              </a:buClr>
              <a:buSzPct val="75000"/>
              <a:buFont typeface="Courier New" panose="02070309020205020404" pitchFamily="49" charset="0"/>
              <a:buChar char="o"/>
              <a:defRPr sz="2400" b="1">
                <a:solidFill>
                  <a:srgbClr val="0A456F"/>
                </a:solidFill>
                <a:latin typeface="+mj-lt"/>
                <a:cs typeface="Arial" panose="020B0604020202020204" pitchFamily="34" charset="0"/>
              </a:defRPr>
            </a:lvl1pPr>
            <a:lvl2pPr marL="685800" indent="-228600">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buClr>
                <a:srgbClr val="26B99A"/>
              </a:buClr>
              <a:buSzPct val="75000"/>
              <a:buFont typeface="Courier New" panose="02070309020205020404" pitchFamily="49" charset="0"/>
              <a:buChar char="o"/>
              <a:defRPr sz="2400">
                <a:latin typeface="+mj-lt"/>
                <a:cs typeface="Arial" panose="020B0604020202020204" pitchFamily="34" charset="0"/>
              </a:defRPr>
            </a:lvl5pPr>
          </a:lstStyle>
          <a:p>
            <a:pPr lvl="0"/>
            <a:r>
              <a:rPr lang="en-US"/>
              <a:t>Edit Oil and Gas Theme Slide</a:t>
            </a:r>
          </a:p>
        </p:txBody>
      </p:sp>
    </p:spTree>
    <p:extLst>
      <p:ext uri="{BB962C8B-B14F-4D97-AF65-F5344CB8AC3E}">
        <p14:creationId xmlns:p14="http://schemas.microsoft.com/office/powerpoint/2010/main" val="126388756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rine Minerals Slide – Text/Photo">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7C4A463-4867-4842-9FAB-AB5612C7D24B}"/>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413468" y="5163"/>
            <a:ext cx="11588032"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        Header</a:t>
            </a:r>
          </a:p>
        </p:txBody>
      </p:sp>
      <p:sp>
        <p:nvSpPr>
          <p:cNvPr id="14" name="Slide Number Placeholder 13"/>
          <p:cNvSpPr>
            <a:spLocks noGrp="1"/>
          </p:cNvSpPr>
          <p:nvPr>
            <p:ph type="sldNum" sz="quarter" idx="14"/>
          </p:nvPr>
        </p:nvSpPr>
        <p:spPr/>
        <p:txBody>
          <a:bodyPr/>
          <a:lstStyle>
            <a:lvl1pPr>
              <a:defRPr>
                <a:solidFill>
                  <a:schemeClr val="bg1"/>
                </a:solidFill>
              </a:defRPr>
            </a:lvl1pPr>
          </a:lstStyle>
          <a:p>
            <a:fld id="{D47257BE-248A-48BC-9F5F-19A6E1408DB6}" type="slidenum">
              <a:rPr lang="en-US" smtClean="0"/>
              <a:pPr/>
              <a:t>‹#›</a:t>
            </a:fld>
            <a:endParaRPr lang="en-US"/>
          </a:p>
        </p:txBody>
      </p:sp>
      <p:pic>
        <p:nvPicPr>
          <p:cNvPr id="18" name="Picture 17">
            <a:extLst>
              <a:ext uri="{FF2B5EF4-FFF2-40B4-BE49-F238E27FC236}">
                <a16:creationId xmlns:a16="http://schemas.microsoft.com/office/drawing/2014/main" id="{ED885502-572A-D040-AB61-37DCE24D8562}"/>
              </a:ext>
            </a:extLst>
          </p:cNvPr>
          <p:cNvPicPr>
            <a:picLocks noChangeAspect="1"/>
          </p:cNvPicPr>
          <p:nvPr userDrawn="1"/>
        </p:nvPicPr>
        <p:blipFill>
          <a:blip r:embed="rId3"/>
          <a:stretch>
            <a:fillRect/>
          </a:stretch>
        </p:blipFill>
        <p:spPr>
          <a:xfrm>
            <a:off x="0" y="71459"/>
            <a:ext cx="1207008" cy="1207008"/>
          </a:xfrm>
          <a:prstGeom prst="rect">
            <a:avLst/>
          </a:prstGeom>
        </p:spPr>
      </p:pic>
      <p:sp>
        <p:nvSpPr>
          <p:cNvPr id="9" name="Text Placeholder 12">
            <a:extLst>
              <a:ext uri="{FF2B5EF4-FFF2-40B4-BE49-F238E27FC236}">
                <a16:creationId xmlns:a16="http://schemas.microsoft.com/office/drawing/2014/main" id="{2850DF1D-A448-4F26-8D89-B0FB9578822C}"/>
              </a:ext>
            </a:extLst>
          </p:cNvPr>
          <p:cNvSpPr>
            <a:spLocks noGrp="1"/>
          </p:cNvSpPr>
          <p:nvPr>
            <p:ph type="body" sz="quarter" idx="11" hasCustomPrompt="1"/>
          </p:nvPr>
        </p:nvSpPr>
        <p:spPr>
          <a:xfrm>
            <a:off x="757035" y="1155469"/>
            <a:ext cx="11244465" cy="4688004"/>
          </a:xfrm>
          <a:prstGeom prst="rect">
            <a:avLst/>
          </a:prstGeom>
        </p:spPr>
        <p:txBody>
          <a:bodyPr/>
          <a:lstStyle>
            <a:lvl1pPr marL="228600" indent="-228600">
              <a:buClr>
                <a:srgbClr val="26B99A"/>
              </a:buClr>
              <a:buSzPct val="75000"/>
              <a:buFont typeface="Courier New" panose="02070309020205020404" pitchFamily="49" charset="0"/>
              <a:buChar char="o"/>
              <a:defRPr sz="2400" b="1">
                <a:solidFill>
                  <a:srgbClr val="0A456F"/>
                </a:solidFill>
                <a:latin typeface="+mj-lt"/>
                <a:cs typeface="Arial" panose="020B0604020202020204" pitchFamily="34" charset="0"/>
              </a:defRPr>
            </a:lvl1pPr>
            <a:lvl2pPr marL="685800" indent="-228600">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buClr>
                <a:srgbClr val="26B99A"/>
              </a:buClr>
              <a:buSzPct val="75000"/>
              <a:buFont typeface="Courier New" panose="02070309020205020404" pitchFamily="49" charset="0"/>
              <a:buChar char="o"/>
              <a:defRPr sz="2400">
                <a:latin typeface="+mj-lt"/>
                <a:cs typeface="Arial" panose="020B0604020202020204" pitchFamily="34" charset="0"/>
              </a:defRPr>
            </a:lvl5pPr>
          </a:lstStyle>
          <a:p>
            <a:pPr lvl="0"/>
            <a:r>
              <a:rPr lang="en-US"/>
              <a:t>Edit Marine Minerals Theme Slide</a:t>
            </a:r>
          </a:p>
        </p:txBody>
      </p:sp>
    </p:spTree>
    <p:extLst>
      <p:ext uri="{BB962C8B-B14F-4D97-AF65-F5344CB8AC3E}">
        <p14:creationId xmlns:p14="http://schemas.microsoft.com/office/powerpoint/2010/main" val="205010316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cience &amp; Environment Slide – Text/Photo">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2334A4C-297E-2A43-AD90-57BBB5F8E2C7}"/>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413468" y="5163"/>
            <a:ext cx="11588032"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        Header</a:t>
            </a:r>
          </a:p>
        </p:txBody>
      </p:sp>
      <p:sp>
        <p:nvSpPr>
          <p:cNvPr id="14" name="Slide Number Placeholder 13"/>
          <p:cNvSpPr>
            <a:spLocks noGrp="1"/>
          </p:cNvSpPr>
          <p:nvPr>
            <p:ph type="sldNum" sz="quarter" idx="14"/>
          </p:nvPr>
        </p:nvSpPr>
        <p:spPr/>
        <p:txBody>
          <a:bodyPr/>
          <a:lstStyle>
            <a:lvl1pPr>
              <a:defRPr>
                <a:solidFill>
                  <a:schemeClr val="bg1"/>
                </a:solidFill>
              </a:defRPr>
            </a:lvl1pPr>
          </a:lstStyle>
          <a:p>
            <a:fld id="{D47257BE-248A-48BC-9F5F-19A6E1408DB6}" type="slidenum">
              <a:rPr lang="en-US" smtClean="0"/>
              <a:pPr/>
              <a:t>‹#›</a:t>
            </a:fld>
            <a:endParaRPr lang="en-US"/>
          </a:p>
        </p:txBody>
      </p:sp>
      <p:pic>
        <p:nvPicPr>
          <p:cNvPr id="3" name="Picture 2" descr="Icon&#10;&#10;Description automatically generated">
            <a:extLst>
              <a:ext uri="{FF2B5EF4-FFF2-40B4-BE49-F238E27FC236}">
                <a16:creationId xmlns:a16="http://schemas.microsoft.com/office/drawing/2014/main" id="{DEE76071-C10B-3E4A-827F-4D3AD9CFCAE5}"/>
              </a:ext>
            </a:extLst>
          </p:cNvPr>
          <p:cNvPicPr>
            <a:picLocks noChangeAspect="1"/>
          </p:cNvPicPr>
          <p:nvPr userDrawn="1"/>
        </p:nvPicPr>
        <p:blipFill>
          <a:blip r:embed="rId3"/>
          <a:stretch>
            <a:fillRect/>
          </a:stretch>
        </p:blipFill>
        <p:spPr>
          <a:xfrm>
            <a:off x="0" y="87464"/>
            <a:ext cx="1208598" cy="1208598"/>
          </a:xfrm>
          <a:prstGeom prst="rect">
            <a:avLst/>
          </a:prstGeom>
        </p:spPr>
      </p:pic>
      <p:sp>
        <p:nvSpPr>
          <p:cNvPr id="9" name="Text Placeholder 12">
            <a:extLst>
              <a:ext uri="{FF2B5EF4-FFF2-40B4-BE49-F238E27FC236}">
                <a16:creationId xmlns:a16="http://schemas.microsoft.com/office/drawing/2014/main" id="{CE1A49EF-D2D0-4FCA-8255-E5B4D02C1F29}"/>
              </a:ext>
            </a:extLst>
          </p:cNvPr>
          <p:cNvSpPr>
            <a:spLocks noGrp="1"/>
          </p:cNvSpPr>
          <p:nvPr>
            <p:ph type="body" sz="quarter" idx="11" hasCustomPrompt="1"/>
          </p:nvPr>
        </p:nvSpPr>
        <p:spPr>
          <a:xfrm>
            <a:off x="757035" y="1155469"/>
            <a:ext cx="11244465" cy="4688004"/>
          </a:xfrm>
          <a:prstGeom prst="rect">
            <a:avLst/>
          </a:prstGeom>
        </p:spPr>
        <p:txBody>
          <a:bodyPr/>
          <a:lstStyle>
            <a:lvl1pPr marL="228600" indent="-228600">
              <a:buClr>
                <a:srgbClr val="26B99A"/>
              </a:buClr>
              <a:buSzPct val="75000"/>
              <a:buFont typeface="Courier New" panose="02070309020205020404" pitchFamily="49" charset="0"/>
              <a:buChar char="o"/>
              <a:defRPr sz="2400" b="1">
                <a:solidFill>
                  <a:srgbClr val="0A456F"/>
                </a:solidFill>
                <a:latin typeface="+mj-lt"/>
                <a:cs typeface="Arial" panose="020B0604020202020204" pitchFamily="34" charset="0"/>
              </a:defRPr>
            </a:lvl1pPr>
            <a:lvl2pPr marL="685800" indent="-228600">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buClr>
                <a:srgbClr val="26B99A"/>
              </a:buClr>
              <a:buSzPct val="75000"/>
              <a:buFont typeface="Courier New" panose="02070309020205020404" pitchFamily="49" charset="0"/>
              <a:buChar char="o"/>
              <a:defRPr sz="2400">
                <a:latin typeface="+mj-lt"/>
                <a:cs typeface="Arial" panose="020B0604020202020204" pitchFamily="34" charset="0"/>
              </a:defRPr>
            </a:lvl5pPr>
          </a:lstStyle>
          <a:p>
            <a:pPr lvl="0"/>
            <a:r>
              <a:rPr lang="en-US"/>
              <a:t>Edit Science and Environment Theme Slide</a:t>
            </a:r>
          </a:p>
        </p:txBody>
      </p:sp>
    </p:spTree>
    <p:extLst>
      <p:ext uri="{BB962C8B-B14F-4D97-AF65-F5344CB8AC3E}">
        <p14:creationId xmlns:p14="http://schemas.microsoft.com/office/powerpoint/2010/main" val="89063232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80498-AB06-4553-800E-6BD6EE7FF4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C642F1D-8A5D-40B9-830E-77FF974E16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42887A0-9EE5-4343-96FE-037631027FDC}"/>
              </a:ext>
            </a:extLst>
          </p:cNvPr>
          <p:cNvSpPr>
            <a:spLocks noGrp="1"/>
          </p:cNvSpPr>
          <p:nvPr>
            <p:ph type="dt" sz="half" idx="10"/>
          </p:nvPr>
        </p:nvSpPr>
        <p:spPr/>
        <p:txBody>
          <a:bodyPr/>
          <a:lstStyle/>
          <a:p>
            <a:fld id="{2755FE9D-6F17-4C5B-AB08-E341EE482B79}" type="datetimeFigureOut">
              <a:rPr lang="en-US" smtClean="0"/>
              <a:t>8/7/2024</a:t>
            </a:fld>
            <a:endParaRPr lang="en-US"/>
          </a:p>
        </p:txBody>
      </p:sp>
      <p:sp>
        <p:nvSpPr>
          <p:cNvPr id="5" name="Footer Placeholder 4">
            <a:extLst>
              <a:ext uri="{FF2B5EF4-FFF2-40B4-BE49-F238E27FC236}">
                <a16:creationId xmlns:a16="http://schemas.microsoft.com/office/drawing/2014/main" id="{2D783470-E737-4B4A-B7B3-519477D366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F54AA4-607B-4A5C-9D92-04E3806C64CD}"/>
              </a:ext>
            </a:extLst>
          </p:cNvPr>
          <p:cNvSpPr>
            <a:spLocks noGrp="1"/>
          </p:cNvSpPr>
          <p:nvPr>
            <p:ph type="sldNum" sz="quarter" idx="12"/>
          </p:nvPr>
        </p:nvSpPr>
        <p:spPr/>
        <p:txBody>
          <a:bodyPr/>
          <a:lstStyle/>
          <a:p>
            <a:fld id="{7BED0267-436B-430E-9851-2E560954EA8A}" type="slidenum">
              <a:rPr lang="en-US" smtClean="0"/>
              <a:t>‹#›</a:t>
            </a:fld>
            <a:endParaRPr lang="en-US"/>
          </a:p>
        </p:txBody>
      </p:sp>
    </p:spTree>
    <p:extLst>
      <p:ext uri="{BB962C8B-B14F-4D97-AF65-F5344CB8AC3E}">
        <p14:creationId xmlns:p14="http://schemas.microsoft.com/office/powerpoint/2010/main" val="20114245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5.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6.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7.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8.xml"/><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1.pn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6.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7.xml"/><Relationship Id="rId1" Type="http://schemas.openxmlformats.org/officeDocument/2006/relationships/slideLayout" Target="../slideLayouts/slideLayout20.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userDrawn="1"/>
        </p:nvSpPr>
        <p:spPr>
          <a:xfrm>
            <a:off x="0" y="6317672"/>
            <a:ext cx="12192000" cy="540328"/>
          </a:xfrm>
          <a:prstGeom prst="rect">
            <a:avLst/>
          </a:prstGeom>
          <a:solidFill>
            <a:srgbClr val="0C69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456F"/>
              </a:solidFill>
            </a:endParaRPr>
          </a:p>
        </p:txBody>
      </p:sp>
      <p:pic>
        <p:nvPicPr>
          <p:cNvPr id="14" name="Picture 13">
            <a:extLst>
              <a:ext uri="{FF2B5EF4-FFF2-40B4-BE49-F238E27FC236}">
                <a16:creationId xmlns:a16="http://schemas.microsoft.com/office/drawing/2014/main" id="{425DF203-C644-5340-8215-563EBD2B04D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49424" y="6381211"/>
            <a:ext cx="2851266" cy="403687"/>
          </a:xfrm>
          <a:prstGeom prst="rect">
            <a:avLst/>
          </a:prstGeom>
        </p:spPr>
      </p:pic>
      <p:pic>
        <p:nvPicPr>
          <p:cNvPr id="11" name="Picture 10">
            <a:extLst>
              <a:ext uri="{FF2B5EF4-FFF2-40B4-BE49-F238E27FC236}">
                <a16:creationId xmlns:a16="http://schemas.microsoft.com/office/drawing/2014/main" id="{0DB06B1B-45CC-3A4A-AE4F-C633F3C71E1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522544" y="6337227"/>
            <a:ext cx="379914" cy="491654"/>
          </a:xfrm>
          <a:prstGeom prst="rect">
            <a:avLst/>
          </a:prstGeom>
        </p:spPr>
      </p:pic>
      <p:sp>
        <p:nvSpPr>
          <p:cNvPr id="7" name="Footer Placeholder 1"/>
          <p:cNvSpPr>
            <a:spLocks noGrp="1"/>
          </p:cNvSpPr>
          <p:nvPr>
            <p:ph type="ftr" sz="quarter" idx="3"/>
          </p:nvPr>
        </p:nvSpPr>
        <p:spPr>
          <a:xfrm>
            <a:off x="7955280" y="6400800"/>
            <a:ext cx="4114800" cy="365125"/>
          </a:xfrm>
          <a:prstGeom prst="rect">
            <a:avLst/>
          </a:prstGeom>
        </p:spPr>
        <p:txBody>
          <a:bodyPr vert="horz" lIns="91440" tIns="45720" rIns="91440" bIns="45720" rtlCol="0" anchor="ctr"/>
          <a:lstStyle>
            <a:lvl1pPr algn="ctr">
              <a:defRPr sz="1200">
                <a:solidFill>
                  <a:srgbClr val="0A456F"/>
                </a:solidFill>
              </a:defRPr>
            </a:lvl1pPr>
          </a:lstStyle>
          <a:p>
            <a:r>
              <a:rPr lang="en-US"/>
              <a:t>Slide</a:t>
            </a:r>
          </a:p>
        </p:txBody>
      </p:sp>
      <p:sp>
        <p:nvSpPr>
          <p:cNvPr id="8" name="Slide Number Placeholder 2"/>
          <p:cNvSpPr>
            <a:spLocks noGrp="1"/>
          </p:cNvSpPr>
          <p:nvPr>
            <p:ph type="sldNum" sz="quarter" idx="4"/>
          </p:nvPr>
        </p:nvSpPr>
        <p:spPr>
          <a:xfrm>
            <a:off x="8678997" y="6400800"/>
            <a:ext cx="1836245"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7257BE-248A-48BC-9F5F-19A6E1408DB6}" type="slidenum">
              <a:rPr lang="en-US" smtClean="0"/>
              <a:t>‹#›</a:t>
            </a:fld>
            <a:endParaRPr lang="en-US"/>
          </a:p>
        </p:txBody>
      </p:sp>
    </p:spTree>
    <p:extLst>
      <p:ext uri="{BB962C8B-B14F-4D97-AF65-F5344CB8AC3E}">
        <p14:creationId xmlns:p14="http://schemas.microsoft.com/office/powerpoint/2010/main" val="4081214500"/>
      </p:ext>
    </p:extLst>
  </p:cSld>
  <p:clrMap bg1="lt1" tx1="dk1" bg2="lt2" tx2="dk2" accent1="accent1" accent2="accent2" accent3="accent3" accent4="accent4" accent5="accent5" accent6="accent6" hlink="hlink" folHlink="folHlink"/>
  <p:sldLayoutIdLst>
    <p:sldLayoutId id="2147483694" r:id="rId1"/>
    <p:sldLayoutId id="2147483690" r:id="rId2"/>
    <p:sldLayoutId id="2147483691" r:id="rId3"/>
    <p:sldLayoutId id="2147483686"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userDrawn="1"/>
        </p:nvSpPr>
        <p:spPr>
          <a:xfrm>
            <a:off x="0" y="6317672"/>
            <a:ext cx="12192000" cy="540328"/>
          </a:xfrm>
          <a:prstGeom prst="rect">
            <a:avLst/>
          </a:prstGeom>
          <a:solidFill>
            <a:srgbClr val="0C69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456F"/>
              </a:solidFill>
            </a:endParaRPr>
          </a:p>
        </p:txBody>
      </p:sp>
      <p:pic>
        <p:nvPicPr>
          <p:cNvPr id="14" name="Picture 13">
            <a:extLst>
              <a:ext uri="{FF2B5EF4-FFF2-40B4-BE49-F238E27FC236}">
                <a16:creationId xmlns:a16="http://schemas.microsoft.com/office/drawing/2014/main" id="{425DF203-C644-5340-8215-563EBD2B04D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9424" y="6381211"/>
            <a:ext cx="2851266" cy="403687"/>
          </a:xfrm>
          <a:prstGeom prst="rect">
            <a:avLst/>
          </a:prstGeom>
        </p:spPr>
      </p:pic>
      <p:sp>
        <p:nvSpPr>
          <p:cNvPr id="8" name="Slide Number Placeholder 2"/>
          <p:cNvSpPr>
            <a:spLocks noGrp="1"/>
          </p:cNvSpPr>
          <p:nvPr>
            <p:ph type="sldNum" sz="quarter" idx="4"/>
          </p:nvPr>
        </p:nvSpPr>
        <p:spPr>
          <a:xfrm>
            <a:off x="8678997" y="6400800"/>
            <a:ext cx="1836245" cy="365125"/>
          </a:xfrm>
          <a:prstGeom prst="rect">
            <a:avLst/>
          </a:prstGeom>
        </p:spPr>
        <p:txBody>
          <a:bodyPr vert="horz" lIns="91440" tIns="45720" rIns="91440" bIns="45720" rtlCol="0" anchor="ctr"/>
          <a:lstStyle>
            <a:lvl1pPr algn="r">
              <a:defRPr sz="1200">
                <a:solidFill>
                  <a:schemeClr val="bg1"/>
                </a:solidFill>
              </a:defRPr>
            </a:lvl1pPr>
          </a:lstStyle>
          <a:p>
            <a:fld id="{D47257BE-248A-48BC-9F5F-19A6E1408DB6}" type="slidenum">
              <a:rPr lang="en-US" smtClean="0"/>
              <a:pPr/>
              <a:t>‹#›</a:t>
            </a:fld>
            <a:endParaRPr lang="en-US"/>
          </a:p>
        </p:txBody>
      </p:sp>
      <p:pic>
        <p:nvPicPr>
          <p:cNvPr id="6" name="Picture 5">
            <a:extLst>
              <a:ext uri="{FF2B5EF4-FFF2-40B4-BE49-F238E27FC236}">
                <a16:creationId xmlns:a16="http://schemas.microsoft.com/office/drawing/2014/main" id="{05746116-CAC8-40FB-8EC6-A15496F3A2B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22544" y="6337227"/>
            <a:ext cx="379914" cy="491654"/>
          </a:xfrm>
          <a:prstGeom prst="rect">
            <a:avLst/>
          </a:prstGeom>
        </p:spPr>
      </p:pic>
    </p:spTree>
    <p:extLst>
      <p:ext uri="{BB962C8B-B14F-4D97-AF65-F5344CB8AC3E}">
        <p14:creationId xmlns:p14="http://schemas.microsoft.com/office/powerpoint/2010/main" val="4213966213"/>
      </p:ext>
    </p:extLst>
  </p:cSld>
  <p:clrMap bg1="lt1" tx1="dk1" bg2="lt2" tx2="dk2" accent1="accent1" accent2="accent2" accent3="accent3" accent4="accent4" accent5="accent5" accent6="accent6" hlink="hlink" folHlink="folHlink"/>
  <p:sldLayoutIdLst>
    <p:sldLayoutId id="2147483665"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userDrawn="1"/>
        </p:nvSpPr>
        <p:spPr>
          <a:xfrm>
            <a:off x="0" y="6317672"/>
            <a:ext cx="12192000" cy="540328"/>
          </a:xfrm>
          <a:prstGeom prst="rect">
            <a:avLst/>
          </a:prstGeom>
          <a:solidFill>
            <a:srgbClr val="0C69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456F"/>
              </a:solidFill>
            </a:endParaRPr>
          </a:p>
        </p:txBody>
      </p:sp>
      <p:pic>
        <p:nvPicPr>
          <p:cNvPr id="14" name="Picture 13">
            <a:extLst>
              <a:ext uri="{FF2B5EF4-FFF2-40B4-BE49-F238E27FC236}">
                <a16:creationId xmlns:a16="http://schemas.microsoft.com/office/drawing/2014/main" id="{425DF203-C644-5340-8215-563EBD2B04D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9424" y="6381211"/>
            <a:ext cx="2851266" cy="403687"/>
          </a:xfrm>
          <a:prstGeom prst="rect">
            <a:avLst/>
          </a:prstGeom>
        </p:spPr>
      </p:pic>
      <p:sp>
        <p:nvSpPr>
          <p:cNvPr id="8" name="Slide Number Placeholder 2"/>
          <p:cNvSpPr>
            <a:spLocks noGrp="1"/>
          </p:cNvSpPr>
          <p:nvPr>
            <p:ph type="sldNum" sz="quarter" idx="4"/>
          </p:nvPr>
        </p:nvSpPr>
        <p:spPr>
          <a:xfrm>
            <a:off x="8678997" y="6400800"/>
            <a:ext cx="1836245" cy="365125"/>
          </a:xfrm>
          <a:prstGeom prst="rect">
            <a:avLst/>
          </a:prstGeom>
        </p:spPr>
        <p:txBody>
          <a:bodyPr vert="horz" lIns="91440" tIns="45720" rIns="91440" bIns="45720" rtlCol="0" anchor="ctr"/>
          <a:lstStyle>
            <a:lvl1pPr algn="r">
              <a:defRPr sz="1200">
                <a:solidFill>
                  <a:schemeClr val="bg1"/>
                </a:solidFill>
              </a:defRPr>
            </a:lvl1pPr>
          </a:lstStyle>
          <a:p>
            <a:fld id="{D47257BE-248A-48BC-9F5F-19A6E1408DB6}" type="slidenum">
              <a:rPr lang="en-US" smtClean="0"/>
              <a:pPr/>
              <a:t>‹#›</a:t>
            </a:fld>
            <a:endParaRPr lang="en-US"/>
          </a:p>
        </p:txBody>
      </p:sp>
      <p:pic>
        <p:nvPicPr>
          <p:cNvPr id="6" name="Picture 5">
            <a:extLst>
              <a:ext uri="{FF2B5EF4-FFF2-40B4-BE49-F238E27FC236}">
                <a16:creationId xmlns:a16="http://schemas.microsoft.com/office/drawing/2014/main" id="{5BFA4275-CE05-4D7D-86F3-A27881F655C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22544" y="6337227"/>
            <a:ext cx="379914" cy="491654"/>
          </a:xfrm>
          <a:prstGeom prst="rect">
            <a:avLst/>
          </a:prstGeom>
        </p:spPr>
      </p:pic>
    </p:spTree>
    <p:extLst>
      <p:ext uri="{BB962C8B-B14F-4D97-AF65-F5344CB8AC3E}">
        <p14:creationId xmlns:p14="http://schemas.microsoft.com/office/powerpoint/2010/main" val="2334494568"/>
      </p:ext>
    </p:extLst>
  </p:cSld>
  <p:clrMap bg1="lt1" tx1="dk1" bg2="lt2" tx2="dk2" accent1="accent1" accent2="accent2" accent3="accent3" accent4="accent4" accent5="accent5" accent6="accent6" hlink="hlink" folHlink="folHlink"/>
  <p:sldLayoutIdLst>
    <p:sldLayoutId id="2147483669"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userDrawn="1"/>
        </p:nvSpPr>
        <p:spPr>
          <a:xfrm>
            <a:off x="0" y="6317672"/>
            <a:ext cx="12192000" cy="540328"/>
          </a:xfrm>
          <a:prstGeom prst="rect">
            <a:avLst/>
          </a:prstGeom>
          <a:solidFill>
            <a:srgbClr val="0C69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456F"/>
              </a:solidFill>
            </a:endParaRPr>
          </a:p>
        </p:txBody>
      </p:sp>
      <p:pic>
        <p:nvPicPr>
          <p:cNvPr id="14" name="Picture 13">
            <a:extLst>
              <a:ext uri="{FF2B5EF4-FFF2-40B4-BE49-F238E27FC236}">
                <a16:creationId xmlns:a16="http://schemas.microsoft.com/office/drawing/2014/main" id="{425DF203-C644-5340-8215-563EBD2B04D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9424" y="6381211"/>
            <a:ext cx="2851266" cy="403687"/>
          </a:xfrm>
          <a:prstGeom prst="rect">
            <a:avLst/>
          </a:prstGeom>
        </p:spPr>
      </p:pic>
      <p:sp>
        <p:nvSpPr>
          <p:cNvPr id="8" name="Slide Number Placeholder 2"/>
          <p:cNvSpPr>
            <a:spLocks noGrp="1"/>
          </p:cNvSpPr>
          <p:nvPr>
            <p:ph type="sldNum" sz="quarter" idx="4"/>
          </p:nvPr>
        </p:nvSpPr>
        <p:spPr>
          <a:xfrm>
            <a:off x="8678997" y="6400800"/>
            <a:ext cx="1836245" cy="365125"/>
          </a:xfrm>
          <a:prstGeom prst="rect">
            <a:avLst/>
          </a:prstGeom>
        </p:spPr>
        <p:txBody>
          <a:bodyPr vert="horz" lIns="91440" tIns="45720" rIns="91440" bIns="45720" rtlCol="0" anchor="ctr"/>
          <a:lstStyle>
            <a:lvl1pPr algn="r">
              <a:defRPr sz="1200">
                <a:solidFill>
                  <a:schemeClr val="bg1"/>
                </a:solidFill>
              </a:defRPr>
            </a:lvl1pPr>
          </a:lstStyle>
          <a:p>
            <a:fld id="{D47257BE-248A-48BC-9F5F-19A6E1408DB6}" type="slidenum">
              <a:rPr lang="en-US" smtClean="0"/>
              <a:pPr/>
              <a:t>‹#›</a:t>
            </a:fld>
            <a:endParaRPr lang="en-US"/>
          </a:p>
        </p:txBody>
      </p:sp>
      <p:pic>
        <p:nvPicPr>
          <p:cNvPr id="6" name="Picture 5">
            <a:extLst>
              <a:ext uri="{FF2B5EF4-FFF2-40B4-BE49-F238E27FC236}">
                <a16:creationId xmlns:a16="http://schemas.microsoft.com/office/drawing/2014/main" id="{B5E51651-6A94-4F29-AB88-DE80A8BD589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22544" y="6337227"/>
            <a:ext cx="379914" cy="491654"/>
          </a:xfrm>
          <a:prstGeom prst="rect">
            <a:avLst/>
          </a:prstGeom>
        </p:spPr>
      </p:pic>
    </p:spTree>
    <p:extLst>
      <p:ext uri="{BB962C8B-B14F-4D97-AF65-F5344CB8AC3E}">
        <p14:creationId xmlns:p14="http://schemas.microsoft.com/office/powerpoint/2010/main" val="3913553768"/>
      </p:ext>
    </p:extLst>
  </p:cSld>
  <p:clrMap bg1="lt1" tx1="dk1" bg2="lt2" tx2="dk2" accent1="accent1" accent2="accent2" accent3="accent3" accent4="accent4" accent5="accent5" accent6="accent6" hlink="hlink" folHlink="folHlink"/>
  <p:sldLayoutIdLst>
    <p:sldLayoutId id="2147483673"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userDrawn="1"/>
        </p:nvSpPr>
        <p:spPr>
          <a:xfrm>
            <a:off x="0" y="6317672"/>
            <a:ext cx="12192000" cy="540328"/>
          </a:xfrm>
          <a:prstGeom prst="rect">
            <a:avLst/>
          </a:prstGeom>
          <a:solidFill>
            <a:srgbClr val="0C69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456F"/>
              </a:solidFill>
            </a:endParaRPr>
          </a:p>
        </p:txBody>
      </p:sp>
      <p:pic>
        <p:nvPicPr>
          <p:cNvPr id="14" name="Picture 13">
            <a:extLst>
              <a:ext uri="{FF2B5EF4-FFF2-40B4-BE49-F238E27FC236}">
                <a16:creationId xmlns:a16="http://schemas.microsoft.com/office/drawing/2014/main" id="{425DF203-C644-5340-8215-563EBD2B04D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9424" y="6381211"/>
            <a:ext cx="2851266" cy="403687"/>
          </a:xfrm>
          <a:prstGeom prst="rect">
            <a:avLst/>
          </a:prstGeom>
        </p:spPr>
      </p:pic>
      <p:sp>
        <p:nvSpPr>
          <p:cNvPr id="8" name="Slide Number Placeholder 2"/>
          <p:cNvSpPr>
            <a:spLocks noGrp="1"/>
          </p:cNvSpPr>
          <p:nvPr>
            <p:ph type="sldNum" sz="quarter" idx="4"/>
          </p:nvPr>
        </p:nvSpPr>
        <p:spPr>
          <a:xfrm>
            <a:off x="8678997" y="6400800"/>
            <a:ext cx="1836245" cy="365125"/>
          </a:xfrm>
          <a:prstGeom prst="rect">
            <a:avLst/>
          </a:prstGeom>
        </p:spPr>
        <p:txBody>
          <a:bodyPr vert="horz" lIns="91440" tIns="45720" rIns="91440" bIns="45720" rtlCol="0" anchor="ctr"/>
          <a:lstStyle>
            <a:lvl1pPr algn="r">
              <a:defRPr sz="1200">
                <a:solidFill>
                  <a:schemeClr val="bg1"/>
                </a:solidFill>
              </a:defRPr>
            </a:lvl1pPr>
          </a:lstStyle>
          <a:p>
            <a:fld id="{D47257BE-248A-48BC-9F5F-19A6E1408DB6}" type="slidenum">
              <a:rPr lang="en-US" smtClean="0"/>
              <a:pPr/>
              <a:t>‹#›</a:t>
            </a:fld>
            <a:endParaRPr lang="en-US"/>
          </a:p>
        </p:txBody>
      </p:sp>
      <p:pic>
        <p:nvPicPr>
          <p:cNvPr id="6" name="Picture 5">
            <a:extLst>
              <a:ext uri="{FF2B5EF4-FFF2-40B4-BE49-F238E27FC236}">
                <a16:creationId xmlns:a16="http://schemas.microsoft.com/office/drawing/2014/main" id="{0FC86D11-72B1-4F7D-A7E8-B35175D59D4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22544" y="6337227"/>
            <a:ext cx="379914" cy="491654"/>
          </a:xfrm>
          <a:prstGeom prst="rect">
            <a:avLst/>
          </a:prstGeom>
        </p:spPr>
      </p:pic>
    </p:spTree>
    <p:extLst>
      <p:ext uri="{BB962C8B-B14F-4D97-AF65-F5344CB8AC3E}">
        <p14:creationId xmlns:p14="http://schemas.microsoft.com/office/powerpoint/2010/main" val="2996460811"/>
      </p:ext>
    </p:extLst>
  </p:cSld>
  <p:clrMap bg1="lt1" tx1="dk1" bg2="lt2" tx2="dk2" accent1="accent1" accent2="accent2" accent3="accent3" accent4="accent4" accent5="accent5" accent6="accent6" hlink="hlink" folHlink="folHlink"/>
  <p:sldLayoutIdLst>
    <p:sldLayoutId id="2147483661"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8854A1-9031-48DC-A227-6B16D2C0B7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FC6F67-EB8A-4796-93D9-E77EC195DF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63BEC0-3EEC-4050-A3F8-AC66AE5ABC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55FE9D-6F17-4C5B-AB08-E341EE482B79}" type="datetimeFigureOut">
              <a:rPr lang="en-US" smtClean="0"/>
              <a:t>8/7/2024</a:t>
            </a:fld>
            <a:endParaRPr lang="en-US"/>
          </a:p>
        </p:txBody>
      </p:sp>
      <p:sp>
        <p:nvSpPr>
          <p:cNvPr id="5" name="Footer Placeholder 4">
            <a:extLst>
              <a:ext uri="{FF2B5EF4-FFF2-40B4-BE49-F238E27FC236}">
                <a16:creationId xmlns:a16="http://schemas.microsoft.com/office/drawing/2014/main" id="{42F3C1FE-5F65-46DE-8CCF-316847EF6E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541B30-C3A9-44AF-95D5-7F1C1B07CD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ED0267-436B-430E-9851-2E560954EA8A}" type="slidenum">
              <a:rPr lang="en-US" smtClean="0"/>
              <a:t>‹#›</a:t>
            </a:fld>
            <a:endParaRPr lang="en-US"/>
          </a:p>
        </p:txBody>
      </p:sp>
      <p:sp>
        <p:nvSpPr>
          <p:cNvPr id="7" name="Rectangle 6">
            <a:extLst>
              <a:ext uri="{FF2B5EF4-FFF2-40B4-BE49-F238E27FC236}">
                <a16:creationId xmlns:a16="http://schemas.microsoft.com/office/drawing/2014/main" id="{E61242A9-7614-422C-9E87-318326CBB7BD}"/>
              </a:ext>
            </a:extLst>
          </p:cNvPr>
          <p:cNvSpPr/>
          <p:nvPr userDrawn="1"/>
        </p:nvSpPr>
        <p:spPr>
          <a:xfrm>
            <a:off x="0" y="6317672"/>
            <a:ext cx="12192000" cy="540328"/>
          </a:xfrm>
          <a:prstGeom prst="rect">
            <a:avLst/>
          </a:prstGeom>
          <a:solidFill>
            <a:srgbClr val="0C69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456F"/>
              </a:solidFill>
            </a:endParaRPr>
          </a:p>
        </p:txBody>
      </p:sp>
      <p:pic>
        <p:nvPicPr>
          <p:cNvPr id="8" name="Picture 7">
            <a:extLst>
              <a:ext uri="{FF2B5EF4-FFF2-40B4-BE49-F238E27FC236}">
                <a16:creationId xmlns:a16="http://schemas.microsoft.com/office/drawing/2014/main" id="{C999F63F-2CCB-47DF-920A-62AA83443C89}"/>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949424" y="6381211"/>
            <a:ext cx="2851266" cy="403687"/>
          </a:xfrm>
          <a:prstGeom prst="rect">
            <a:avLst/>
          </a:prstGeom>
        </p:spPr>
      </p:pic>
      <p:sp>
        <p:nvSpPr>
          <p:cNvPr id="10" name="Slide Number Placeholder 2">
            <a:extLst>
              <a:ext uri="{FF2B5EF4-FFF2-40B4-BE49-F238E27FC236}">
                <a16:creationId xmlns:a16="http://schemas.microsoft.com/office/drawing/2014/main" id="{F7425799-59DD-447C-B165-4BE65800DB38}"/>
              </a:ext>
            </a:extLst>
          </p:cNvPr>
          <p:cNvSpPr txBox="1">
            <a:spLocks/>
          </p:cNvSpPr>
          <p:nvPr userDrawn="1"/>
        </p:nvSpPr>
        <p:spPr>
          <a:xfrm>
            <a:off x="8678997" y="6400800"/>
            <a:ext cx="1836245"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7257BE-248A-48BC-9F5F-19A6E1408DB6}" type="slidenum">
              <a:rPr lang="en-US" smtClean="0"/>
              <a:pPr/>
              <a:t>‹#›</a:t>
            </a:fld>
            <a:endParaRPr lang="en-US"/>
          </a:p>
        </p:txBody>
      </p:sp>
      <p:pic>
        <p:nvPicPr>
          <p:cNvPr id="11" name="Picture 10">
            <a:extLst>
              <a:ext uri="{FF2B5EF4-FFF2-40B4-BE49-F238E27FC236}">
                <a16:creationId xmlns:a16="http://schemas.microsoft.com/office/drawing/2014/main" id="{22E27834-8E70-4168-BEEC-9C2A183B305A}"/>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522544" y="6337227"/>
            <a:ext cx="379914" cy="491654"/>
          </a:xfrm>
          <a:prstGeom prst="rect">
            <a:avLst/>
          </a:prstGeom>
        </p:spPr>
      </p:pic>
    </p:spTree>
    <p:extLst>
      <p:ext uri="{BB962C8B-B14F-4D97-AF65-F5344CB8AC3E}">
        <p14:creationId xmlns:p14="http://schemas.microsoft.com/office/powerpoint/2010/main" val="257505817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B369A0-80C7-574F-9CC7-8F35CCB69804}"/>
              </a:ext>
            </a:extLst>
          </p:cNvPr>
          <p:cNvPicPr>
            <a:picLocks noChangeAspect="1"/>
          </p:cNvPicPr>
          <p:nvPr userDrawn="1"/>
        </p:nvPicPr>
        <p:blipFill>
          <a:blip r:embed="rId3">
            <a:alphaModFix amt="80000"/>
          </a:blip>
          <a:srcRect/>
          <a:stretch/>
        </p:blipFill>
        <p:spPr>
          <a:xfrm>
            <a:off x="0" y="0"/>
            <a:ext cx="12214789" cy="6870818"/>
          </a:xfrm>
          <a:prstGeom prst="rect">
            <a:avLst/>
          </a:prstGeom>
        </p:spPr>
      </p:pic>
      <p:sp>
        <p:nvSpPr>
          <p:cNvPr id="3" name="Slide Number Placeholder 2"/>
          <p:cNvSpPr>
            <a:spLocks noGrp="1"/>
          </p:cNvSpPr>
          <p:nvPr>
            <p:ph type="sldNum" sz="quarter" idx="4"/>
          </p:nvPr>
        </p:nvSpPr>
        <p:spPr>
          <a:xfrm>
            <a:off x="8677656" y="6400800"/>
            <a:ext cx="1836245" cy="365125"/>
          </a:xfrm>
          <a:prstGeom prst="rect">
            <a:avLst/>
          </a:prstGeom>
        </p:spPr>
        <p:txBody>
          <a:bodyPr vert="horz" lIns="91440" tIns="45720" rIns="91440" bIns="45720" rtlCol="0" anchor="ctr"/>
          <a:lstStyle>
            <a:lvl1pPr algn="r">
              <a:defRPr sz="1200">
                <a:solidFill>
                  <a:schemeClr val="bg1"/>
                </a:solidFill>
              </a:defRPr>
            </a:lvl1pPr>
          </a:lstStyle>
          <a:p>
            <a:fld id="{D47257BE-248A-48BC-9F5F-19A6E1408DB6}" type="slidenum">
              <a:rPr lang="en-US" smtClean="0"/>
              <a:pPr/>
              <a:t>‹#›</a:t>
            </a:fld>
            <a:endParaRPr lang="en-US"/>
          </a:p>
        </p:txBody>
      </p:sp>
    </p:spTree>
    <p:extLst>
      <p:ext uri="{BB962C8B-B14F-4D97-AF65-F5344CB8AC3E}">
        <p14:creationId xmlns:p14="http://schemas.microsoft.com/office/powerpoint/2010/main" val="4133754219"/>
      </p:ext>
    </p:extLst>
  </p:cSld>
  <p:clrMap bg1="lt1" tx1="dk1" bg2="lt2" tx2="dk2" accent1="accent1" accent2="accent2" accent3="accent3" accent4="accent4" accent5="accent5" accent6="accent6" hlink="hlink" folHlink="folHlink"/>
  <p:sldLayoutIdLst>
    <p:sldLayoutId id="2147483696"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1421859-61DA-214E-9A20-088466A210F2}"/>
              </a:ext>
            </a:extLst>
          </p:cNvPr>
          <p:cNvPicPr>
            <a:picLocks noChangeAspect="1"/>
          </p:cNvPicPr>
          <p:nvPr userDrawn="1"/>
        </p:nvPicPr>
        <p:blipFill>
          <a:blip r:embed="rId3">
            <a:alphaModFix amt="80000"/>
          </a:blip>
          <a:srcRect/>
          <a:stretch/>
        </p:blipFill>
        <p:spPr>
          <a:xfrm>
            <a:off x="0" y="1"/>
            <a:ext cx="12192000" cy="6858000"/>
          </a:xfrm>
          <a:prstGeom prst="rect">
            <a:avLst/>
          </a:prstGeom>
        </p:spPr>
      </p:pic>
    </p:spTree>
    <p:extLst>
      <p:ext uri="{BB962C8B-B14F-4D97-AF65-F5344CB8AC3E}">
        <p14:creationId xmlns:p14="http://schemas.microsoft.com/office/powerpoint/2010/main" val="44811279"/>
      </p:ext>
    </p:extLst>
  </p:cSld>
  <p:clrMap bg1="lt1" tx1="dk1" bg2="lt2" tx2="dk2" accent1="accent1" accent2="accent2" accent3="accent3" accent4="accent4" accent5="accent5" accent6="accent6" hlink="hlink" folHlink="folHlink"/>
  <p:sldLayoutIdLst>
    <p:sldLayoutId id="2147483693"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1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1.png"/><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12.png"/><Relationship Id="rId5" Type="http://schemas.openxmlformats.org/officeDocument/2006/relationships/hyperlink" Target="http://www.login.gov/" TargetMode="Externa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1.wav"/><Relationship Id="rId1" Type="http://schemas.microsoft.com/office/2007/relationships/media" Target="../media/media11.wav"/><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1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3.wav"/><Relationship Id="rId1" Type="http://schemas.microsoft.com/office/2007/relationships/media" Target="../media/media13.wav"/><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1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5.wav"/><Relationship Id="rId1" Type="http://schemas.microsoft.com/office/2007/relationships/media" Target="../media/media15.wav"/><Relationship Id="rId5" Type="http://schemas.openxmlformats.org/officeDocument/2006/relationships/image" Target="../media/image1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6.wav"/><Relationship Id="rId1" Type="http://schemas.microsoft.com/office/2007/relationships/media" Target="../media/media16.wav"/><Relationship Id="rId6" Type="http://schemas.openxmlformats.org/officeDocument/2006/relationships/image" Target="../media/image11.png"/><Relationship Id="rId5" Type="http://schemas.openxmlformats.org/officeDocument/2006/relationships/image" Target="../media/image14.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8.wav"/><Relationship Id="rId1" Type="http://schemas.microsoft.com/office/2007/relationships/media" Target="../media/media18.wav"/><Relationship Id="rId6" Type="http://schemas.openxmlformats.org/officeDocument/2006/relationships/image" Target="../media/image11.png"/><Relationship Id="rId5" Type="http://schemas.openxmlformats.org/officeDocument/2006/relationships/image" Target="../media/image16.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1.png"/><Relationship Id="rId2" Type="http://schemas.openxmlformats.org/officeDocument/2006/relationships/audio" Target="../media/media19.wav"/><Relationship Id="rId1" Type="http://schemas.microsoft.com/office/2007/relationships/media" Target="../media/media19.wav"/><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11.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0.wav"/><Relationship Id="rId1" Type="http://schemas.microsoft.com/office/2007/relationships/media" Target="../media/media20.wav"/><Relationship Id="rId6" Type="http://schemas.openxmlformats.org/officeDocument/2006/relationships/image" Target="../media/image11.png"/><Relationship Id="rId5" Type="http://schemas.openxmlformats.org/officeDocument/2006/relationships/image" Target="../media/image18.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21.wav"/><Relationship Id="rId1" Type="http://schemas.microsoft.com/office/2007/relationships/media" Target="../media/media21.wav"/><Relationship Id="rId5" Type="http://schemas.openxmlformats.org/officeDocument/2006/relationships/image" Target="../media/image11.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2.wav"/><Relationship Id="rId1" Type="http://schemas.microsoft.com/office/2007/relationships/media" Target="../media/media22.wav"/><Relationship Id="rId5" Type="http://schemas.openxmlformats.org/officeDocument/2006/relationships/image" Target="../media/image11.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3.wav"/><Relationship Id="rId1" Type="http://schemas.microsoft.com/office/2007/relationships/media" Target="../media/media23.wav"/><Relationship Id="rId5" Type="http://schemas.openxmlformats.org/officeDocument/2006/relationships/image" Target="../media/image11.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4.wav"/><Relationship Id="rId1" Type="http://schemas.microsoft.com/office/2007/relationships/media" Target="../media/media24.wav"/><Relationship Id="rId6" Type="http://schemas.openxmlformats.org/officeDocument/2006/relationships/image" Target="../media/image11.png"/><Relationship Id="rId5" Type="http://schemas.openxmlformats.org/officeDocument/2006/relationships/image" Target="../media/image19.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5.wav"/><Relationship Id="rId1" Type="http://schemas.microsoft.com/office/2007/relationships/media" Target="../media/media25.wav"/><Relationship Id="rId6" Type="http://schemas.openxmlformats.org/officeDocument/2006/relationships/image" Target="../media/image11.png"/><Relationship Id="rId5" Type="http://schemas.openxmlformats.org/officeDocument/2006/relationships/image" Target="../media/image20.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6.wav"/><Relationship Id="rId1" Type="http://schemas.microsoft.com/office/2007/relationships/media" Target="../media/media26.wav"/><Relationship Id="rId6" Type="http://schemas.openxmlformats.org/officeDocument/2006/relationships/image" Target="../media/image11.png"/><Relationship Id="rId5" Type="http://schemas.openxmlformats.org/officeDocument/2006/relationships/image" Target="../media/image21.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7.wav"/><Relationship Id="rId1" Type="http://schemas.microsoft.com/office/2007/relationships/media" Target="../media/media27.wav"/><Relationship Id="rId6" Type="http://schemas.openxmlformats.org/officeDocument/2006/relationships/image" Target="../media/image11.png"/><Relationship Id="rId5" Type="http://schemas.openxmlformats.org/officeDocument/2006/relationships/image" Target="../media/image22.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8.wav"/><Relationship Id="rId1" Type="http://schemas.microsoft.com/office/2007/relationships/media" Target="../media/media28.wav"/><Relationship Id="rId6" Type="http://schemas.openxmlformats.org/officeDocument/2006/relationships/image" Target="../media/image11.png"/><Relationship Id="rId5" Type="http://schemas.openxmlformats.org/officeDocument/2006/relationships/image" Target="../media/image23.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9.wav"/><Relationship Id="rId1" Type="http://schemas.microsoft.com/office/2007/relationships/media" Target="../media/media29.wav"/><Relationship Id="rId6" Type="http://schemas.openxmlformats.org/officeDocument/2006/relationships/image" Target="../media/image11.png"/><Relationship Id="rId5" Type="http://schemas.openxmlformats.org/officeDocument/2006/relationships/image" Target="../media/image24.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11.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0.wav"/><Relationship Id="rId1" Type="http://schemas.microsoft.com/office/2007/relationships/media" Target="../media/media30.wav"/><Relationship Id="rId6" Type="http://schemas.openxmlformats.org/officeDocument/2006/relationships/image" Target="../media/image11.png"/><Relationship Id="rId5" Type="http://schemas.openxmlformats.org/officeDocument/2006/relationships/image" Target="../media/image25.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1.wav"/><Relationship Id="rId1" Type="http://schemas.microsoft.com/office/2007/relationships/media" Target="../media/media31.wav"/><Relationship Id="rId6" Type="http://schemas.openxmlformats.org/officeDocument/2006/relationships/image" Target="../media/image11.png"/><Relationship Id="rId5" Type="http://schemas.openxmlformats.org/officeDocument/2006/relationships/image" Target="../media/image26.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2.wav"/><Relationship Id="rId1" Type="http://schemas.microsoft.com/office/2007/relationships/media" Target="../media/media32.wav"/><Relationship Id="rId6" Type="http://schemas.openxmlformats.org/officeDocument/2006/relationships/image" Target="../media/image11.png"/><Relationship Id="rId5" Type="http://schemas.openxmlformats.org/officeDocument/2006/relationships/image" Target="../media/image27.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3.wav"/><Relationship Id="rId1" Type="http://schemas.microsoft.com/office/2007/relationships/media" Target="../media/media33.wav"/><Relationship Id="rId5" Type="http://schemas.openxmlformats.org/officeDocument/2006/relationships/image" Target="../media/image11.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4.wav"/><Relationship Id="rId1" Type="http://schemas.microsoft.com/office/2007/relationships/media" Target="../media/media34.wav"/><Relationship Id="rId5" Type="http://schemas.openxmlformats.org/officeDocument/2006/relationships/image" Target="../media/image11.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5.wav"/><Relationship Id="rId1" Type="http://schemas.microsoft.com/office/2007/relationships/media" Target="../media/media35.wav"/><Relationship Id="rId5" Type="http://schemas.openxmlformats.org/officeDocument/2006/relationships/image" Target="../media/image11.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36.wav"/><Relationship Id="rId1" Type="http://schemas.microsoft.com/office/2007/relationships/media" Target="../media/media36.wav"/><Relationship Id="rId5" Type="http://schemas.openxmlformats.org/officeDocument/2006/relationships/image" Target="../media/image11.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7.wav"/><Relationship Id="rId1" Type="http://schemas.microsoft.com/office/2007/relationships/media" Target="../media/media37.wav"/><Relationship Id="rId6" Type="http://schemas.openxmlformats.org/officeDocument/2006/relationships/image" Target="../media/image11.png"/><Relationship Id="rId5" Type="http://schemas.openxmlformats.org/officeDocument/2006/relationships/image" Target="../media/image28.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8.wav"/><Relationship Id="rId1" Type="http://schemas.microsoft.com/office/2007/relationships/media" Target="../media/media38.wav"/><Relationship Id="rId6" Type="http://schemas.openxmlformats.org/officeDocument/2006/relationships/image" Target="../media/image11.png"/><Relationship Id="rId5" Type="http://schemas.openxmlformats.org/officeDocument/2006/relationships/image" Target="../media/image29.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9.wav"/><Relationship Id="rId1" Type="http://schemas.microsoft.com/office/2007/relationships/media" Target="../media/media39.wav"/><Relationship Id="rId6" Type="http://schemas.openxmlformats.org/officeDocument/2006/relationships/image" Target="../media/image11.png"/><Relationship Id="rId5" Type="http://schemas.openxmlformats.org/officeDocument/2006/relationships/image" Target="../media/image30.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11.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0.wav"/><Relationship Id="rId1" Type="http://schemas.microsoft.com/office/2007/relationships/media" Target="../media/media40.wav"/><Relationship Id="rId5" Type="http://schemas.openxmlformats.org/officeDocument/2006/relationships/image" Target="../media/image11.png"/><Relationship Id="rId4"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1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1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11.png"/><Relationship Id="rId5" Type="http://schemas.openxmlformats.org/officeDocument/2006/relationships/hyperlink" Target="http://www.login.gov/" TargetMode="Externa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34DFAC-A3E9-36FA-122B-57C314B219B5}"/>
              </a:ext>
            </a:extLst>
          </p:cNvPr>
          <p:cNvSpPr>
            <a:spLocks noGrp="1"/>
          </p:cNvSpPr>
          <p:nvPr>
            <p:ph type="body" sz="quarter" idx="11"/>
          </p:nvPr>
        </p:nvSpPr>
        <p:spPr/>
        <p:txBody>
          <a:bodyPr lIns="91440" tIns="45720" rIns="91440" bIns="45720" anchor="t"/>
          <a:lstStyle/>
          <a:p>
            <a:r>
              <a:rPr lang="en-US" sz="4400">
                <a:cs typeface="Arial"/>
              </a:rPr>
              <a:t>BAS: BOEM Auction System</a:t>
            </a:r>
            <a:endParaRPr lang="en-US" sz="4400"/>
          </a:p>
        </p:txBody>
      </p:sp>
      <p:sp>
        <p:nvSpPr>
          <p:cNvPr id="3" name="Slide Number Placeholder 2">
            <a:extLst>
              <a:ext uri="{FF2B5EF4-FFF2-40B4-BE49-F238E27FC236}">
                <a16:creationId xmlns:a16="http://schemas.microsoft.com/office/drawing/2014/main" id="{FEEA7608-0F6E-A7C3-D921-50C2252403CB}"/>
              </a:ext>
            </a:extLst>
          </p:cNvPr>
          <p:cNvSpPr>
            <a:spLocks noGrp="1"/>
          </p:cNvSpPr>
          <p:nvPr>
            <p:ph type="sldNum" sz="quarter" idx="13"/>
          </p:nvPr>
        </p:nvSpPr>
        <p:spPr/>
        <p:txBody>
          <a:bodyPr/>
          <a:lstStyle/>
          <a:p>
            <a:fld id="{D47257BE-248A-48BC-9F5F-19A6E1408DB6}" type="slidenum">
              <a:rPr lang="en-US" smtClean="0"/>
              <a:pPr/>
              <a:t>1</a:t>
            </a:fld>
            <a:endParaRPr lang="en-US"/>
          </a:p>
        </p:txBody>
      </p:sp>
      <p:sp>
        <p:nvSpPr>
          <p:cNvPr id="4" name="Text Placeholder 1">
            <a:extLst>
              <a:ext uri="{FF2B5EF4-FFF2-40B4-BE49-F238E27FC236}">
                <a16:creationId xmlns:a16="http://schemas.microsoft.com/office/drawing/2014/main" id="{4BAA6C05-3AD4-1A9A-FBCA-DDCB0DA6E3A6}"/>
              </a:ext>
            </a:extLst>
          </p:cNvPr>
          <p:cNvSpPr txBox="1">
            <a:spLocks/>
          </p:cNvSpPr>
          <p:nvPr/>
        </p:nvSpPr>
        <p:spPr>
          <a:xfrm>
            <a:off x="0" y="3244990"/>
            <a:ext cx="12192001" cy="368019"/>
          </a:xfrm>
          <a:prstGeom prst="rect">
            <a:avLst/>
          </a:prstGeom>
          <a:effectLst>
            <a:outerShdw blurRad="50800" dist="50800" dir="2700000" algn="ctr" rotWithShape="0">
              <a:srgbClr val="000000">
                <a:alpha val="40000"/>
              </a:srgbClr>
            </a:outerShdw>
          </a:effectLst>
        </p:spPr>
        <p:txBody>
          <a:bodyPr lIns="91440" tIns="45720" rIns="91440" bIns="45720" anchor="t"/>
          <a:lstStyle>
            <a:lvl1pPr marL="0" indent="0" algn="ctr" defTabSz="914400" rtl="0" eaLnBrk="1" latinLnBrk="0" hangingPunct="1">
              <a:lnSpc>
                <a:spcPct val="90000"/>
              </a:lnSpc>
              <a:spcBef>
                <a:spcPts val="1000"/>
              </a:spcBef>
              <a:buFont typeface="Arial" panose="020B0604020202020204" pitchFamily="34" charset="0"/>
              <a:buNone/>
              <a:defRPr sz="3200" b="1" i="0" kern="1200">
                <a:solidFill>
                  <a:schemeClr val="bg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cs typeface="Arial"/>
              </a:rPr>
              <a:t>Bidding Tutorial</a:t>
            </a:r>
            <a:endParaRPr lang="en-US"/>
          </a:p>
        </p:txBody>
      </p:sp>
      <p:pic>
        <p:nvPicPr>
          <p:cNvPr id="6" name="BOEM_Auction_Video_Slide_1">
            <a:hlinkClick r:id="" action="ppaction://media"/>
            <a:extLst>
              <a:ext uri="{FF2B5EF4-FFF2-40B4-BE49-F238E27FC236}">
                <a16:creationId xmlns:a16="http://schemas.microsoft.com/office/drawing/2014/main" id="{1CA5AC98-EFC1-236C-7FA2-13D40802F15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13901" y="5615261"/>
            <a:ext cx="271463" cy="271463"/>
          </a:xfrm>
          <a:prstGeom prst="rect">
            <a:avLst/>
          </a:prstGeom>
        </p:spPr>
      </p:pic>
    </p:spTree>
    <p:extLst>
      <p:ext uri="{BB962C8B-B14F-4D97-AF65-F5344CB8AC3E}">
        <p14:creationId xmlns:p14="http://schemas.microsoft.com/office/powerpoint/2010/main" val="426125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71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8C018A-53E6-04F9-E778-09721C4ECA11}"/>
              </a:ext>
            </a:extLst>
          </p:cNvPr>
          <p:cNvSpPr>
            <a:spLocks noGrp="1"/>
          </p:cNvSpPr>
          <p:nvPr>
            <p:ph type="body" sz="quarter" idx="10"/>
          </p:nvPr>
        </p:nvSpPr>
        <p:spPr>
          <a:xfrm>
            <a:off x="1300973" y="-3801"/>
            <a:ext cx="10700527" cy="1008265"/>
          </a:xfrm>
        </p:spPr>
        <p:txBody>
          <a:bodyPr lIns="91440" tIns="45720" rIns="91440" bIns="45720" anchor="ctr"/>
          <a:lstStyle/>
          <a:p>
            <a:r>
              <a:rPr lang="en-US">
                <a:cs typeface="Arial"/>
              </a:rPr>
              <a:t>Authentication and Login.gov</a:t>
            </a:r>
            <a:endParaRPr lang="en-US"/>
          </a:p>
        </p:txBody>
      </p:sp>
      <p:sp>
        <p:nvSpPr>
          <p:cNvPr id="3" name="Text Placeholder 2">
            <a:extLst>
              <a:ext uri="{FF2B5EF4-FFF2-40B4-BE49-F238E27FC236}">
                <a16:creationId xmlns:a16="http://schemas.microsoft.com/office/drawing/2014/main" id="{21EE3783-D2F5-0F51-CEEF-68D293EC8457}"/>
              </a:ext>
            </a:extLst>
          </p:cNvPr>
          <p:cNvSpPr>
            <a:spLocks noGrp="1"/>
          </p:cNvSpPr>
          <p:nvPr>
            <p:ph type="body" sz="quarter" idx="11"/>
          </p:nvPr>
        </p:nvSpPr>
        <p:spPr>
          <a:xfrm>
            <a:off x="484741" y="1155469"/>
            <a:ext cx="11369161" cy="4688004"/>
          </a:xfrm>
        </p:spPr>
        <p:txBody>
          <a:bodyPr lIns="91440" tIns="45720" rIns="91440" bIns="45720" anchor="t"/>
          <a:lstStyle/>
          <a:p>
            <a:r>
              <a:rPr lang="en-US" dirty="0">
                <a:cs typeface="Arial"/>
              </a:rPr>
              <a:t>Logging in (Connectivity Test Day)</a:t>
            </a:r>
          </a:p>
          <a:p>
            <a:pPr lvl="1"/>
            <a:r>
              <a:rPr lang="en-US" dirty="0">
                <a:cs typeface="Arial"/>
              </a:rPr>
              <a:t>From the home page, click the link to log in.</a:t>
            </a:r>
          </a:p>
          <a:p>
            <a:pPr lvl="1"/>
            <a:r>
              <a:rPr lang="en-US" dirty="0">
                <a:cs typeface="Arial"/>
              </a:rPr>
              <a:t>Click the </a:t>
            </a:r>
            <a:r>
              <a:rPr lang="en-US" dirty="0">
                <a:cs typeface="Arial"/>
                <a:hlinkClick r:id="rId5"/>
              </a:rPr>
              <a:t>Login.gov </a:t>
            </a:r>
            <a:r>
              <a:rPr lang="en-US" dirty="0">
                <a:cs typeface="Arial"/>
              </a:rPr>
              <a:t>button.</a:t>
            </a:r>
          </a:p>
          <a:p>
            <a:pPr lvl="1"/>
            <a:r>
              <a:rPr lang="en-US" dirty="0">
                <a:cs typeface="Arial"/>
              </a:rPr>
              <a:t>Requires phishing resistant multi-factor authentication method.</a:t>
            </a:r>
          </a:p>
        </p:txBody>
      </p:sp>
      <p:sp>
        <p:nvSpPr>
          <p:cNvPr id="4" name="Slide Number Placeholder 3">
            <a:extLst>
              <a:ext uri="{FF2B5EF4-FFF2-40B4-BE49-F238E27FC236}">
                <a16:creationId xmlns:a16="http://schemas.microsoft.com/office/drawing/2014/main" id="{27A4A9BA-7270-FA7D-7AE8-574E30698FF1}"/>
              </a:ext>
            </a:extLst>
          </p:cNvPr>
          <p:cNvSpPr>
            <a:spLocks noGrp="1"/>
          </p:cNvSpPr>
          <p:nvPr>
            <p:ph type="sldNum" sz="quarter" idx="14"/>
          </p:nvPr>
        </p:nvSpPr>
        <p:spPr/>
        <p:txBody>
          <a:bodyPr/>
          <a:lstStyle/>
          <a:p>
            <a:fld id="{D47257BE-248A-48BC-9F5F-19A6E1408DB6}" type="slidenum">
              <a:rPr lang="en-US" smtClean="0"/>
              <a:pPr/>
              <a:t>10</a:t>
            </a:fld>
            <a:endParaRPr lang="en-US"/>
          </a:p>
        </p:txBody>
      </p:sp>
      <p:pic>
        <p:nvPicPr>
          <p:cNvPr id="6" name="Picture 5">
            <a:extLst>
              <a:ext uri="{FF2B5EF4-FFF2-40B4-BE49-F238E27FC236}">
                <a16:creationId xmlns:a16="http://schemas.microsoft.com/office/drawing/2014/main" id="{29DBE827-3BBE-7A69-7E25-61E5878855EC}"/>
              </a:ext>
            </a:extLst>
          </p:cNvPr>
          <p:cNvPicPr>
            <a:picLocks noChangeAspect="1"/>
          </p:cNvPicPr>
          <p:nvPr/>
        </p:nvPicPr>
        <p:blipFill>
          <a:blip r:embed="rId6"/>
          <a:stretch>
            <a:fillRect/>
          </a:stretch>
        </p:blipFill>
        <p:spPr>
          <a:xfrm>
            <a:off x="1300973" y="2955212"/>
            <a:ext cx="6385493" cy="3146186"/>
          </a:xfrm>
          <a:prstGeom prst="rect">
            <a:avLst/>
          </a:prstGeom>
          <a:noFill/>
          <a:ln>
            <a:solidFill>
              <a:schemeClr val="tx1"/>
            </a:solidFill>
          </a:ln>
        </p:spPr>
      </p:pic>
      <p:sp>
        <p:nvSpPr>
          <p:cNvPr id="7" name="TextBox 6">
            <a:extLst>
              <a:ext uri="{FF2B5EF4-FFF2-40B4-BE49-F238E27FC236}">
                <a16:creationId xmlns:a16="http://schemas.microsoft.com/office/drawing/2014/main" id="{4B5146EC-A669-B7AC-B7F9-5167E2744EA3}"/>
              </a:ext>
            </a:extLst>
          </p:cNvPr>
          <p:cNvSpPr txBox="1"/>
          <p:nvPr/>
        </p:nvSpPr>
        <p:spPr>
          <a:xfrm>
            <a:off x="6294664" y="3894253"/>
            <a:ext cx="1200150" cy="400050"/>
          </a:xfrm>
          <a:prstGeom prst="rect">
            <a:avLst/>
          </a:prstGeom>
          <a:noFill/>
          <a:ln w="22225">
            <a:solidFill>
              <a:srgbClr val="FF0000"/>
            </a:solidFill>
          </a:ln>
        </p:spPr>
        <p:txBody>
          <a:bodyPr wrap="square" rtlCol="0">
            <a:spAutoFit/>
          </a:bodyPr>
          <a:lstStyle/>
          <a:p>
            <a:endParaRPr lang="en-US"/>
          </a:p>
        </p:txBody>
      </p:sp>
      <p:cxnSp>
        <p:nvCxnSpPr>
          <p:cNvPr id="9" name="Straight Arrow Connector 8">
            <a:extLst>
              <a:ext uri="{FF2B5EF4-FFF2-40B4-BE49-F238E27FC236}">
                <a16:creationId xmlns:a16="http://schemas.microsoft.com/office/drawing/2014/main" id="{8C3918BD-C24D-7BA5-29F7-DC3B5E843B85}"/>
              </a:ext>
            </a:extLst>
          </p:cNvPr>
          <p:cNvCxnSpPr>
            <a:cxnSpLocks/>
          </p:cNvCxnSpPr>
          <p:nvPr/>
        </p:nvCxnSpPr>
        <p:spPr>
          <a:xfrm flipH="1">
            <a:off x="7494814" y="4070171"/>
            <a:ext cx="881743" cy="0"/>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ADEA579-DB9C-2D1C-2B4B-28D71FA58053}"/>
              </a:ext>
            </a:extLst>
          </p:cNvPr>
          <p:cNvSpPr txBox="1"/>
          <p:nvPr/>
        </p:nvSpPr>
        <p:spPr>
          <a:xfrm>
            <a:off x="8376557" y="3916282"/>
            <a:ext cx="1559379" cy="307777"/>
          </a:xfrm>
          <a:prstGeom prst="rect">
            <a:avLst/>
          </a:prstGeom>
          <a:noFill/>
        </p:spPr>
        <p:txBody>
          <a:bodyPr wrap="square" rtlCol="0">
            <a:spAutoFit/>
          </a:bodyPr>
          <a:lstStyle/>
          <a:p>
            <a:r>
              <a:rPr lang="en-US" sz="1400" dirty="0">
                <a:solidFill>
                  <a:srgbClr val="FF0000"/>
                </a:solidFill>
              </a:rPr>
              <a:t>Click here to login</a:t>
            </a:r>
          </a:p>
        </p:txBody>
      </p:sp>
      <p:pic>
        <p:nvPicPr>
          <p:cNvPr id="8" name="Update_2_Slide_10_Audio">
            <a:hlinkClick r:id="" action="ppaction://media"/>
            <a:extLst>
              <a:ext uri="{FF2B5EF4-FFF2-40B4-BE49-F238E27FC236}">
                <a16:creationId xmlns:a16="http://schemas.microsoft.com/office/drawing/2014/main" id="{5EA54ED3-2ADF-5BC4-DF31-4832A2EFF32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00204" y="5431068"/>
            <a:ext cx="271463" cy="271463"/>
          </a:xfrm>
          <a:prstGeom prst="rect">
            <a:avLst/>
          </a:prstGeom>
        </p:spPr>
      </p:pic>
    </p:spTree>
    <p:extLst>
      <p:ext uri="{BB962C8B-B14F-4D97-AF65-F5344CB8AC3E}">
        <p14:creationId xmlns:p14="http://schemas.microsoft.com/office/powerpoint/2010/main" val="3910050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208" fill="hold"/>
                                        <p:tgtEl>
                                          <p:spTgt spid="8"/>
                                        </p:tgtEl>
                                      </p:cBhvr>
                                    </p:cmd>
                                  </p:childTnLst>
                                </p:cTn>
                              </p:par>
                              <p:par>
                                <p:cTn id="7" presetID="10" presetClass="entr" presetSubtype="0" fill="hold" grpId="0" nodeType="withEffect">
                                  <p:stCondLst>
                                    <p:cond delay="400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2000"/>
                                        <p:tgtEl>
                                          <p:spTgt spid="12"/>
                                        </p:tgtEl>
                                      </p:cBhvr>
                                    </p:animEffect>
                                  </p:childTnLst>
                                </p:cTn>
                              </p:par>
                              <p:par>
                                <p:cTn id="10" presetID="10" presetClass="entr" presetSubtype="0" fill="hold" nodeType="withEffect">
                                  <p:stCondLst>
                                    <p:cond delay="50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par>
                                <p:cTn id="13" presetID="21" presetClass="entr" presetSubtype="1" fill="hold" grpId="0" nodeType="withEffect">
                                  <p:stCondLst>
                                    <p:cond delay="6000"/>
                                  </p:stCondLst>
                                  <p:childTnLst>
                                    <p:set>
                                      <p:cBhvr>
                                        <p:cTn id="14" dur="1" fill="hold">
                                          <p:stCondLst>
                                            <p:cond delay="0"/>
                                          </p:stCondLst>
                                        </p:cTn>
                                        <p:tgtEl>
                                          <p:spTgt spid="7"/>
                                        </p:tgtEl>
                                        <p:attrNameLst>
                                          <p:attrName>style.visibility</p:attrName>
                                        </p:attrNameLst>
                                      </p:cBhvr>
                                      <p:to>
                                        <p:strVal val="visible"/>
                                      </p:to>
                                    </p:set>
                                    <p:animEffect transition="in" filter="wheel(1)">
                                      <p:cBhvr>
                                        <p:cTn id="15" dur="5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8"/>
                </p:tgtEl>
              </p:cMediaNode>
            </p:audio>
          </p:childTnLst>
        </p:cTn>
      </p:par>
    </p:tnLst>
    <p:bldLst>
      <p:bldP spid="7" grpId="0" animBg="1"/>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8C018A-53E6-04F9-E778-09721C4ECA11}"/>
              </a:ext>
            </a:extLst>
          </p:cNvPr>
          <p:cNvSpPr>
            <a:spLocks noGrp="1"/>
          </p:cNvSpPr>
          <p:nvPr>
            <p:ph type="body" sz="quarter" idx="10"/>
          </p:nvPr>
        </p:nvSpPr>
        <p:spPr>
          <a:xfrm>
            <a:off x="1300973" y="-3801"/>
            <a:ext cx="10700527" cy="1008265"/>
          </a:xfrm>
        </p:spPr>
        <p:txBody>
          <a:bodyPr lIns="91440" tIns="45720" rIns="91440" bIns="45720" anchor="ctr"/>
          <a:lstStyle/>
          <a:p>
            <a:r>
              <a:rPr lang="en-US">
                <a:cs typeface="Arial"/>
              </a:rPr>
              <a:t>Authentication and Login.gov</a:t>
            </a:r>
            <a:endParaRPr lang="en-US"/>
          </a:p>
        </p:txBody>
      </p:sp>
      <p:sp>
        <p:nvSpPr>
          <p:cNvPr id="3" name="Text Placeholder 2">
            <a:extLst>
              <a:ext uri="{FF2B5EF4-FFF2-40B4-BE49-F238E27FC236}">
                <a16:creationId xmlns:a16="http://schemas.microsoft.com/office/drawing/2014/main" id="{21EE3783-D2F5-0F51-CEEF-68D293EC8457}"/>
              </a:ext>
            </a:extLst>
          </p:cNvPr>
          <p:cNvSpPr>
            <a:spLocks noGrp="1"/>
          </p:cNvSpPr>
          <p:nvPr>
            <p:ph type="body" sz="quarter" idx="11"/>
          </p:nvPr>
        </p:nvSpPr>
        <p:spPr>
          <a:xfrm>
            <a:off x="484741" y="1155469"/>
            <a:ext cx="10450481" cy="4688004"/>
          </a:xfrm>
        </p:spPr>
        <p:txBody>
          <a:bodyPr lIns="91440" tIns="45720" rIns="91440" bIns="45720" anchor="t"/>
          <a:lstStyle/>
          <a:p>
            <a:r>
              <a:rPr lang="en-US" dirty="0">
                <a:cs typeface="Arial"/>
              </a:rPr>
              <a:t>Authentication for Helpdesk Calls</a:t>
            </a:r>
          </a:p>
          <a:p>
            <a:pPr lvl="1"/>
            <a:r>
              <a:rPr lang="en-US" dirty="0">
                <a:cs typeface="Arial"/>
              </a:rPr>
              <a:t>First time user logs into the auction system and will need to set up authentication.</a:t>
            </a:r>
          </a:p>
          <a:p>
            <a:pPr lvl="1"/>
            <a:r>
              <a:rPr lang="en-US" dirty="0">
                <a:cs typeface="Arial"/>
              </a:rPr>
              <a:t>QR code is scanned into the Google Authenticator.</a:t>
            </a:r>
          </a:p>
          <a:p>
            <a:pPr lvl="1"/>
            <a:r>
              <a:rPr lang="en-US" i="1" dirty="0">
                <a:cs typeface="Arial"/>
              </a:rPr>
              <a:t>This is done only once. </a:t>
            </a:r>
            <a:r>
              <a:rPr lang="en-US" dirty="0">
                <a:cs typeface="Arial"/>
              </a:rPr>
              <a:t>The authenticator will be migrated from connectivity day  </a:t>
            </a:r>
            <a:r>
              <a:rPr lang="en-US" dirty="0">
                <a:cs typeface="Arial"/>
                <a:sym typeface="Wingdings" panose="05000000000000000000" pitchFamily="2" charset="2"/>
              </a:rPr>
              <a:t>through mock auction, live auction, and</a:t>
            </a:r>
            <a:r>
              <a:rPr lang="en-US" dirty="0">
                <a:cs typeface="Arial"/>
              </a:rPr>
              <a:t> any future auctions.</a:t>
            </a:r>
          </a:p>
          <a:p>
            <a:pPr lvl="1"/>
            <a:r>
              <a:rPr lang="en-US" dirty="0">
                <a:cs typeface="Arial"/>
                <a:sym typeface="Wingdings" panose="05000000000000000000" pitchFamily="2" charset="2"/>
              </a:rPr>
              <a:t>When calling the helpdesk for assistance, the user’s name, phone number, and 6-digit code from the Google Authenticator app will be confirmed.</a:t>
            </a:r>
            <a:endParaRPr lang="en-US" dirty="0">
              <a:cs typeface="Arial"/>
            </a:endParaRPr>
          </a:p>
        </p:txBody>
      </p:sp>
      <p:sp>
        <p:nvSpPr>
          <p:cNvPr id="4" name="Slide Number Placeholder 3">
            <a:extLst>
              <a:ext uri="{FF2B5EF4-FFF2-40B4-BE49-F238E27FC236}">
                <a16:creationId xmlns:a16="http://schemas.microsoft.com/office/drawing/2014/main" id="{27A4A9BA-7270-FA7D-7AE8-574E30698FF1}"/>
              </a:ext>
            </a:extLst>
          </p:cNvPr>
          <p:cNvSpPr>
            <a:spLocks noGrp="1"/>
          </p:cNvSpPr>
          <p:nvPr>
            <p:ph type="sldNum" sz="quarter" idx="14"/>
          </p:nvPr>
        </p:nvSpPr>
        <p:spPr/>
        <p:txBody>
          <a:bodyPr/>
          <a:lstStyle/>
          <a:p>
            <a:fld id="{D47257BE-248A-48BC-9F5F-19A6E1408DB6}" type="slidenum">
              <a:rPr lang="en-US" smtClean="0"/>
              <a:pPr/>
              <a:t>11</a:t>
            </a:fld>
            <a:endParaRPr lang="en-US"/>
          </a:p>
        </p:txBody>
      </p:sp>
      <p:pic>
        <p:nvPicPr>
          <p:cNvPr id="5" name="BOEM_Auction_Video_Slide_11">
            <a:hlinkClick r:id="" action="ppaction://media"/>
            <a:extLst>
              <a:ext uri="{FF2B5EF4-FFF2-40B4-BE49-F238E27FC236}">
                <a16:creationId xmlns:a16="http://schemas.microsoft.com/office/drawing/2014/main" id="{6D013CD8-E580-B7CB-7924-42DBEB9DA15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32622" y="5501863"/>
            <a:ext cx="271463" cy="271463"/>
          </a:xfrm>
          <a:prstGeom prst="rect">
            <a:avLst/>
          </a:prstGeom>
        </p:spPr>
      </p:pic>
    </p:spTree>
    <p:extLst>
      <p:ext uri="{BB962C8B-B14F-4D97-AF65-F5344CB8AC3E}">
        <p14:creationId xmlns:p14="http://schemas.microsoft.com/office/powerpoint/2010/main" val="1003941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18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8C018A-53E6-04F9-E778-09721C4ECA11}"/>
              </a:ext>
            </a:extLst>
          </p:cNvPr>
          <p:cNvSpPr>
            <a:spLocks noGrp="1"/>
          </p:cNvSpPr>
          <p:nvPr>
            <p:ph type="body" sz="quarter" idx="10"/>
          </p:nvPr>
        </p:nvSpPr>
        <p:spPr>
          <a:xfrm>
            <a:off x="1300973" y="-3801"/>
            <a:ext cx="10700527" cy="1008265"/>
          </a:xfrm>
        </p:spPr>
        <p:txBody>
          <a:bodyPr lIns="91440" tIns="45720" rIns="91440" bIns="45720" anchor="ctr"/>
          <a:lstStyle/>
          <a:p>
            <a:r>
              <a:rPr lang="en-US">
                <a:cs typeface="Arial"/>
              </a:rPr>
              <a:t>Bid Verification and Contingency Plans</a:t>
            </a:r>
            <a:endParaRPr lang="en-US"/>
          </a:p>
        </p:txBody>
      </p:sp>
      <p:sp>
        <p:nvSpPr>
          <p:cNvPr id="3" name="Text Placeholder 2">
            <a:extLst>
              <a:ext uri="{FF2B5EF4-FFF2-40B4-BE49-F238E27FC236}">
                <a16:creationId xmlns:a16="http://schemas.microsoft.com/office/drawing/2014/main" id="{21EE3783-D2F5-0F51-CEEF-68D293EC8457}"/>
              </a:ext>
            </a:extLst>
          </p:cNvPr>
          <p:cNvSpPr>
            <a:spLocks noGrp="1"/>
          </p:cNvSpPr>
          <p:nvPr>
            <p:ph type="body" sz="quarter" idx="11"/>
          </p:nvPr>
        </p:nvSpPr>
        <p:spPr>
          <a:xfrm>
            <a:off x="484742" y="1155469"/>
            <a:ext cx="10030500" cy="4688004"/>
          </a:xfrm>
        </p:spPr>
        <p:txBody>
          <a:bodyPr lIns="91440" tIns="45720" rIns="91440" bIns="45720" anchor="t"/>
          <a:lstStyle/>
          <a:p>
            <a:r>
              <a:rPr lang="en-US" dirty="0">
                <a:cs typeface="Arial"/>
              </a:rPr>
              <a:t>Submit bids well before the end of the round</a:t>
            </a:r>
          </a:p>
          <a:p>
            <a:pPr lvl="1"/>
            <a:r>
              <a:rPr lang="en-US" dirty="0">
                <a:cs typeface="Arial"/>
              </a:rPr>
              <a:t>Confirm via Bid Summary</a:t>
            </a:r>
          </a:p>
          <a:p>
            <a:pPr lvl="1"/>
            <a:r>
              <a:rPr lang="en-US" dirty="0">
                <a:cs typeface="Arial"/>
              </a:rPr>
              <a:t>Download My Bids file</a:t>
            </a:r>
          </a:p>
          <a:p>
            <a:r>
              <a:rPr lang="en-US" dirty="0">
                <a:cs typeface="Arial"/>
              </a:rPr>
              <a:t>Establish contingency plan in case of difficulties</a:t>
            </a:r>
          </a:p>
          <a:p>
            <a:pPr lvl="1"/>
            <a:r>
              <a:rPr lang="en-US" dirty="0">
                <a:cs typeface="Arial"/>
              </a:rPr>
              <a:t>Ensure that each authorized bidder can access the auction system and place bids</a:t>
            </a:r>
          </a:p>
          <a:p>
            <a:pPr lvl="1"/>
            <a:r>
              <a:rPr lang="en-US" dirty="0">
                <a:cs typeface="Arial"/>
              </a:rPr>
              <a:t>Arrange for alternative locations</a:t>
            </a:r>
          </a:p>
          <a:p>
            <a:pPr lvl="1"/>
            <a:endParaRPr lang="en-US" dirty="0">
              <a:cs typeface="Arial"/>
            </a:endParaRPr>
          </a:p>
          <a:p>
            <a:pPr marL="457200" lvl="1" indent="0">
              <a:buNone/>
            </a:pPr>
            <a:endParaRPr lang="en-US" dirty="0">
              <a:cs typeface="Arial"/>
            </a:endParaRPr>
          </a:p>
        </p:txBody>
      </p:sp>
      <p:sp>
        <p:nvSpPr>
          <p:cNvPr id="4" name="Slide Number Placeholder 3">
            <a:extLst>
              <a:ext uri="{FF2B5EF4-FFF2-40B4-BE49-F238E27FC236}">
                <a16:creationId xmlns:a16="http://schemas.microsoft.com/office/drawing/2014/main" id="{27A4A9BA-7270-FA7D-7AE8-574E30698FF1}"/>
              </a:ext>
            </a:extLst>
          </p:cNvPr>
          <p:cNvSpPr>
            <a:spLocks noGrp="1"/>
          </p:cNvSpPr>
          <p:nvPr>
            <p:ph type="sldNum" sz="quarter" idx="14"/>
          </p:nvPr>
        </p:nvSpPr>
        <p:spPr/>
        <p:txBody>
          <a:bodyPr/>
          <a:lstStyle/>
          <a:p>
            <a:fld id="{D47257BE-248A-48BC-9F5F-19A6E1408DB6}" type="slidenum">
              <a:rPr lang="en-US" smtClean="0"/>
              <a:pPr/>
              <a:t>12</a:t>
            </a:fld>
            <a:endParaRPr lang="en-US"/>
          </a:p>
        </p:txBody>
      </p:sp>
      <p:pic>
        <p:nvPicPr>
          <p:cNvPr id="5" name="BOEM_Auction_Video_Slide_12">
            <a:hlinkClick r:id="" action="ppaction://media"/>
            <a:extLst>
              <a:ext uri="{FF2B5EF4-FFF2-40B4-BE49-F238E27FC236}">
                <a16:creationId xmlns:a16="http://schemas.microsoft.com/office/drawing/2014/main" id="{917EA5DF-D002-5275-17B6-0A1C34815A3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35273" y="5516692"/>
            <a:ext cx="271463" cy="271463"/>
          </a:xfrm>
          <a:prstGeom prst="rect">
            <a:avLst/>
          </a:prstGeom>
        </p:spPr>
      </p:pic>
    </p:spTree>
    <p:extLst>
      <p:ext uri="{BB962C8B-B14F-4D97-AF65-F5344CB8AC3E}">
        <p14:creationId xmlns:p14="http://schemas.microsoft.com/office/powerpoint/2010/main" val="3127455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84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8C018A-53E6-04F9-E778-09721C4ECA11}"/>
              </a:ext>
            </a:extLst>
          </p:cNvPr>
          <p:cNvSpPr>
            <a:spLocks noGrp="1"/>
          </p:cNvSpPr>
          <p:nvPr>
            <p:ph type="body" sz="quarter" idx="10"/>
          </p:nvPr>
        </p:nvSpPr>
        <p:spPr>
          <a:xfrm>
            <a:off x="1300973" y="-3801"/>
            <a:ext cx="10700527" cy="1008265"/>
          </a:xfrm>
        </p:spPr>
        <p:txBody>
          <a:bodyPr lIns="91440" tIns="45720" rIns="91440" bIns="45720" anchor="ctr"/>
          <a:lstStyle/>
          <a:p>
            <a:r>
              <a:rPr lang="en-US">
                <a:cs typeface="Arial"/>
              </a:rPr>
              <a:t>Auction System Overview</a:t>
            </a:r>
            <a:endParaRPr lang="en-US"/>
          </a:p>
        </p:txBody>
      </p:sp>
      <p:sp>
        <p:nvSpPr>
          <p:cNvPr id="3" name="Text Placeholder 2">
            <a:extLst>
              <a:ext uri="{FF2B5EF4-FFF2-40B4-BE49-F238E27FC236}">
                <a16:creationId xmlns:a16="http://schemas.microsoft.com/office/drawing/2014/main" id="{21EE3783-D2F5-0F51-CEEF-68D293EC8457}"/>
              </a:ext>
            </a:extLst>
          </p:cNvPr>
          <p:cNvSpPr>
            <a:spLocks noGrp="1"/>
          </p:cNvSpPr>
          <p:nvPr>
            <p:ph type="body" sz="quarter" idx="11"/>
          </p:nvPr>
        </p:nvSpPr>
        <p:spPr>
          <a:xfrm>
            <a:off x="484741" y="1155469"/>
            <a:ext cx="11369161" cy="4688004"/>
          </a:xfrm>
        </p:spPr>
        <p:txBody>
          <a:bodyPr lIns="91440" tIns="45720" rIns="91440" bIns="45720" anchor="t"/>
          <a:lstStyle/>
          <a:p>
            <a:endParaRPr lang="en-US">
              <a:cs typeface="Arial"/>
            </a:endParaRPr>
          </a:p>
          <a:p>
            <a:endParaRPr lang="en-US">
              <a:cs typeface="Arial"/>
            </a:endParaRPr>
          </a:p>
        </p:txBody>
      </p:sp>
      <p:sp>
        <p:nvSpPr>
          <p:cNvPr id="4" name="Slide Number Placeholder 3">
            <a:extLst>
              <a:ext uri="{FF2B5EF4-FFF2-40B4-BE49-F238E27FC236}">
                <a16:creationId xmlns:a16="http://schemas.microsoft.com/office/drawing/2014/main" id="{27A4A9BA-7270-FA7D-7AE8-574E30698FF1}"/>
              </a:ext>
            </a:extLst>
          </p:cNvPr>
          <p:cNvSpPr>
            <a:spLocks noGrp="1"/>
          </p:cNvSpPr>
          <p:nvPr>
            <p:ph type="sldNum" sz="quarter" idx="14"/>
          </p:nvPr>
        </p:nvSpPr>
        <p:spPr/>
        <p:txBody>
          <a:bodyPr/>
          <a:lstStyle/>
          <a:p>
            <a:fld id="{D47257BE-248A-48BC-9F5F-19A6E1408DB6}" type="slidenum">
              <a:rPr lang="en-US" smtClean="0"/>
              <a:pPr/>
              <a:t>13</a:t>
            </a:fld>
            <a:endParaRPr lang="en-US"/>
          </a:p>
        </p:txBody>
      </p:sp>
      <p:pic>
        <p:nvPicPr>
          <p:cNvPr id="8" name="Picture 7" descr="Graphical user interface, application&#10;&#10;Description automatically generated">
            <a:extLst>
              <a:ext uri="{FF2B5EF4-FFF2-40B4-BE49-F238E27FC236}">
                <a16:creationId xmlns:a16="http://schemas.microsoft.com/office/drawing/2014/main" id="{71D4B93D-4522-6367-8CE7-00DBA958E7AD}"/>
              </a:ext>
            </a:extLst>
          </p:cNvPr>
          <p:cNvPicPr>
            <a:picLocks noChangeAspect="1"/>
          </p:cNvPicPr>
          <p:nvPr/>
        </p:nvPicPr>
        <p:blipFill rotWithShape="1">
          <a:blip r:embed="rId5"/>
          <a:srcRect r="68934" b="39803"/>
          <a:stretch/>
        </p:blipFill>
        <p:spPr>
          <a:xfrm>
            <a:off x="1760870" y="1155469"/>
            <a:ext cx="5074827" cy="4715110"/>
          </a:xfrm>
          <a:prstGeom prst="rect">
            <a:avLst/>
          </a:prstGeom>
        </p:spPr>
      </p:pic>
      <p:sp>
        <p:nvSpPr>
          <p:cNvPr id="11" name="Rectangle 10">
            <a:extLst>
              <a:ext uri="{FF2B5EF4-FFF2-40B4-BE49-F238E27FC236}">
                <a16:creationId xmlns:a16="http://schemas.microsoft.com/office/drawing/2014/main" id="{3C48479C-3282-664D-12E5-C21249698A63}"/>
              </a:ext>
            </a:extLst>
          </p:cNvPr>
          <p:cNvSpPr/>
          <p:nvPr/>
        </p:nvSpPr>
        <p:spPr>
          <a:xfrm>
            <a:off x="1883534" y="1984917"/>
            <a:ext cx="1461832" cy="2888166"/>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OEM_Auction_Video_Slide_13">
            <a:hlinkClick r:id="" action="ppaction://media"/>
            <a:extLst>
              <a:ext uri="{FF2B5EF4-FFF2-40B4-BE49-F238E27FC236}">
                <a16:creationId xmlns:a16="http://schemas.microsoft.com/office/drawing/2014/main" id="{C685D681-26FE-48B0-47A3-DBFAE493C42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31130" y="5566799"/>
            <a:ext cx="271463" cy="271463"/>
          </a:xfrm>
          <a:prstGeom prst="rect">
            <a:avLst/>
          </a:prstGeom>
        </p:spPr>
      </p:pic>
    </p:spTree>
    <p:extLst>
      <p:ext uri="{BB962C8B-B14F-4D97-AF65-F5344CB8AC3E}">
        <p14:creationId xmlns:p14="http://schemas.microsoft.com/office/powerpoint/2010/main" val="17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840" fill="hold"/>
                                        <p:tgtEl>
                                          <p:spTgt spid="5"/>
                                        </p:tgtEl>
                                      </p:cBhvr>
                                    </p:cmd>
                                  </p:childTnLst>
                                </p:cTn>
                              </p:par>
                              <p:par>
                                <p:cTn id="7" presetID="21" presetClass="entr" presetSubtype="1" fill="hold" grpId="0" nodeType="withEffect">
                                  <p:stCondLst>
                                    <p:cond delay="8000"/>
                                  </p:stCondLst>
                                  <p:childTnLst>
                                    <p:set>
                                      <p:cBhvr>
                                        <p:cTn id="8" dur="1" fill="hold">
                                          <p:stCondLst>
                                            <p:cond delay="0"/>
                                          </p:stCondLst>
                                        </p:cTn>
                                        <p:tgtEl>
                                          <p:spTgt spid="11"/>
                                        </p:tgtEl>
                                        <p:attrNameLst>
                                          <p:attrName>style.visibility</p:attrName>
                                        </p:attrNameLst>
                                      </p:cBhvr>
                                      <p:to>
                                        <p:strVal val="visible"/>
                                      </p:to>
                                    </p:set>
                                    <p:animEffect transition="in" filter="wheel(1)">
                                      <p:cBhvr>
                                        <p:cTn id="9" dur="5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34DFAC-A3E9-36FA-122B-57C314B219B5}"/>
              </a:ext>
            </a:extLst>
          </p:cNvPr>
          <p:cNvSpPr>
            <a:spLocks noGrp="1"/>
          </p:cNvSpPr>
          <p:nvPr>
            <p:ph type="body" sz="quarter" idx="11"/>
          </p:nvPr>
        </p:nvSpPr>
        <p:spPr/>
        <p:txBody>
          <a:bodyPr lIns="91440" tIns="45720" rIns="91440" bIns="45720" anchor="t"/>
          <a:lstStyle/>
          <a:p>
            <a:r>
              <a:rPr lang="en-US" sz="4400">
                <a:cs typeface="Arial"/>
              </a:rPr>
              <a:t>Round 1</a:t>
            </a:r>
            <a:endParaRPr lang="en-US" sz="4400"/>
          </a:p>
        </p:txBody>
      </p:sp>
      <p:sp>
        <p:nvSpPr>
          <p:cNvPr id="3" name="Slide Number Placeholder 2">
            <a:extLst>
              <a:ext uri="{FF2B5EF4-FFF2-40B4-BE49-F238E27FC236}">
                <a16:creationId xmlns:a16="http://schemas.microsoft.com/office/drawing/2014/main" id="{FEEA7608-0F6E-A7C3-D921-50C2252403CB}"/>
              </a:ext>
            </a:extLst>
          </p:cNvPr>
          <p:cNvSpPr>
            <a:spLocks noGrp="1"/>
          </p:cNvSpPr>
          <p:nvPr>
            <p:ph type="sldNum" sz="quarter" idx="13"/>
          </p:nvPr>
        </p:nvSpPr>
        <p:spPr/>
        <p:txBody>
          <a:bodyPr/>
          <a:lstStyle/>
          <a:p>
            <a:fld id="{D47257BE-248A-48BC-9F5F-19A6E1408DB6}" type="slidenum">
              <a:rPr lang="en-US" smtClean="0"/>
              <a:pPr/>
              <a:t>14</a:t>
            </a:fld>
            <a:endParaRPr lang="en-US"/>
          </a:p>
        </p:txBody>
      </p:sp>
      <p:pic>
        <p:nvPicPr>
          <p:cNvPr id="4" name="BOEM_Auction_Video_Slide_14">
            <a:hlinkClick r:id="" action="ppaction://media"/>
            <a:extLst>
              <a:ext uri="{FF2B5EF4-FFF2-40B4-BE49-F238E27FC236}">
                <a16:creationId xmlns:a16="http://schemas.microsoft.com/office/drawing/2014/main" id="{18D9ACC4-6DBC-D517-8AB3-62AC8AF6670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61918" y="5674857"/>
            <a:ext cx="271463" cy="271463"/>
          </a:xfrm>
          <a:prstGeom prst="rect">
            <a:avLst/>
          </a:prstGeom>
        </p:spPr>
      </p:pic>
    </p:spTree>
    <p:extLst>
      <p:ext uri="{BB962C8B-B14F-4D97-AF65-F5344CB8AC3E}">
        <p14:creationId xmlns:p14="http://schemas.microsoft.com/office/powerpoint/2010/main" val="439940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5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389512" y="-3399"/>
            <a:ext cx="10611988" cy="1017925"/>
          </a:xfrm>
        </p:spPr>
        <p:txBody>
          <a:bodyPr lIns="91440" tIns="45720" rIns="91440" bIns="45720" anchor="ctr"/>
          <a:lstStyle/>
          <a:p>
            <a:r>
              <a:rPr lang="en-US">
                <a:cs typeface="Arial"/>
              </a:rPr>
              <a:t>Round 1 Bidding</a:t>
            </a:r>
            <a:endParaRPr lang="en-US"/>
          </a:p>
        </p:txBody>
      </p:sp>
      <p:sp>
        <p:nvSpPr>
          <p:cNvPr id="3" name="Text Placeholder 2">
            <a:extLst>
              <a:ext uri="{FF2B5EF4-FFF2-40B4-BE49-F238E27FC236}">
                <a16:creationId xmlns:a16="http://schemas.microsoft.com/office/drawing/2014/main" id="{4275BC2F-68E3-8433-6E74-4F34E3BB15A7}"/>
              </a:ext>
            </a:extLst>
          </p:cNvPr>
          <p:cNvSpPr>
            <a:spLocks noGrp="1"/>
          </p:cNvSpPr>
          <p:nvPr>
            <p:ph type="body" sz="quarter" idx="11"/>
          </p:nvPr>
        </p:nvSpPr>
        <p:spPr/>
        <p:txBody>
          <a:bodyPr lIns="91440" tIns="45720" rIns="91440" bIns="45720" anchor="t"/>
          <a:lstStyle/>
          <a:p>
            <a:r>
              <a:rPr lang="en-US" dirty="0">
                <a:cs typeface="Arial"/>
              </a:rPr>
              <a:t>In Round 1:</a:t>
            </a:r>
          </a:p>
          <a:p>
            <a:pPr lvl="1"/>
            <a:r>
              <a:rPr lang="en-US" dirty="0">
                <a:cs typeface="Arial"/>
              </a:rPr>
              <a:t>Bidders specify their demand on the lease areas at the opening prices.</a:t>
            </a:r>
          </a:p>
          <a:p>
            <a:pPr lvl="1"/>
            <a:r>
              <a:rPr lang="en-US" dirty="0">
                <a:cs typeface="Arial"/>
              </a:rPr>
              <a:t>A bidder’s initial eligibility is determined by its upfront bid deposit.</a:t>
            </a:r>
          </a:p>
          <a:p>
            <a:pPr lvl="2"/>
            <a:r>
              <a:rPr lang="en-US" dirty="0">
                <a:cs typeface="Arial"/>
              </a:rPr>
              <a:t>‘One per Customer’ rule – initial eligibility is 1.</a:t>
            </a:r>
          </a:p>
          <a:p>
            <a:pPr lvl="2"/>
            <a:r>
              <a:rPr lang="en-US" dirty="0">
                <a:cs typeface="Arial"/>
              </a:rPr>
              <a:t>Bidders cannot submit bids that exceed their eligibility.</a:t>
            </a:r>
          </a:p>
          <a:p>
            <a:pPr lvl="1"/>
            <a:r>
              <a:rPr lang="en-US" dirty="0">
                <a:cs typeface="Arial"/>
              </a:rPr>
              <a:t>All bids are applied.</a:t>
            </a:r>
          </a:p>
          <a:p>
            <a:pPr marL="457200" lvl="1" indent="0">
              <a:buNone/>
            </a:pPr>
            <a:endParaRPr lang="en-US" dirty="0">
              <a:cs typeface="Arial"/>
            </a:endParaRPr>
          </a:p>
          <a:p>
            <a:pPr lvl="1"/>
            <a:endParaRPr lang="en-US" dirty="0">
              <a:cs typeface="Arial"/>
            </a:endParaRPr>
          </a:p>
          <a:p>
            <a:pPr lvl="1"/>
            <a:endParaRPr lang="en-US" dirty="0">
              <a:cs typeface="Arial"/>
            </a:endParaRPr>
          </a:p>
          <a:p>
            <a:pPr marL="0" indent="0">
              <a:buNone/>
            </a:pPr>
            <a:endParaRPr lang="en-US" dirty="0">
              <a:cs typeface="Arial"/>
            </a:endParaRPr>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BOEM_Auction_Video_Slide_15">
            <a:hlinkClick r:id="" action="ppaction://media"/>
            <a:extLst>
              <a:ext uri="{FF2B5EF4-FFF2-40B4-BE49-F238E27FC236}">
                <a16:creationId xmlns:a16="http://schemas.microsoft.com/office/drawing/2014/main" id="{1ED2D300-969E-DA8B-BC4D-F3EB6CEE35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36059" y="5572010"/>
            <a:ext cx="271463" cy="271463"/>
          </a:xfrm>
          <a:prstGeom prst="rect">
            <a:avLst/>
          </a:prstGeom>
        </p:spPr>
      </p:pic>
    </p:spTree>
    <p:extLst>
      <p:ext uri="{BB962C8B-B14F-4D97-AF65-F5344CB8AC3E}">
        <p14:creationId xmlns:p14="http://schemas.microsoft.com/office/powerpoint/2010/main" val="399359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51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phical user interface, text, application, email&#10;&#10;Description automatically generated">
            <a:extLst>
              <a:ext uri="{FF2B5EF4-FFF2-40B4-BE49-F238E27FC236}">
                <a16:creationId xmlns:a16="http://schemas.microsoft.com/office/drawing/2014/main" id="{6B4CBC0D-B222-79D5-A644-B5682D093718}"/>
              </a:ext>
            </a:extLst>
          </p:cNvPr>
          <p:cNvPicPr>
            <a:picLocks noChangeAspect="1"/>
          </p:cNvPicPr>
          <p:nvPr/>
        </p:nvPicPr>
        <p:blipFill>
          <a:blip r:embed="rId5"/>
          <a:stretch>
            <a:fillRect/>
          </a:stretch>
        </p:blipFill>
        <p:spPr>
          <a:xfrm>
            <a:off x="581888" y="1096439"/>
            <a:ext cx="10848111" cy="5190076"/>
          </a:xfrm>
          <a:prstGeom prst="rect">
            <a:avLst/>
          </a:prstGeom>
        </p:spPr>
      </p:pic>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389512" y="-3399"/>
            <a:ext cx="10611988" cy="1017925"/>
          </a:xfrm>
        </p:spPr>
        <p:txBody>
          <a:bodyPr lIns="91440" tIns="45720" rIns="91440" bIns="45720" anchor="ctr"/>
          <a:lstStyle/>
          <a:p>
            <a:r>
              <a:rPr lang="en-US">
                <a:cs typeface="Arial"/>
              </a:rPr>
              <a:t>Place Bid Screen</a:t>
            </a:r>
            <a:endParaRPr lang="en-US"/>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9125F44E-3734-4183-1DCE-189494D9494F}"/>
              </a:ext>
            </a:extLst>
          </p:cNvPr>
          <p:cNvSpPr/>
          <p:nvPr/>
        </p:nvSpPr>
        <p:spPr>
          <a:xfrm>
            <a:off x="4437340" y="2282567"/>
            <a:ext cx="1293542" cy="501804"/>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D69B71A-C31D-947C-5C70-3FD4C660A68B}"/>
              </a:ext>
            </a:extLst>
          </p:cNvPr>
          <p:cNvSpPr/>
          <p:nvPr/>
        </p:nvSpPr>
        <p:spPr>
          <a:xfrm>
            <a:off x="6048735" y="2264403"/>
            <a:ext cx="1293542" cy="501804"/>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8241A68-43DF-AB94-D0F6-AA6914005E77}"/>
              </a:ext>
            </a:extLst>
          </p:cNvPr>
          <p:cNvSpPr/>
          <p:nvPr/>
        </p:nvSpPr>
        <p:spPr>
          <a:xfrm>
            <a:off x="7495309" y="2269940"/>
            <a:ext cx="1600199" cy="501804"/>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BEE75DB-93E5-0144-E809-F6C5C1C79914}"/>
              </a:ext>
            </a:extLst>
          </p:cNvPr>
          <p:cNvSpPr/>
          <p:nvPr/>
        </p:nvSpPr>
        <p:spPr>
          <a:xfrm>
            <a:off x="9597119" y="1087009"/>
            <a:ext cx="1167161" cy="501804"/>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572D261-62E2-8427-BFF2-ACC811BF64CA}"/>
              </a:ext>
            </a:extLst>
          </p:cNvPr>
          <p:cNvSpPr/>
          <p:nvPr/>
        </p:nvSpPr>
        <p:spPr>
          <a:xfrm>
            <a:off x="7031181" y="1119963"/>
            <a:ext cx="1038175" cy="468850"/>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605FA57-E411-D800-EC95-6B037D29E18E}"/>
              </a:ext>
            </a:extLst>
          </p:cNvPr>
          <p:cNvSpPr/>
          <p:nvPr/>
        </p:nvSpPr>
        <p:spPr>
          <a:xfrm>
            <a:off x="1995703" y="1911852"/>
            <a:ext cx="9371951" cy="309875"/>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BD476F7-A363-B49A-24BB-EB8A87F18E6E}"/>
              </a:ext>
            </a:extLst>
          </p:cNvPr>
          <p:cNvSpPr/>
          <p:nvPr/>
        </p:nvSpPr>
        <p:spPr>
          <a:xfrm>
            <a:off x="1964530" y="2866284"/>
            <a:ext cx="9434296" cy="1769990"/>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OEM_Auction_Video_Slide_16">
            <a:hlinkClick r:id="" action="ppaction://media"/>
            <a:extLst>
              <a:ext uri="{FF2B5EF4-FFF2-40B4-BE49-F238E27FC236}">
                <a16:creationId xmlns:a16="http://schemas.microsoft.com/office/drawing/2014/main" id="{29DBB151-E5E7-BCEE-5699-CC0CEDCE96E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07121" y="5490098"/>
            <a:ext cx="271463" cy="271463"/>
          </a:xfrm>
          <a:prstGeom prst="rect">
            <a:avLst/>
          </a:prstGeom>
        </p:spPr>
      </p:pic>
      <p:sp>
        <p:nvSpPr>
          <p:cNvPr id="7" name="Oval 6">
            <a:extLst>
              <a:ext uri="{FF2B5EF4-FFF2-40B4-BE49-F238E27FC236}">
                <a16:creationId xmlns:a16="http://schemas.microsoft.com/office/drawing/2014/main" id="{1B3C4950-4507-11B6-6F60-94B6ED2FD50F}"/>
              </a:ext>
            </a:extLst>
          </p:cNvPr>
          <p:cNvSpPr/>
          <p:nvPr/>
        </p:nvSpPr>
        <p:spPr>
          <a:xfrm>
            <a:off x="8788186" y="2316267"/>
            <a:ext cx="344608" cy="344608"/>
          </a:xfrm>
          <a:prstGeom prst="ellipse">
            <a:avLst/>
          </a:prstGeom>
          <a:noFill/>
          <a:ln w="25400">
            <a:solidFill>
              <a:srgbClr val="FEBE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139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393" fill="hold"/>
                                        <p:tgtEl>
                                          <p:spTgt spid="6"/>
                                        </p:tgtEl>
                                      </p:cBhvr>
                                    </p:cmd>
                                  </p:childTnLst>
                                </p:cTn>
                              </p:par>
                              <p:par>
                                <p:cTn id="7" presetID="21" presetClass="entr" presetSubtype="1" fill="hold" grpId="0" nodeType="withEffect">
                                  <p:stCondLst>
                                    <p:cond delay="8000"/>
                                  </p:stCondLst>
                                  <p:childTnLst>
                                    <p:set>
                                      <p:cBhvr>
                                        <p:cTn id="8" dur="1" fill="hold">
                                          <p:stCondLst>
                                            <p:cond delay="0"/>
                                          </p:stCondLst>
                                        </p:cTn>
                                        <p:tgtEl>
                                          <p:spTgt spid="3"/>
                                        </p:tgtEl>
                                        <p:attrNameLst>
                                          <p:attrName>style.visibility</p:attrName>
                                        </p:attrNameLst>
                                      </p:cBhvr>
                                      <p:to>
                                        <p:strVal val="visible"/>
                                      </p:to>
                                    </p:set>
                                    <p:animEffect transition="in" filter="wheel(1)">
                                      <p:cBhvr>
                                        <p:cTn id="9" dur="6000"/>
                                        <p:tgtEl>
                                          <p:spTgt spid="3"/>
                                        </p:tgtEl>
                                      </p:cBhvr>
                                    </p:animEffect>
                                  </p:childTnLst>
                                </p:cTn>
                              </p:par>
                              <p:par>
                                <p:cTn id="10" presetID="21" presetClass="entr" presetSubtype="1" fill="hold" grpId="0" nodeType="withEffect">
                                  <p:stCondLst>
                                    <p:cond delay="1400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6000"/>
                                        <p:tgtEl>
                                          <p:spTgt spid="5"/>
                                        </p:tgtEl>
                                      </p:cBhvr>
                                    </p:animEffect>
                                  </p:childTnLst>
                                </p:cTn>
                              </p:par>
                              <p:par>
                                <p:cTn id="13" presetID="21" presetClass="entr" presetSubtype="1" fill="hold" grpId="0" nodeType="withEffect">
                                  <p:stCondLst>
                                    <p:cond delay="20000"/>
                                  </p:stCondLst>
                                  <p:childTnLst>
                                    <p:set>
                                      <p:cBhvr>
                                        <p:cTn id="14" dur="1" fill="hold">
                                          <p:stCondLst>
                                            <p:cond delay="0"/>
                                          </p:stCondLst>
                                        </p:cTn>
                                        <p:tgtEl>
                                          <p:spTgt spid="14"/>
                                        </p:tgtEl>
                                        <p:attrNameLst>
                                          <p:attrName>style.visibility</p:attrName>
                                        </p:attrNameLst>
                                      </p:cBhvr>
                                      <p:to>
                                        <p:strVal val="visible"/>
                                      </p:to>
                                    </p:set>
                                    <p:animEffect transition="in" filter="wheel(1)">
                                      <p:cBhvr>
                                        <p:cTn id="15" dur="6000"/>
                                        <p:tgtEl>
                                          <p:spTgt spid="14"/>
                                        </p:tgtEl>
                                      </p:cBhvr>
                                    </p:animEffect>
                                  </p:childTnLst>
                                </p:cTn>
                              </p:par>
                              <p:par>
                                <p:cTn id="16" presetID="21" presetClass="entr" presetSubtype="1" fill="hold" grpId="0" nodeType="withEffect">
                                  <p:stCondLst>
                                    <p:cond delay="30000"/>
                                  </p:stCondLst>
                                  <p:childTnLst>
                                    <p:set>
                                      <p:cBhvr>
                                        <p:cTn id="17" dur="1" fill="hold">
                                          <p:stCondLst>
                                            <p:cond delay="0"/>
                                          </p:stCondLst>
                                        </p:cTn>
                                        <p:tgtEl>
                                          <p:spTgt spid="7"/>
                                        </p:tgtEl>
                                        <p:attrNameLst>
                                          <p:attrName>style.visibility</p:attrName>
                                        </p:attrNameLst>
                                      </p:cBhvr>
                                      <p:to>
                                        <p:strVal val="visible"/>
                                      </p:to>
                                    </p:set>
                                    <p:animEffect transition="in" filter="wheel(1)">
                                      <p:cBhvr>
                                        <p:cTn id="18" dur="4000"/>
                                        <p:tgtEl>
                                          <p:spTgt spid="7"/>
                                        </p:tgtEl>
                                      </p:cBhvr>
                                    </p:animEffect>
                                  </p:childTnLst>
                                </p:cTn>
                              </p:par>
                              <p:par>
                                <p:cTn id="19" presetID="21" presetClass="entr" presetSubtype="1" fill="hold" grpId="0" nodeType="withEffect">
                                  <p:stCondLst>
                                    <p:cond delay="37000"/>
                                  </p:stCondLst>
                                  <p:childTnLst>
                                    <p:set>
                                      <p:cBhvr>
                                        <p:cTn id="20" dur="1" fill="hold">
                                          <p:stCondLst>
                                            <p:cond delay="0"/>
                                          </p:stCondLst>
                                        </p:cTn>
                                        <p:tgtEl>
                                          <p:spTgt spid="15"/>
                                        </p:tgtEl>
                                        <p:attrNameLst>
                                          <p:attrName>style.visibility</p:attrName>
                                        </p:attrNameLst>
                                      </p:cBhvr>
                                      <p:to>
                                        <p:strVal val="visible"/>
                                      </p:to>
                                    </p:set>
                                    <p:animEffect transition="in" filter="wheel(1)">
                                      <p:cBhvr>
                                        <p:cTn id="21" dur="4000"/>
                                        <p:tgtEl>
                                          <p:spTgt spid="15"/>
                                        </p:tgtEl>
                                      </p:cBhvr>
                                    </p:animEffect>
                                  </p:childTnLst>
                                </p:cTn>
                              </p:par>
                              <p:par>
                                <p:cTn id="22" presetID="21" presetClass="entr" presetSubtype="1" fill="hold" grpId="0" nodeType="withEffect">
                                  <p:stCondLst>
                                    <p:cond delay="42000"/>
                                  </p:stCondLst>
                                  <p:childTnLst>
                                    <p:set>
                                      <p:cBhvr>
                                        <p:cTn id="23" dur="1" fill="hold">
                                          <p:stCondLst>
                                            <p:cond delay="0"/>
                                          </p:stCondLst>
                                        </p:cTn>
                                        <p:tgtEl>
                                          <p:spTgt spid="18"/>
                                        </p:tgtEl>
                                        <p:attrNameLst>
                                          <p:attrName>style.visibility</p:attrName>
                                        </p:attrNameLst>
                                      </p:cBhvr>
                                      <p:to>
                                        <p:strVal val="visible"/>
                                      </p:to>
                                    </p:set>
                                    <p:animEffect transition="in" filter="wheel(1)">
                                      <p:cBhvr>
                                        <p:cTn id="24" dur="6000"/>
                                        <p:tgtEl>
                                          <p:spTgt spid="18"/>
                                        </p:tgtEl>
                                      </p:cBhvr>
                                    </p:animEffect>
                                  </p:childTnLst>
                                </p:cTn>
                              </p:par>
                              <p:par>
                                <p:cTn id="25" presetID="21" presetClass="entr" presetSubtype="1" fill="hold" grpId="0" nodeType="withEffect">
                                  <p:stCondLst>
                                    <p:cond delay="47000"/>
                                  </p:stCondLst>
                                  <p:childTnLst>
                                    <p:set>
                                      <p:cBhvr>
                                        <p:cTn id="26" dur="1" fill="hold">
                                          <p:stCondLst>
                                            <p:cond delay="0"/>
                                          </p:stCondLst>
                                        </p:cTn>
                                        <p:tgtEl>
                                          <p:spTgt spid="16"/>
                                        </p:tgtEl>
                                        <p:attrNameLst>
                                          <p:attrName>style.visibility</p:attrName>
                                        </p:attrNameLst>
                                      </p:cBhvr>
                                      <p:to>
                                        <p:strVal val="visible"/>
                                      </p:to>
                                    </p:set>
                                    <p:animEffect transition="in" filter="wheel(1)">
                                      <p:cBhvr>
                                        <p:cTn id="27" dur="4000"/>
                                        <p:tgtEl>
                                          <p:spTgt spid="16"/>
                                        </p:tgtEl>
                                      </p:cBhvr>
                                    </p:animEffect>
                                  </p:childTnLst>
                                </p:cTn>
                              </p:par>
                              <p:par>
                                <p:cTn id="28" presetID="21" presetClass="entr" presetSubtype="1" fill="hold" grpId="0" nodeType="withEffect">
                                  <p:stCondLst>
                                    <p:cond delay="52000"/>
                                  </p:stCondLst>
                                  <p:childTnLst>
                                    <p:set>
                                      <p:cBhvr>
                                        <p:cTn id="29" dur="1" fill="hold">
                                          <p:stCondLst>
                                            <p:cond delay="0"/>
                                          </p:stCondLst>
                                        </p:cTn>
                                        <p:tgtEl>
                                          <p:spTgt spid="17"/>
                                        </p:tgtEl>
                                        <p:attrNameLst>
                                          <p:attrName>style.visibility</p:attrName>
                                        </p:attrNameLst>
                                      </p:cBhvr>
                                      <p:to>
                                        <p:strVal val="visible"/>
                                      </p:to>
                                    </p:set>
                                    <p:animEffect transition="in" filter="wheel(1)">
                                      <p:cBhvr>
                                        <p:cTn id="30" dur="4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6"/>
                </p:tgtEl>
              </p:cMediaNode>
            </p:audio>
          </p:childTnLst>
        </p:cTn>
      </p:par>
    </p:tnLst>
    <p:bldLst>
      <p:bldP spid="3" grpId="0" animBg="1"/>
      <p:bldP spid="5" grpId="0" animBg="1"/>
      <p:bldP spid="14" grpId="0" animBg="1"/>
      <p:bldP spid="15" grpId="0" animBg="1"/>
      <p:bldP spid="16" grpId="0" animBg="1"/>
      <p:bldP spid="17" grpId="0" animBg="1"/>
      <p:bldP spid="18"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F8964795-53E9-5113-2AEC-70BEB87FC773}"/>
              </a:ext>
            </a:extLst>
          </p:cNvPr>
          <p:cNvPicPr>
            <a:picLocks noChangeAspect="1"/>
          </p:cNvPicPr>
          <p:nvPr/>
        </p:nvPicPr>
        <p:blipFill>
          <a:blip r:embed="rId5"/>
          <a:stretch>
            <a:fillRect/>
          </a:stretch>
        </p:blipFill>
        <p:spPr>
          <a:xfrm>
            <a:off x="672823" y="1087580"/>
            <a:ext cx="10992704" cy="5225193"/>
          </a:xfrm>
          <a:prstGeom prst="rect">
            <a:avLst/>
          </a:prstGeom>
        </p:spPr>
      </p:pic>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389512" y="-3399"/>
            <a:ext cx="10611988" cy="1017925"/>
          </a:xfrm>
        </p:spPr>
        <p:txBody>
          <a:bodyPr lIns="91440" tIns="45720" rIns="91440" bIns="45720" anchor="ctr"/>
          <a:lstStyle/>
          <a:p>
            <a:r>
              <a:rPr lang="en-US">
                <a:cs typeface="Arial"/>
              </a:rPr>
              <a:t>Place Bid Screen</a:t>
            </a:r>
            <a:endParaRPr lang="en-US"/>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 name="Straight Arrow Connector 5">
            <a:extLst>
              <a:ext uri="{FF2B5EF4-FFF2-40B4-BE49-F238E27FC236}">
                <a16:creationId xmlns:a16="http://schemas.microsoft.com/office/drawing/2014/main" id="{78C775A6-BF14-D734-2719-D006279C30B6}"/>
              </a:ext>
            </a:extLst>
          </p:cNvPr>
          <p:cNvCxnSpPr>
            <a:cxnSpLocks/>
          </p:cNvCxnSpPr>
          <p:nvPr/>
        </p:nvCxnSpPr>
        <p:spPr>
          <a:xfrm>
            <a:off x="5625193" y="2268742"/>
            <a:ext cx="1551462" cy="980149"/>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B4FA1E2-B12C-2273-3199-ACC4F2ED32DF}"/>
              </a:ext>
            </a:extLst>
          </p:cNvPr>
          <p:cNvCxnSpPr>
            <a:cxnSpLocks/>
          </p:cNvCxnSpPr>
          <p:nvPr/>
        </p:nvCxnSpPr>
        <p:spPr>
          <a:xfrm>
            <a:off x="7447472" y="1874074"/>
            <a:ext cx="3125773" cy="1"/>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0B8113A-302E-F8E7-623B-5D34E408AA04}"/>
              </a:ext>
            </a:extLst>
          </p:cNvPr>
          <p:cNvSpPr txBox="1"/>
          <p:nvPr/>
        </p:nvSpPr>
        <p:spPr>
          <a:xfrm>
            <a:off x="2083873" y="1720186"/>
            <a:ext cx="5482045" cy="307777"/>
          </a:xfrm>
          <a:prstGeom prst="rect">
            <a:avLst/>
          </a:prstGeom>
          <a:noFill/>
        </p:spPr>
        <p:txBody>
          <a:bodyPr wrap="square" rtlCol="0">
            <a:spAutoFit/>
          </a:bodyPr>
          <a:lstStyle/>
          <a:p>
            <a:r>
              <a:rPr lang="en-US" sz="1400" b="1" dirty="0">
                <a:solidFill>
                  <a:srgbClr val="FF0000"/>
                </a:solidFill>
              </a:rPr>
              <a:t>Enter 1 for the lease area(s) you want to bid on and click “Submit Bids”</a:t>
            </a:r>
          </a:p>
        </p:txBody>
      </p:sp>
      <p:sp>
        <p:nvSpPr>
          <p:cNvPr id="14" name="Oval 13">
            <a:extLst>
              <a:ext uri="{FF2B5EF4-FFF2-40B4-BE49-F238E27FC236}">
                <a16:creationId xmlns:a16="http://schemas.microsoft.com/office/drawing/2014/main" id="{D4F17DA2-0EEB-8E95-D493-281DA84C6799}"/>
              </a:ext>
            </a:extLst>
          </p:cNvPr>
          <p:cNvSpPr/>
          <p:nvPr/>
        </p:nvSpPr>
        <p:spPr>
          <a:xfrm>
            <a:off x="6524328" y="1103460"/>
            <a:ext cx="1685553" cy="433484"/>
          </a:xfrm>
          <a:prstGeom prst="ellipse">
            <a:avLst/>
          </a:prstGeom>
          <a:solidFill>
            <a:schemeClr val="accent1">
              <a:alpha val="0"/>
            </a:schemeClr>
          </a:solid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OEM_Auction_Video_Slide_17">
            <a:hlinkClick r:id="" action="ppaction://media"/>
            <a:extLst>
              <a:ext uri="{FF2B5EF4-FFF2-40B4-BE49-F238E27FC236}">
                <a16:creationId xmlns:a16="http://schemas.microsoft.com/office/drawing/2014/main" id="{6D1E065E-4EBB-4FFF-F66D-54E10F8E572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16124" y="5397321"/>
            <a:ext cx="271463" cy="271463"/>
          </a:xfrm>
          <a:prstGeom prst="rect">
            <a:avLst/>
          </a:prstGeom>
        </p:spPr>
      </p:pic>
      <p:sp>
        <p:nvSpPr>
          <p:cNvPr id="7" name="Rectangle 6">
            <a:extLst>
              <a:ext uri="{FF2B5EF4-FFF2-40B4-BE49-F238E27FC236}">
                <a16:creationId xmlns:a16="http://schemas.microsoft.com/office/drawing/2014/main" id="{C0A9C21D-E337-2951-7F5A-7A6EA0690A7A}"/>
              </a:ext>
            </a:extLst>
          </p:cNvPr>
          <p:cNvSpPr/>
          <p:nvPr/>
        </p:nvSpPr>
        <p:spPr>
          <a:xfrm>
            <a:off x="10619324" y="1609998"/>
            <a:ext cx="1056306" cy="43348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3881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607" fill="hold"/>
                                        <p:tgtEl>
                                          <p:spTgt spid="3"/>
                                        </p:tgtEl>
                                      </p:cBhvr>
                                    </p:cmd>
                                  </p:childTnLst>
                                </p:cTn>
                              </p:par>
                              <p:par>
                                <p:cTn id="7" presetID="22" presetClass="entr" presetSubtype="8"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wipe(left)">
                                      <p:cBhvr>
                                        <p:cTn id="9" dur="2000"/>
                                        <p:tgtEl>
                                          <p:spTgt spid="11"/>
                                        </p:tgtEl>
                                      </p:cBhvr>
                                    </p:animEffect>
                                  </p:childTnLst>
                                </p:cTn>
                              </p:par>
                              <p:par>
                                <p:cTn id="10" presetID="22" presetClass="entr" presetSubtype="8" fill="hold" nodeType="withEffect">
                                  <p:stCondLst>
                                    <p:cond delay="20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2000"/>
                                        <p:tgtEl>
                                          <p:spTgt spid="8"/>
                                        </p:tgtEl>
                                      </p:cBhvr>
                                    </p:animEffect>
                                  </p:childTnLst>
                                </p:cTn>
                              </p:par>
                              <p:par>
                                <p:cTn id="13" presetID="42" presetClass="entr" presetSubtype="0" fill="hold" nodeType="withEffect">
                                  <p:stCondLst>
                                    <p:cond delay="40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anim calcmode="lin" valueType="num">
                                      <p:cBhvr>
                                        <p:cTn id="16" dur="2000" fill="hold"/>
                                        <p:tgtEl>
                                          <p:spTgt spid="6"/>
                                        </p:tgtEl>
                                        <p:attrNameLst>
                                          <p:attrName>ppt_x</p:attrName>
                                        </p:attrNameLst>
                                      </p:cBhvr>
                                      <p:tavLst>
                                        <p:tav tm="0">
                                          <p:val>
                                            <p:strVal val="#ppt_x"/>
                                          </p:val>
                                        </p:tav>
                                        <p:tav tm="100000">
                                          <p:val>
                                            <p:strVal val="#ppt_x"/>
                                          </p:val>
                                        </p:tav>
                                      </p:tavLst>
                                    </p:anim>
                                    <p:anim calcmode="lin" valueType="num">
                                      <p:cBhvr>
                                        <p:cTn id="17" dur="2000" fill="hold"/>
                                        <p:tgtEl>
                                          <p:spTgt spid="6"/>
                                        </p:tgtEl>
                                        <p:attrNameLst>
                                          <p:attrName>ppt_y</p:attrName>
                                        </p:attrNameLst>
                                      </p:cBhvr>
                                      <p:tavLst>
                                        <p:tav tm="0">
                                          <p:val>
                                            <p:strVal val="#ppt_y+.1"/>
                                          </p:val>
                                        </p:tav>
                                        <p:tav tm="100000">
                                          <p:val>
                                            <p:strVal val="#ppt_y"/>
                                          </p:val>
                                        </p:tav>
                                      </p:tavLst>
                                    </p:anim>
                                  </p:childTnLst>
                                </p:cTn>
                              </p:par>
                              <p:par>
                                <p:cTn id="18" presetID="21" presetClass="entr" presetSubtype="1" fill="hold" grpId="0" nodeType="withEffect">
                                  <p:stCondLst>
                                    <p:cond delay="10000"/>
                                  </p:stCondLst>
                                  <p:childTnLst>
                                    <p:set>
                                      <p:cBhvr>
                                        <p:cTn id="19" dur="1" fill="hold">
                                          <p:stCondLst>
                                            <p:cond delay="0"/>
                                          </p:stCondLst>
                                        </p:cTn>
                                        <p:tgtEl>
                                          <p:spTgt spid="14"/>
                                        </p:tgtEl>
                                        <p:attrNameLst>
                                          <p:attrName>style.visibility</p:attrName>
                                        </p:attrNameLst>
                                      </p:cBhvr>
                                      <p:to>
                                        <p:strVal val="visible"/>
                                      </p:to>
                                    </p:set>
                                    <p:animEffect transition="in" filter="wheel(1)">
                                      <p:cBhvr>
                                        <p:cTn id="20" dur="2000"/>
                                        <p:tgtEl>
                                          <p:spTgt spid="14"/>
                                        </p:tgtEl>
                                      </p:cBhvr>
                                    </p:animEffect>
                                  </p:childTnLst>
                                </p:cTn>
                              </p:par>
                              <p:par>
                                <p:cTn id="21" presetID="21" presetClass="entr" presetSubtype="1" fill="hold" grpId="0" nodeType="withEffect">
                                  <p:stCondLst>
                                    <p:cond delay="1600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3"/>
                </p:tgtEl>
              </p:cMediaNode>
            </p:audio>
          </p:childTnLst>
        </p:cTn>
      </p:par>
    </p:tnLst>
    <p:bldLst>
      <p:bldP spid="11" grpId="0"/>
      <p:bldP spid="14"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text, application, email, website&#10;&#10;Description automatically generated">
            <a:extLst>
              <a:ext uri="{FF2B5EF4-FFF2-40B4-BE49-F238E27FC236}">
                <a16:creationId xmlns:a16="http://schemas.microsoft.com/office/drawing/2014/main" id="{487A82EE-26B5-C019-2735-23C03E2DA6D5}"/>
              </a:ext>
            </a:extLst>
          </p:cNvPr>
          <p:cNvPicPr>
            <a:picLocks noChangeAspect="1"/>
          </p:cNvPicPr>
          <p:nvPr/>
        </p:nvPicPr>
        <p:blipFill>
          <a:blip r:embed="rId5"/>
          <a:stretch>
            <a:fillRect/>
          </a:stretch>
        </p:blipFill>
        <p:spPr>
          <a:xfrm>
            <a:off x="742367" y="1067055"/>
            <a:ext cx="10945761" cy="5230072"/>
          </a:xfrm>
          <a:prstGeom prst="rect">
            <a:avLst/>
          </a:prstGeom>
        </p:spPr>
      </p:pic>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389512" y="-3399"/>
            <a:ext cx="10611988" cy="1017925"/>
          </a:xfrm>
        </p:spPr>
        <p:txBody>
          <a:bodyPr lIns="91440" tIns="45720" rIns="91440" bIns="45720" anchor="ctr"/>
          <a:lstStyle/>
          <a:p>
            <a:r>
              <a:rPr lang="en-US">
                <a:cs typeface="Arial"/>
              </a:rPr>
              <a:t>Place Bid Screen</a:t>
            </a:r>
            <a:endParaRPr lang="en-US"/>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B1083EF2-4B7C-5D90-F002-ABDD434DA1AA}"/>
              </a:ext>
            </a:extLst>
          </p:cNvPr>
          <p:cNvSpPr/>
          <p:nvPr/>
        </p:nvSpPr>
        <p:spPr>
          <a:xfrm>
            <a:off x="10625138" y="1517609"/>
            <a:ext cx="1062990" cy="514350"/>
          </a:xfrm>
          <a:prstGeom prst="ellipse">
            <a:avLst/>
          </a:prstGeom>
          <a:solidFill>
            <a:schemeClr val="accent1">
              <a:alpha val="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CB42B80-B45D-030F-2770-53D35A292FB0}"/>
              </a:ext>
            </a:extLst>
          </p:cNvPr>
          <p:cNvSpPr/>
          <p:nvPr/>
        </p:nvSpPr>
        <p:spPr>
          <a:xfrm>
            <a:off x="7564870" y="3170901"/>
            <a:ext cx="207530" cy="253093"/>
          </a:xfrm>
          <a:prstGeom prst="ellipse">
            <a:avLst/>
          </a:prstGeom>
          <a:solidFill>
            <a:schemeClr val="accent1">
              <a:alpha val="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OEM_Auction_Video_Slide_18">
            <a:hlinkClick r:id="" action="ppaction://media"/>
            <a:extLst>
              <a:ext uri="{FF2B5EF4-FFF2-40B4-BE49-F238E27FC236}">
                <a16:creationId xmlns:a16="http://schemas.microsoft.com/office/drawing/2014/main" id="{87C43564-619D-8EFF-4CBF-905E54AD010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39460" y="5430927"/>
            <a:ext cx="271463" cy="271463"/>
          </a:xfrm>
          <a:prstGeom prst="rect">
            <a:avLst/>
          </a:prstGeom>
        </p:spPr>
      </p:pic>
      <p:sp>
        <p:nvSpPr>
          <p:cNvPr id="7" name="Arrow: Right 6">
            <a:extLst>
              <a:ext uri="{FF2B5EF4-FFF2-40B4-BE49-F238E27FC236}">
                <a16:creationId xmlns:a16="http://schemas.microsoft.com/office/drawing/2014/main" id="{D5C608E8-7145-7648-51A1-8ADD344C24CC}"/>
              </a:ext>
            </a:extLst>
          </p:cNvPr>
          <p:cNvSpPr/>
          <p:nvPr/>
        </p:nvSpPr>
        <p:spPr>
          <a:xfrm>
            <a:off x="9736347" y="1650521"/>
            <a:ext cx="778895" cy="271463"/>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3065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834" fill="hold"/>
                                        <p:tgtEl>
                                          <p:spTgt spid="3"/>
                                        </p:tgtEl>
                                      </p:cBhvr>
                                    </p:cmd>
                                  </p:childTnLst>
                                </p:cTn>
                              </p:par>
                              <p:par>
                                <p:cTn id="7" presetID="21" presetClass="entr" presetSubtype="1" fill="hold" grpId="0" nodeType="withEffect">
                                  <p:stCondLst>
                                    <p:cond delay="2000"/>
                                  </p:stCondLst>
                                  <p:childTnLst>
                                    <p:set>
                                      <p:cBhvr>
                                        <p:cTn id="8" dur="1" fill="hold">
                                          <p:stCondLst>
                                            <p:cond delay="0"/>
                                          </p:stCondLst>
                                        </p:cTn>
                                        <p:tgtEl>
                                          <p:spTgt spid="5"/>
                                        </p:tgtEl>
                                        <p:attrNameLst>
                                          <p:attrName>style.visibility</p:attrName>
                                        </p:attrNameLst>
                                      </p:cBhvr>
                                      <p:to>
                                        <p:strVal val="visible"/>
                                      </p:to>
                                    </p:set>
                                    <p:animEffect transition="in" filter="wheel(1)">
                                      <p:cBhvr>
                                        <p:cTn id="9" dur="2000"/>
                                        <p:tgtEl>
                                          <p:spTgt spid="5"/>
                                        </p:tgtEl>
                                      </p:cBhvr>
                                    </p:animEffect>
                                  </p:childTnLst>
                                </p:cTn>
                              </p:par>
                              <p:par>
                                <p:cTn id="10" presetID="22" presetClass="entr" presetSubtype="8" fill="hold" grpId="0" nodeType="withEffect">
                                  <p:stCondLst>
                                    <p:cond delay="40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2000"/>
                                        <p:tgtEl>
                                          <p:spTgt spid="7"/>
                                        </p:tgtEl>
                                      </p:cBhvr>
                                    </p:animEffect>
                                  </p:childTnLst>
                                </p:cTn>
                              </p:par>
                              <p:par>
                                <p:cTn id="13" presetID="21" presetClass="entr" presetSubtype="1" fill="hold" grpId="0" nodeType="withEffect">
                                  <p:stCondLst>
                                    <p:cond delay="10000"/>
                                  </p:stCondLst>
                                  <p:childTnLst>
                                    <p:set>
                                      <p:cBhvr>
                                        <p:cTn id="14" dur="1" fill="hold">
                                          <p:stCondLst>
                                            <p:cond delay="0"/>
                                          </p:stCondLst>
                                        </p:cTn>
                                        <p:tgtEl>
                                          <p:spTgt spid="9"/>
                                        </p:tgtEl>
                                        <p:attrNameLst>
                                          <p:attrName>style.visibility</p:attrName>
                                        </p:attrNameLst>
                                      </p:cBhvr>
                                      <p:to>
                                        <p:strVal val="visible"/>
                                      </p:to>
                                    </p:set>
                                    <p:animEffect transition="in" filter="wheel(1)">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3"/>
                </p:tgtEl>
              </p:cMediaNode>
            </p:audio>
          </p:childTnLst>
        </p:cTn>
      </p:par>
    </p:tnLst>
    <p:bldLst>
      <p:bldP spid="5" grpId="0" animBg="1"/>
      <p:bldP spid="9"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 application, email, website&#10;&#10;Description automatically generated">
            <a:extLst>
              <a:ext uri="{FF2B5EF4-FFF2-40B4-BE49-F238E27FC236}">
                <a16:creationId xmlns:a16="http://schemas.microsoft.com/office/drawing/2014/main" id="{7E9A4F24-ED92-2B53-7989-6B858BD3B9EB}"/>
              </a:ext>
            </a:extLst>
          </p:cNvPr>
          <p:cNvPicPr>
            <a:picLocks noChangeAspect="1"/>
          </p:cNvPicPr>
          <p:nvPr/>
        </p:nvPicPr>
        <p:blipFill rotWithShape="1">
          <a:blip r:embed="rId5"/>
          <a:srcRect l="31417" t="15693" r="19066" b="67811"/>
          <a:stretch/>
        </p:blipFill>
        <p:spPr>
          <a:xfrm>
            <a:off x="2981093" y="1657394"/>
            <a:ext cx="5420032" cy="862781"/>
          </a:xfrm>
          <a:prstGeom prst="rect">
            <a:avLst/>
          </a:prstGeom>
        </p:spPr>
      </p:pic>
      <p:pic>
        <p:nvPicPr>
          <p:cNvPr id="7" name="Picture 6" descr="Graphical user interface, application&#10;&#10;Description automatically generated">
            <a:extLst>
              <a:ext uri="{FF2B5EF4-FFF2-40B4-BE49-F238E27FC236}">
                <a16:creationId xmlns:a16="http://schemas.microsoft.com/office/drawing/2014/main" id="{5647E09A-8819-57C3-9E06-ABD7645EFAFA}"/>
              </a:ext>
            </a:extLst>
          </p:cNvPr>
          <p:cNvPicPr>
            <a:picLocks noChangeAspect="1"/>
          </p:cNvPicPr>
          <p:nvPr/>
        </p:nvPicPr>
        <p:blipFill>
          <a:blip r:embed="rId6"/>
          <a:stretch>
            <a:fillRect/>
          </a:stretch>
        </p:blipFill>
        <p:spPr>
          <a:xfrm>
            <a:off x="2945004" y="2764085"/>
            <a:ext cx="5878286" cy="3379394"/>
          </a:xfrm>
          <a:prstGeom prst="rect">
            <a:avLst/>
          </a:prstGeom>
        </p:spPr>
      </p:pic>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389512" y="-3399"/>
            <a:ext cx="10611988" cy="1017925"/>
          </a:xfrm>
        </p:spPr>
        <p:txBody>
          <a:bodyPr lIns="91440" tIns="45720" rIns="91440" bIns="45720" anchor="ctr"/>
          <a:lstStyle/>
          <a:p>
            <a:r>
              <a:rPr lang="en-US">
                <a:cs typeface="Arial"/>
              </a:rPr>
              <a:t>Place Bid Screen – Bidding Credit</a:t>
            </a:r>
            <a:endParaRPr lang="en-US"/>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8BC52CD2-A85B-633D-1435-BE77974160D3}"/>
              </a:ext>
            </a:extLst>
          </p:cNvPr>
          <p:cNvSpPr txBox="1"/>
          <p:nvPr/>
        </p:nvSpPr>
        <p:spPr>
          <a:xfrm>
            <a:off x="1673678" y="1262613"/>
            <a:ext cx="5878285" cy="307777"/>
          </a:xfrm>
          <a:prstGeom prst="rect">
            <a:avLst/>
          </a:prstGeom>
          <a:noFill/>
        </p:spPr>
        <p:txBody>
          <a:bodyPr wrap="square" rtlCol="0">
            <a:spAutoFit/>
          </a:bodyPr>
          <a:lstStyle/>
          <a:p>
            <a:r>
              <a:rPr lang="en-US" sz="1400" b="1" dirty="0">
                <a:solidFill>
                  <a:srgbClr val="FF0000"/>
                </a:solidFill>
              </a:rPr>
              <a:t>If a bidder qualified for bidding credit, Requested Cash Bid can be expanded </a:t>
            </a:r>
          </a:p>
        </p:txBody>
      </p:sp>
      <p:cxnSp>
        <p:nvCxnSpPr>
          <p:cNvPr id="14" name="Straight Arrow Connector 13">
            <a:extLst>
              <a:ext uri="{FF2B5EF4-FFF2-40B4-BE49-F238E27FC236}">
                <a16:creationId xmlns:a16="http://schemas.microsoft.com/office/drawing/2014/main" id="{6FC1781F-8470-40D4-14D2-8059CB1C6FAF}"/>
              </a:ext>
            </a:extLst>
          </p:cNvPr>
          <p:cNvCxnSpPr>
            <a:cxnSpLocks/>
          </p:cNvCxnSpPr>
          <p:nvPr/>
        </p:nvCxnSpPr>
        <p:spPr>
          <a:xfrm>
            <a:off x="6457950" y="1567543"/>
            <a:ext cx="1403434" cy="512439"/>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E3A5F31-382E-E55B-4684-F63B00DA52A3}"/>
              </a:ext>
            </a:extLst>
          </p:cNvPr>
          <p:cNvSpPr txBox="1"/>
          <p:nvPr/>
        </p:nvSpPr>
        <p:spPr>
          <a:xfrm>
            <a:off x="2152650" y="4131118"/>
            <a:ext cx="2558143" cy="523220"/>
          </a:xfrm>
          <a:prstGeom prst="rect">
            <a:avLst/>
          </a:prstGeom>
          <a:solidFill>
            <a:schemeClr val="bg1"/>
          </a:solidFill>
          <a:ln w="31750">
            <a:solidFill>
              <a:srgbClr val="FF0000"/>
            </a:solidFill>
          </a:ln>
        </p:spPr>
        <p:txBody>
          <a:bodyPr wrap="square" rtlCol="0">
            <a:spAutoFit/>
          </a:bodyPr>
          <a:lstStyle/>
          <a:p>
            <a:r>
              <a:rPr lang="en-US" sz="1400" b="1">
                <a:solidFill>
                  <a:srgbClr val="FF0000"/>
                </a:solidFill>
              </a:rPr>
              <a:t>Slide-out shows Bidding Credit and Cash Bid calculation</a:t>
            </a:r>
          </a:p>
        </p:txBody>
      </p:sp>
      <p:cxnSp>
        <p:nvCxnSpPr>
          <p:cNvPr id="16" name="Straight Arrow Connector 15">
            <a:extLst>
              <a:ext uri="{FF2B5EF4-FFF2-40B4-BE49-F238E27FC236}">
                <a16:creationId xmlns:a16="http://schemas.microsoft.com/office/drawing/2014/main" id="{65307485-F872-1E6D-BB1E-B85690D84BE8}"/>
              </a:ext>
            </a:extLst>
          </p:cNvPr>
          <p:cNvCxnSpPr>
            <a:cxnSpLocks/>
          </p:cNvCxnSpPr>
          <p:nvPr/>
        </p:nvCxnSpPr>
        <p:spPr>
          <a:xfrm>
            <a:off x="4914900" y="4736945"/>
            <a:ext cx="1770499" cy="553512"/>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5697846-A42B-1326-B19D-C807D233C964}"/>
              </a:ext>
            </a:extLst>
          </p:cNvPr>
          <p:cNvCxnSpPr>
            <a:cxnSpLocks/>
          </p:cNvCxnSpPr>
          <p:nvPr/>
        </p:nvCxnSpPr>
        <p:spPr>
          <a:xfrm>
            <a:off x="3722914" y="4736945"/>
            <a:ext cx="2735036" cy="931867"/>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43C2AB5C-7F8B-FC1F-3B77-5213EE6FCCB4}"/>
              </a:ext>
            </a:extLst>
          </p:cNvPr>
          <p:cNvSpPr/>
          <p:nvPr/>
        </p:nvSpPr>
        <p:spPr>
          <a:xfrm>
            <a:off x="7861384" y="2079982"/>
            <a:ext cx="223025" cy="256478"/>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OEM_Auction_Video_Slide_19">
            <a:hlinkClick r:id="" action="ppaction://media"/>
            <a:extLst>
              <a:ext uri="{FF2B5EF4-FFF2-40B4-BE49-F238E27FC236}">
                <a16:creationId xmlns:a16="http://schemas.microsoft.com/office/drawing/2014/main" id="{856FBAD7-6FA7-C47F-1264-039E94276D7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945543" y="5403100"/>
            <a:ext cx="271463" cy="271463"/>
          </a:xfrm>
          <a:prstGeom prst="rect">
            <a:avLst/>
          </a:prstGeom>
        </p:spPr>
      </p:pic>
    </p:spTree>
    <p:extLst>
      <p:ext uri="{BB962C8B-B14F-4D97-AF65-F5344CB8AC3E}">
        <p14:creationId xmlns:p14="http://schemas.microsoft.com/office/powerpoint/2010/main" val="216934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742" fill="hold"/>
                                        <p:tgtEl>
                                          <p:spTgt spid="5"/>
                                        </p:tgtEl>
                                      </p:cBhvr>
                                    </p:cmd>
                                  </p:childTnLst>
                                </p:cTn>
                              </p:par>
                              <p:par>
                                <p:cTn id="7" presetID="22" presetClass="entr" presetSubtype="8" fill="hold" grpId="0" nodeType="withEffect">
                                  <p:stCondLst>
                                    <p:cond delay="1000"/>
                                  </p:stCondLst>
                                  <p:childTnLst>
                                    <p:set>
                                      <p:cBhvr>
                                        <p:cTn id="8" dur="1" fill="hold">
                                          <p:stCondLst>
                                            <p:cond delay="0"/>
                                          </p:stCondLst>
                                        </p:cTn>
                                        <p:tgtEl>
                                          <p:spTgt spid="12"/>
                                        </p:tgtEl>
                                        <p:attrNameLst>
                                          <p:attrName>style.visibility</p:attrName>
                                        </p:attrNameLst>
                                      </p:cBhvr>
                                      <p:to>
                                        <p:strVal val="visible"/>
                                      </p:to>
                                    </p:set>
                                    <p:animEffect transition="in" filter="wipe(left)">
                                      <p:cBhvr>
                                        <p:cTn id="9" dur="2000"/>
                                        <p:tgtEl>
                                          <p:spTgt spid="12"/>
                                        </p:tgtEl>
                                      </p:cBhvr>
                                    </p:animEffect>
                                  </p:childTnLst>
                                </p:cTn>
                              </p:par>
                              <p:par>
                                <p:cTn id="10" presetID="42" presetClass="entr" presetSubtype="0" fill="hold" nodeType="withEffect">
                                  <p:stCondLst>
                                    <p:cond delay="300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2000"/>
                                        <p:tgtEl>
                                          <p:spTgt spid="14"/>
                                        </p:tgtEl>
                                      </p:cBhvr>
                                    </p:animEffect>
                                    <p:anim calcmode="lin" valueType="num">
                                      <p:cBhvr>
                                        <p:cTn id="13" dur="2000" fill="hold"/>
                                        <p:tgtEl>
                                          <p:spTgt spid="14"/>
                                        </p:tgtEl>
                                        <p:attrNameLst>
                                          <p:attrName>ppt_x</p:attrName>
                                        </p:attrNameLst>
                                      </p:cBhvr>
                                      <p:tavLst>
                                        <p:tav tm="0">
                                          <p:val>
                                            <p:strVal val="#ppt_x"/>
                                          </p:val>
                                        </p:tav>
                                        <p:tav tm="100000">
                                          <p:val>
                                            <p:strVal val="#ppt_x"/>
                                          </p:val>
                                        </p:tav>
                                      </p:tavLst>
                                    </p:anim>
                                    <p:anim calcmode="lin" valueType="num">
                                      <p:cBhvr>
                                        <p:cTn id="14" dur="2000" fill="hold"/>
                                        <p:tgtEl>
                                          <p:spTgt spid="14"/>
                                        </p:tgtEl>
                                        <p:attrNameLst>
                                          <p:attrName>ppt_y</p:attrName>
                                        </p:attrNameLst>
                                      </p:cBhvr>
                                      <p:tavLst>
                                        <p:tav tm="0">
                                          <p:val>
                                            <p:strVal val="#ppt_y+.1"/>
                                          </p:val>
                                        </p:tav>
                                        <p:tav tm="100000">
                                          <p:val>
                                            <p:strVal val="#ppt_y"/>
                                          </p:val>
                                        </p:tav>
                                      </p:tavLst>
                                    </p:anim>
                                  </p:childTnLst>
                                </p:cTn>
                              </p:par>
                              <p:par>
                                <p:cTn id="15" presetID="21" presetClass="entr" presetSubtype="1" fill="hold" grpId="0" nodeType="withEffect">
                                  <p:stCondLst>
                                    <p:cond delay="5000"/>
                                  </p:stCondLst>
                                  <p:childTnLst>
                                    <p:set>
                                      <p:cBhvr>
                                        <p:cTn id="16" dur="1" fill="hold">
                                          <p:stCondLst>
                                            <p:cond delay="0"/>
                                          </p:stCondLst>
                                        </p:cTn>
                                        <p:tgtEl>
                                          <p:spTgt spid="3"/>
                                        </p:tgtEl>
                                        <p:attrNameLst>
                                          <p:attrName>style.visibility</p:attrName>
                                        </p:attrNameLst>
                                      </p:cBhvr>
                                      <p:to>
                                        <p:strVal val="visible"/>
                                      </p:to>
                                    </p:set>
                                    <p:animEffect transition="in" filter="wheel(1)">
                                      <p:cBhvr>
                                        <p:cTn id="17" dur="2000"/>
                                        <p:tgtEl>
                                          <p:spTgt spid="3"/>
                                        </p:tgtEl>
                                      </p:cBhvr>
                                    </p:animEffect>
                                  </p:childTnLst>
                                </p:cTn>
                              </p:par>
                              <p:par>
                                <p:cTn id="18" presetID="22" presetClass="entr" presetSubtype="8" fill="hold" grpId="0" nodeType="withEffect">
                                  <p:stCondLst>
                                    <p:cond delay="70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2000"/>
                                        <p:tgtEl>
                                          <p:spTgt spid="15"/>
                                        </p:tgtEl>
                                      </p:cBhvr>
                                    </p:animEffect>
                                  </p:childTnLst>
                                </p:cTn>
                              </p:par>
                              <p:par>
                                <p:cTn id="21" presetID="42" presetClass="entr" presetSubtype="0" fill="hold" nodeType="withEffect">
                                  <p:stCondLst>
                                    <p:cond delay="9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anim calcmode="lin" valueType="num">
                                      <p:cBhvr>
                                        <p:cTn id="24" dur="1000" fill="hold"/>
                                        <p:tgtEl>
                                          <p:spTgt spid="16"/>
                                        </p:tgtEl>
                                        <p:attrNameLst>
                                          <p:attrName>ppt_x</p:attrName>
                                        </p:attrNameLst>
                                      </p:cBhvr>
                                      <p:tavLst>
                                        <p:tav tm="0">
                                          <p:val>
                                            <p:strVal val="#ppt_x"/>
                                          </p:val>
                                        </p:tav>
                                        <p:tav tm="100000">
                                          <p:val>
                                            <p:strVal val="#ppt_x"/>
                                          </p:val>
                                        </p:tav>
                                      </p:tavLst>
                                    </p:anim>
                                    <p:anim calcmode="lin" valueType="num">
                                      <p:cBhvr>
                                        <p:cTn id="25" dur="1000" fill="hold"/>
                                        <p:tgtEl>
                                          <p:spTgt spid="16"/>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1000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5"/>
                </p:tgtEl>
              </p:cMediaNode>
            </p:audio>
          </p:childTnLst>
        </p:cTn>
      </p:par>
    </p:tnLst>
    <p:bldLst>
      <p:bldP spid="12" grpId="0"/>
      <p:bldP spid="15"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34DFAC-A3E9-36FA-122B-57C314B219B5}"/>
              </a:ext>
            </a:extLst>
          </p:cNvPr>
          <p:cNvSpPr>
            <a:spLocks noGrp="1"/>
          </p:cNvSpPr>
          <p:nvPr>
            <p:ph type="body" sz="quarter" idx="11"/>
          </p:nvPr>
        </p:nvSpPr>
        <p:spPr/>
        <p:txBody>
          <a:bodyPr lIns="91440" tIns="45720" rIns="91440" bIns="45720" anchor="t"/>
          <a:lstStyle/>
          <a:p>
            <a:r>
              <a:rPr lang="en-US" sz="4400">
                <a:cs typeface="Arial"/>
              </a:rPr>
              <a:t>Overview</a:t>
            </a:r>
            <a:endParaRPr lang="en-US" sz="4400"/>
          </a:p>
        </p:txBody>
      </p:sp>
      <p:sp>
        <p:nvSpPr>
          <p:cNvPr id="3" name="Slide Number Placeholder 2">
            <a:extLst>
              <a:ext uri="{FF2B5EF4-FFF2-40B4-BE49-F238E27FC236}">
                <a16:creationId xmlns:a16="http://schemas.microsoft.com/office/drawing/2014/main" id="{FEEA7608-0F6E-A7C3-D921-50C2252403CB}"/>
              </a:ext>
            </a:extLst>
          </p:cNvPr>
          <p:cNvSpPr>
            <a:spLocks noGrp="1"/>
          </p:cNvSpPr>
          <p:nvPr>
            <p:ph type="sldNum" sz="quarter" idx="13"/>
          </p:nvPr>
        </p:nvSpPr>
        <p:spPr/>
        <p:txBody>
          <a:bodyPr/>
          <a:lstStyle/>
          <a:p>
            <a:fld id="{D47257BE-248A-48BC-9F5F-19A6E1408DB6}" type="slidenum">
              <a:rPr lang="en-US" smtClean="0"/>
              <a:pPr/>
              <a:t>2</a:t>
            </a:fld>
            <a:endParaRPr lang="en-US"/>
          </a:p>
        </p:txBody>
      </p:sp>
      <p:pic>
        <p:nvPicPr>
          <p:cNvPr id="4" name="BOEM_Auction_Video_Slide_2">
            <a:hlinkClick r:id="" action="ppaction://media"/>
            <a:extLst>
              <a:ext uri="{FF2B5EF4-FFF2-40B4-BE49-F238E27FC236}">
                <a16:creationId xmlns:a16="http://schemas.microsoft.com/office/drawing/2014/main" id="{218F1E10-359D-A70B-99B5-C4985E697D5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30535" y="5433695"/>
            <a:ext cx="271463" cy="271463"/>
          </a:xfrm>
          <a:prstGeom prst="rect">
            <a:avLst/>
          </a:prstGeom>
        </p:spPr>
      </p:pic>
    </p:spTree>
    <p:extLst>
      <p:ext uri="{BB962C8B-B14F-4D97-AF65-F5344CB8AC3E}">
        <p14:creationId xmlns:p14="http://schemas.microsoft.com/office/powerpoint/2010/main" val="3759244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text, application, email&#10;&#10;Description automatically generated">
            <a:extLst>
              <a:ext uri="{FF2B5EF4-FFF2-40B4-BE49-F238E27FC236}">
                <a16:creationId xmlns:a16="http://schemas.microsoft.com/office/drawing/2014/main" id="{542A291F-EEE6-A91E-552E-EE4B54DCB21F}"/>
              </a:ext>
            </a:extLst>
          </p:cNvPr>
          <p:cNvPicPr>
            <a:picLocks noChangeAspect="1"/>
          </p:cNvPicPr>
          <p:nvPr/>
        </p:nvPicPr>
        <p:blipFill>
          <a:blip r:embed="rId5"/>
          <a:stretch>
            <a:fillRect/>
          </a:stretch>
        </p:blipFill>
        <p:spPr>
          <a:xfrm>
            <a:off x="704736" y="1069259"/>
            <a:ext cx="11000567" cy="5243099"/>
          </a:xfrm>
          <a:prstGeom prst="rect">
            <a:avLst/>
          </a:prstGeom>
        </p:spPr>
      </p:pic>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389512" y="-3399"/>
            <a:ext cx="10611988" cy="1017925"/>
          </a:xfrm>
        </p:spPr>
        <p:txBody>
          <a:bodyPr lIns="91440" tIns="45720" rIns="91440" bIns="45720" anchor="ctr"/>
          <a:lstStyle/>
          <a:p>
            <a:r>
              <a:rPr lang="en-US">
                <a:cs typeface="Arial"/>
              </a:rPr>
              <a:t>Round Results for Round 1</a:t>
            </a:r>
            <a:endParaRPr lang="en-US"/>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4AEA28EF-8C05-805D-0CED-BAD3EAC4CF5E}"/>
              </a:ext>
            </a:extLst>
          </p:cNvPr>
          <p:cNvSpPr/>
          <p:nvPr/>
        </p:nvSpPr>
        <p:spPr>
          <a:xfrm>
            <a:off x="5786598" y="2873563"/>
            <a:ext cx="468630" cy="1425592"/>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75CBA22-42D6-2DFB-3CD0-6553C66CEB7A}"/>
              </a:ext>
            </a:extLst>
          </p:cNvPr>
          <p:cNvSpPr/>
          <p:nvPr/>
        </p:nvSpPr>
        <p:spPr>
          <a:xfrm>
            <a:off x="7634675" y="2844413"/>
            <a:ext cx="468630" cy="46484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1F8A7D1-1ACB-A7AF-DF0C-CDD259DE20D6}"/>
              </a:ext>
            </a:extLst>
          </p:cNvPr>
          <p:cNvSpPr/>
          <p:nvPr/>
        </p:nvSpPr>
        <p:spPr>
          <a:xfrm>
            <a:off x="6137345" y="2023906"/>
            <a:ext cx="1497330" cy="41148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28385E3-30DE-A06A-2AE5-9956B9B95401}"/>
              </a:ext>
            </a:extLst>
          </p:cNvPr>
          <p:cNvSpPr txBox="1"/>
          <p:nvPr/>
        </p:nvSpPr>
        <p:spPr>
          <a:xfrm>
            <a:off x="7506532" y="1606123"/>
            <a:ext cx="2503443" cy="307777"/>
          </a:xfrm>
          <a:prstGeom prst="rect">
            <a:avLst/>
          </a:prstGeom>
          <a:noFill/>
        </p:spPr>
        <p:txBody>
          <a:bodyPr wrap="square" rtlCol="0">
            <a:spAutoFit/>
          </a:bodyPr>
          <a:lstStyle/>
          <a:p>
            <a:r>
              <a:rPr lang="en-US" sz="1400" b="1" dirty="0">
                <a:solidFill>
                  <a:srgbClr val="FF0000"/>
                </a:solidFill>
              </a:rPr>
              <a:t>Eligibility for the next round</a:t>
            </a:r>
          </a:p>
        </p:txBody>
      </p:sp>
      <p:cxnSp>
        <p:nvCxnSpPr>
          <p:cNvPr id="12" name="Straight Arrow Connector 11">
            <a:extLst>
              <a:ext uri="{FF2B5EF4-FFF2-40B4-BE49-F238E27FC236}">
                <a16:creationId xmlns:a16="http://schemas.microsoft.com/office/drawing/2014/main" id="{B789F605-E07F-16D4-59EA-0453F674DF08}"/>
              </a:ext>
            </a:extLst>
          </p:cNvPr>
          <p:cNvCxnSpPr>
            <a:cxnSpLocks/>
          </p:cNvCxnSpPr>
          <p:nvPr/>
        </p:nvCxnSpPr>
        <p:spPr>
          <a:xfrm flipH="1">
            <a:off x="7491800" y="1901886"/>
            <a:ext cx="285750" cy="133494"/>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299D694-7982-EB04-3617-32BC9DD0C4E9}"/>
              </a:ext>
            </a:extLst>
          </p:cNvPr>
          <p:cNvSpPr txBox="1"/>
          <p:nvPr/>
        </p:nvSpPr>
        <p:spPr>
          <a:xfrm>
            <a:off x="8327364" y="2450764"/>
            <a:ext cx="2503443" cy="307777"/>
          </a:xfrm>
          <a:prstGeom prst="rect">
            <a:avLst/>
          </a:prstGeom>
          <a:noFill/>
        </p:spPr>
        <p:txBody>
          <a:bodyPr wrap="square" rtlCol="0">
            <a:spAutoFit/>
          </a:bodyPr>
          <a:lstStyle/>
          <a:p>
            <a:r>
              <a:rPr lang="en-US" sz="1400" b="1" dirty="0">
                <a:solidFill>
                  <a:srgbClr val="FF0000"/>
                </a:solidFill>
              </a:rPr>
              <a:t>Your demand at posted price</a:t>
            </a:r>
          </a:p>
        </p:txBody>
      </p:sp>
      <p:cxnSp>
        <p:nvCxnSpPr>
          <p:cNvPr id="14" name="Straight Arrow Connector 13">
            <a:extLst>
              <a:ext uri="{FF2B5EF4-FFF2-40B4-BE49-F238E27FC236}">
                <a16:creationId xmlns:a16="http://schemas.microsoft.com/office/drawing/2014/main" id="{D23CB60F-CA7D-6A12-41A4-6AC72FC4ABCA}"/>
              </a:ext>
            </a:extLst>
          </p:cNvPr>
          <p:cNvCxnSpPr>
            <a:cxnSpLocks/>
          </p:cNvCxnSpPr>
          <p:nvPr/>
        </p:nvCxnSpPr>
        <p:spPr>
          <a:xfrm flipH="1">
            <a:off x="8325250" y="2704397"/>
            <a:ext cx="377874" cy="26161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F79EAB6-EDCD-1374-6D7B-B678795FE083}"/>
              </a:ext>
            </a:extLst>
          </p:cNvPr>
          <p:cNvSpPr txBox="1"/>
          <p:nvPr/>
        </p:nvSpPr>
        <p:spPr>
          <a:xfrm>
            <a:off x="2579466" y="2451738"/>
            <a:ext cx="2880110" cy="307777"/>
          </a:xfrm>
          <a:prstGeom prst="rect">
            <a:avLst/>
          </a:prstGeom>
          <a:noFill/>
        </p:spPr>
        <p:txBody>
          <a:bodyPr wrap="square" rtlCol="0">
            <a:spAutoFit/>
          </a:bodyPr>
          <a:lstStyle/>
          <a:p>
            <a:r>
              <a:rPr lang="en-US" sz="1400" b="1">
                <a:solidFill>
                  <a:srgbClr val="FF0000"/>
                </a:solidFill>
              </a:rPr>
              <a:t>All bidders’ demand at posted price</a:t>
            </a:r>
          </a:p>
        </p:txBody>
      </p:sp>
      <p:cxnSp>
        <p:nvCxnSpPr>
          <p:cNvPr id="18" name="Straight Arrow Connector 17">
            <a:extLst>
              <a:ext uri="{FF2B5EF4-FFF2-40B4-BE49-F238E27FC236}">
                <a16:creationId xmlns:a16="http://schemas.microsoft.com/office/drawing/2014/main" id="{B52F5880-013D-6B94-A512-DA424B9B68E1}"/>
              </a:ext>
            </a:extLst>
          </p:cNvPr>
          <p:cNvCxnSpPr>
            <a:cxnSpLocks/>
          </p:cNvCxnSpPr>
          <p:nvPr/>
        </p:nvCxnSpPr>
        <p:spPr>
          <a:xfrm>
            <a:off x="4687742" y="2759515"/>
            <a:ext cx="908338" cy="863162"/>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D968BDF-5066-9377-2308-52A30AC568C6}"/>
              </a:ext>
            </a:extLst>
          </p:cNvPr>
          <p:cNvCxnSpPr>
            <a:cxnSpLocks/>
          </p:cNvCxnSpPr>
          <p:nvPr/>
        </p:nvCxnSpPr>
        <p:spPr>
          <a:xfrm>
            <a:off x="9046388" y="2734511"/>
            <a:ext cx="260075" cy="255526"/>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BOEM_Auction_Video_Slide_20">
            <a:hlinkClick r:id="" action="ppaction://media"/>
            <a:extLst>
              <a:ext uri="{FF2B5EF4-FFF2-40B4-BE49-F238E27FC236}">
                <a16:creationId xmlns:a16="http://schemas.microsoft.com/office/drawing/2014/main" id="{720724EF-BBA0-EEA3-E523-C92BE02FAB8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33376" y="5401401"/>
            <a:ext cx="271463" cy="271463"/>
          </a:xfrm>
          <a:prstGeom prst="rect">
            <a:avLst/>
          </a:prstGeom>
        </p:spPr>
      </p:pic>
    </p:spTree>
    <p:extLst>
      <p:ext uri="{BB962C8B-B14F-4D97-AF65-F5344CB8AC3E}">
        <p14:creationId xmlns:p14="http://schemas.microsoft.com/office/powerpoint/2010/main" val="3085093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235" fill="hold"/>
                                        <p:tgtEl>
                                          <p:spTgt spid="3"/>
                                        </p:tgtEl>
                                      </p:cBhvr>
                                    </p:cmd>
                                  </p:childTnLst>
                                </p:cTn>
                              </p:par>
                              <p:par>
                                <p:cTn id="7" presetID="22" presetClass="entr" presetSubtype="8" fill="hold" grpId="0" nodeType="withEffect">
                                  <p:stCondLst>
                                    <p:cond delay="10000"/>
                                  </p:stCondLst>
                                  <p:childTnLst>
                                    <p:set>
                                      <p:cBhvr>
                                        <p:cTn id="8" dur="1" fill="hold">
                                          <p:stCondLst>
                                            <p:cond delay="0"/>
                                          </p:stCondLst>
                                        </p:cTn>
                                        <p:tgtEl>
                                          <p:spTgt spid="17"/>
                                        </p:tgtEl>
                                        <p:attrNameLst>
                                          <p:attrName>style.visibility</p:attrName>
                                        </p:attrNameLst>
                                      </p:cBhvr>
                                      <p:to>
                                        <p:strVal val="visible"/>
                                      </p:to>
                                    </p:set>
                                    <p:animEffect transition="in" filter="wipe(left)">
                                      <p:cBhvr>
                                        <p:cTn id="9" dur="2000"/>
                                        <p:tgtEl>
                                          <p:spTgt spid="17"/>
                                        </p:tgtEl>
                                      </p:cBhvr>
                                    </p:animEffect>
                                  </p:childTnLst>
                                </p:cTn>
                              </p:par>
                              <p:par>
                                <p:cTn id="10" presetID="42" presetClass="entr" presetSubtype="0" fill="hold" nodeType="withEffect">
                                  <p:stCondLst>
                                    <p:cond delay="1200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21" presetClass="entr" presetSubtype="1" fill="hold" grpId="0" nodeType="withEffect">
                                  <p:stCondLst>
                                    <p:cond delay="1300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par>
                                <p:cTn id="18" presetID="22" presetClass="entr" presetSubtype="1" fill="hold" grpId="0" nodeType="withEffect">
                                  <p:stCondLst>
                                    <p:cond delay="2000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2000"/>
                                        <p:tgtEl>
                                          <p:spTgt spid="13"/>
                                        </p:tgtEl>
                                      </p:cBhvr>
                                    </p:animEffect>
                                  </p:childTnLst>
                                </p:cTn>
                              </p:par>
                              <p:par>
                                <p:cTn id="21" presetID="21" presetClass="entr" presetSubtype="1" fill="hold" grpId="0" nodeType="withEffect">
                                  <p:stCondLst>
                                    <p:cond delay="24000"/>
                                  </p:stCondLst>
                                  <p:childTnLst>
                                    <p:set>
                                      <p:cBhvr>
                                        <p:cTn id="22" dur="1" fill="hold">
                                          <p:stCondLst>
                                            <p:cond delay="0"/>
                                          </p:stCondLst>
                                        </p:cTn>
                                        <p:tgtEl>
                                          <p:spTgt spid="8"/>
                                        </p:tgtEl>
                                        <p:attrNameLst>
                                          <p:attrName>style.visibility</p:attrName>
                                        </p:attrNameLst>
                                      </p:cBhvr>
                                      <p:to>
                                        <p:strVal val="visible"/>
                                      </p:to>
                                    </p:set>
                                    <p:animEffect transition="in" filter="wheel(1)">
                                      <p:cBhvr>
                                        <p:cTn id="23" dur="2000"/>
                                        <p:tgtEl>
                                          <p:spTgt spid="8"/>
                                        </p:tgtEl>
                                      </p:cBhvr>
                                    </p:animEffect>
                                  </p:childTnLst>
                                </p:cTn>
                              </p:par>
                              <p:par>
                                <p:cTn id="24" presetID="42" presetClass="entr" presetSubtype="0" fill="hold" nodeType="withEffect">
                                  <p:stCondLst>
                                    <p:cond delay="2500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2600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par>
                                <p:cTn id="34" presetID="22" presetClass="entr" presetSubtype="1" fill="hold" grpId="0" nodeType="withEffect">
                                  <p:stCondLst>
                                    <p:cond delay="30000"/>
                                  </p:stCondLst>
                                  <p:childTnLst>
                                    <p:set>
                                      <p:cBhvr>
                                        <p:cTn id="35" dur="1" fill="hold">
                                          <p:stCondLst>
                                            <p:cond delay="0"/>
                                          </p:stCondLst>
                                        </p:cTn>
                                        <p:tgtEl>
                                          <p:spTgt spid="10"/>
                                        </p:tgtEl>
                                        <p:attrNameLst>
                                          <p:attrName>style.visibility</p:attrName>
                                        </p:attrNameLst>
                                      </p:cBhvr>
                                      <p:to>
                                        <p:strVal val="visible"/>
                                      </p:to>
                                    </p:set>
                                    <p:animEffect transition="in" filter="wipe(up)">
                                      <p:cBhvr>
                                        <p:cTn id="36" dur="2000"/>
                                        <p:tgtEl>
                                          <p:spTgt spid="10"/>
                                        </p:tgtEl>
                                      </p:cBhvr>
                                    </p:animEffect>
                                  </p:childTnLst>
                                </p:cTn>
                              </p:par>
                              <p:par>
                                <p:cTn id="37" presetID="42" presetClass="entr" presetSubtype="0" fill="hold" nodeType="withEffect">
                                  <p:stCondLst>
                                    <p:cond delay="3200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1000"/>
                                        <p:tgtEl>
                                          <p:spTgt spid="12"/>
                                        </p:tgtEl>
                                      </p:cBhvr>
                                    </p:animEffect>
                                    <p:anim calcmode="lin" valueType="num">
                                      <p:cBhvr>
                                        <p:cTn id="40" dur="1000" fill="hold"/>
                                        <p:tgtEl>
                                          <p:spTgt spid="12"/>
                                        </p:tgtEl>
                                        <p:attrNameLst>
                                          <p:attrName>ppt_x</p:attrName>
                                        </p:attrNameLst>
                                      </p:cBhvr>
                                      <p:tavLst>
                                        <p:tav tm="0">
                                          <p:val>
                                            <p:strVal val="#ppt_x"/>
                                          </p:val>
                                        </p:tav>
                                        <p:tav tm="100000">
                                          <p:val>
                                            <p:strVal val="#ppt_x"/>
                                          </p:val>
                                        </p:tav>
                                      </p:tavLst>
                                    </p:anim>
                                    <p:anim calcmode="lin" valueType="num">
                                      <p:cBhvr>
                                        <p:cTn id="41" dur="1000" fill="hold"/>
                                        <p:tgtEl>
                                          <p:spTgt spid="12"/>
                                        </p:tgtEl>
                                        <p:attrNameLst>
                                          <p:attrName>ppt_y</p:attrName>
                                        </p:attrNameLst>
                                      </p:cBhvr>
                                      <p:tavLst>
                                        <p:tav tm="0">
                                          <p:val>
                                            <p:strVal val="#ppt_y+.1"/>
                                          </p:val>
                                        </p:tav>
                                        <p:tav tm="100000">
                                          <p:val>
                                            <p:strVal val="#ppt_y"/>
                                          </p:val>
                                        </p:tav>
                                      </p:tavLst>
                                    </p:anim>
                                  </p:childTnLst>
                                </p:cTn>
                              </p:par>
                              <p:par>
                                <p:cTn id="42" presetID="21" presetClass="entr" presetSubtype="1" fill="hold" grpId="0" nodeType="withEffect">
                                  <p:stCondLst>
                                    <p:cond delay="33000"/>
                                  </p:stCondLst>
                                  <p:childTnLst>
                                    <p:set>
                                      <p:cBhvr>
                                        <p:cTn id="43" dur="1" fill="hold">
                                          <p:stCondLst>
                                            <p:cond delay="0"/>
                                          </p:stCondLst>
                                        </p:cTn>
                                        <p:tgtEl>
                                          <p:spTgt spid="9"/>
                                        </p:tgtEl>
                                        <p:attrNameLst>
                                          <p:attrName>style.visibility</p:attrName>
                                        </p:attrNameLst>
                                      </p:cBhvr>
                                      <p:to>
                                        <p:strVal val="visible"/>
                                      </p:to>
                                    </p:set>
                                    <p:animEffect transition="in" filter="wheel(1)">
                                      <p:cBhvr>
                                        <p:cTn id="4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3"/>
                </p:tgtEl>
              </p:cMediaNode>
            </p:audio>
          </p:childTnLst>
        </p:cTn>
      </p:par>
    </p:tnLst>
    <p:bldLst>
      <p:bldP spid="5" grpId="0" animBg="1"/>
      <p:bldP spid="8" grpId="0" animBg="1"/>
      <p:bldP spid="9" grpId="0" animBg="1"/>
      <p:bldP spid="10" grpId="0"/>
      <p:bldP spid="13"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34DFAC-A3E9-36FA-122B-57C314B219B5}"/>
              </a:ext>
            </a:extLst>
          </p:cNvPr>
          <p:cNvSpPr>
            <a:spLocks noGrp="1"/>
          </p:cNvSpPr>
          <p:nvPr>
            <p:ph type="body" sz="quarter" idx="11"/>
          </p:nvPr>
        </p:nvSpPr>
        <p:spPr/>
        <p:txBody>
          <a:bodyPr lIns="91440" tIns="45720" rIns="91440" bIns="45720" anchor="t"/>
          <a:lstStyle/>
          <a:p>
            <a:r>
              <a:rPr lang="en-US" sz="4400">
                <a:cs typeface="Arial"/>
              </a:rPr>
              <a:t>Round 2+</a:t>
            </a:r>
            <a:endParaRPr lang="en-US" sz="4400"/>
          </a:p>
        </p:txBody>
      </p:sp>
      <p:sp>
        <p:nvSpPr>
          <p:cNvPr id="3" name="Slide Number Placeholder 2">
            <a:extLst>
              <a:ext uri="{FF2B5EF4-FFF2-40B4-BE49-F238E27FC236}">
                <a16:creationId xmlns:a16="http://schemas.microsoft.com/office/drawing/2014/main" id="{FEEA7608-0F6E-A7C3-D921-50C2252403CB}"/>
              </a:ext>
            </a:extLst>
          </p:cNvPr>
          <p:cNvSpPr>
            <a:spLocks noGrp="1"/>
          </p:cNvSpPr>
          <p:nvPr>
            <p:ph type="sldNum" sz="quarter" idx="13"/>
          </p:nvPr>
        </p:nvSpPr>
        <p:spPr/>
        <p:txBody>
          <a:bodyPr/>
          <a:lstStyle/>
          <a:p>
            <a:fld id="{D47257BE-248A-48BC-9F5F-19A6E1408DB6}" type="slidenum">
              <a:rPr lang="en-US" smtClean="0"/>
              <a:pPr/>
              <a:t>21</a:t>
            </a:fld>
            <a:endParaRPr lang="en-US"/>
          </a:p>
        </p:txBody>
      </p:sp>
      <p:pic>
        <p:nvPicPr>
          <p:cNvPr id="4" name="BOEM_Auction_Video_Slide_21">
            <a:hlinkClick r:id="" action="ppaction://media"/>
            <a:extLst>
              <a:ext uri="{FF2B5EF4-FFF2-40B4-BE49-F238E27FC236}">
                <a16:creationId xmlns:a16="http://schemas.microsoft.com/office/drawing/2014/main" id="{BD22AD80-21C7-38B5-F6FD-9763442466B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42438" y="5581351"/>
            <a:ext cx="271463" cy="271463"/>
          </a:xfrm>
          <a:prstGeom prst="rect">
            <a:avLst/>
          </a:prstGeom>
        </p:spPr>
      </p:pic>
    </p:spTree>
    <p:extLst>
      <p:ext uri="{BB962C8B-B14F-4D97-AF65-F5344CB8AC3E}">
        <p14:creationId xmlns:p14="http://schemas.microsoft.com/office/powerpoint/2010/main" val="4247615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389512" y="-3399"/>
            <a:ext cx="10611988" cy="1017925"/>
          </a:xfrm>
        </p:spPr>
        <p:txBody>
          <a:bodyPr lIns="91440" tIns="45720" rIns="91440" bIns="45720" anchor="ctr"/>
          <a:lstStyle/>
          <a:p>
            <a:r>
              <a:rPr lang="en-US">
                <a:cs typeface="Arial"/>
              </a:rPr>
              <a:t>Round 2+ Bidding</a:t>
            </a:r>
            <a:endParaRPr lang="en-US"/>
          </a:p>
        </p:txBody>
      </p:sp>
      <p:sp>
        <p:nvSpPr>
          <p:cNvPr id="3" name="Text Placeholder 2">
            <a:extLst>
              <a:ext uri="{FF2B5EF4-FFF2-40B4-BE49-F238E27FC236}">
                <a16:creationId xmlns:a16="http://schemas.microsoft.com/office/drawing/2014/main" id="{4275BC2F-68E3-8433-6E74-4F34E3BB15A7}"/>
              </a:ext>
            </a:extLst>
          </p:cNvPr>
          <p:cNvSpPr>
            <a:spLocks noGrp="1"/>
          </p:cNvSpPr>
          <p:nvPr>
            <p:ph type="body" sz="quarter" idx="11"/>
          </p:nvPr>
        </p:nvSpPr>
        <p:spPr>
          <a:xfrm>
            <a:off x="757035" y="1155468"/>
            <a:ext cx="10403655" cy="5016731"/>
          </a:xfrm>
        </p:spPr>
        <p:txBody>
          <a:bodyPr lIns="91440" tIns="45720" rIns="91440" bIns="45720" anchor="t"/>
          <a:lstStyle/>
          <a:p>
            <a:r>
              <a:rPr lang="en-US" dirty="0">
                <a:cs typeface="Arial"/>
              </a:rPr>
              <a:t>Bidders specify their demand for lease areas at prices between the start-of-round price and the clock price.</a:t>
            </a:r>
          </a:p>
          <a:p>
            <a:r>
              <a:rPr lang="en-US" dirty="0">
                <a:cs typeface="Arial"/>
              </a:rPr>
              <a:t>Cannot exceed bidder’s eligibility for round (sum of processed demand).</a:t>
            </a:r>
          </a:p>
          <a:p>
            <a:endParaRPr lang="en-US" dirty="0">
              <a:cs typeface="Arial"/>
            </a:endParaRPr>
          </a:p>
          <a:p>
            <a:endParaRPr lang="en-US" dirty="0">
              <a:cs typeface="Arial"/>
            </a:endParaRPr>
          </a:p>
          <a:p>
            <a:endParaRPr lang="en-US" dirty="0">
              <a:cs typeface="Arial"/>
            </a:endParaRPr>
          </a:p>
          <a:p>
            <a:endParaRPr lang="en-US" dirty="0">
              <a:cs typeface="Arial"/>
            </a:endParaRPr>
          </a:p>
          <a:p>
            <a:endParaRPr lang="en-US" dirty="0">
              <a:cs typeface="Arial"/>
            </a:endParaRPr>
          </a:p>
          <a:p>
            <a:pPr marL="0" indent="0">
              <a:buNone/>
            </a:pPr>
            <a:r>
              <a:rPr lang="en-US" dirty="0">
                <a:cs typeface="Arial"/>
              </a:rPr>
              <a:t>    </a:t>
            </a:r>
            <a:r>
              <a:rPr lang="en-US" sz="1600" dirty="0">
                <a:cs typeface="Arial"/>
              </a:rPr>
              <a:t>*If eligibility equals 1, the bid price entered needs to be the clock price.</a:t>
            </a:r>
            <a:endParaRPr lang="en-US" dirty="0">
              <a:cs typeface="Arial"/>
            </a:endParaRPr>
          </a:p>
          <a:p>
            <a:endParaRPr lang="en-US" dirty="0">
              <a:cs typeface="Arial"/>
            </a:endParaRPr>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7" name="Table 6">
            <a:extLst>
              <a:ext uri="{FF2B5EF4-FFF2-40B4-BE49-F238E27FC236}">
                <a16:creationId xmlns:a16="http://schemas.microsoft.com/office/drawing/2014/main" id="{5EA6006F-DE8F-042C-9820-D9CC9DCD6CE9}"/>
              </a:ext>
            </a:extLst>
          </p:cNvPr>
          <p:cNvGraphicFramePr>
            <a:graphicFrameLocks noGrp="1"/>
          </p:cNvGraphicFramePr>
          <p:nvPr>
            <p:extLst>
              <p:ext uri="{D42A27DB-BD31-4B8C-83A1-F6EECF244321}">
                <p14:modId xmlns:p14="http://schemas.microsoft.com/office/powerpoint/2010/main" val="2856880271"/>
              </p:ext>
            </p:extLst>
          </p:nvPr>
        </p:nvGraphicFramePr>
        <p:xfrm>
          <a:off x="1120141" y="2697480"/>
          <a:ext cx="8366760" cy="1977390"/>
        </p:xfrm>
        <a:graphic>
          <a:graphicData uri="http://schemas.openxmlformats.org/drawingml/2006/table">
            <a:tbl>
              <a:tblPr firstRow="1" firstCol="1" bandRow="1">
                <a:tableStyleId>{5C22544A-7EE6-4342-B048-85BDC9FD1C3A}</a:tableStyleId>
              </a:tblPr>
              <a:tblGrid>
                <a:gridCol w="2714050">
                  <a:extLst>
                    <a:ext uri="{9D8B030D-6E8A-4147-A177-3AD203B41FA5}">
                      <a16:colId xmlns:a16="http://schemas.microsoft.com/office/drawing/2014/main" val="2961604244"/>
                    </a:ext>
                  </a:extLst>
                </a:gridCol>
                <a:gridCol w="2115087">
                  <a:extLst>
                    <a:ext uri="{9D8B030D-6E8A-4147-A177-3AD203B41FA5}">
                      <a16:colId xmlns:a16="http://schemas.microsoft.com/office/drawing/2014/main" val="2603358076"/>
                    </a:ext>
                  </a:extLst>
                </a:gridCol>
                <a:gridCol w="1048185">
                  <a:extLst>
                    <a:ext uri="{9D8B030D-6E8A-4147-A177-3AD203B41FA5}">
                      <a16:colId xmlns:a16="http://schemas.microsoft.com/office/drawing/2014/main" val="537054823"/>
                    </a:ext>
                  </a:extLst>
                </a:gridCol>
                <a:gridCol w="2489438">
                  <a:extLst>
                    <a:ext uri="{9D8B030D-6E8A-4147-A177-3AD203B41FA5}">
                      <a16:colId xmlns:a16="http://schemas.microsoft.com/office/drawing/2014/main" val="3218477064"/>
                    </a:ext>
                  </a:extLst>
                </a:gridCol>
              </a:tblGrid>
              <a:tr h="972662">
                <a:tc>
                  <a:txBody>
                    <a:bodyPr/>
                    <a:lstStyle/>
                    <a:p>
                      <a:pPr algn="l" rtl="0" fontAlgn="ctr"/>
                      <a:r>
                        <a:rPr lang="en-US" sz="1400" u="none" strike="noStrike">
                          <a:effectLst/>
                        </a:rPr>
                        <a:t>Bid Description</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Previous Round’s Processed Demand </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Bid Quantity</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Bid Price</a:t>
                      </a:r>
                      <a:endParaRPr lang="en-US" sz="1400" b="1"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83204834"/>
                  </a:ext>
                </a:extLst>
              </a:tr>
              <a:tr h="342034">
                <a:tc>
                  <a:txBody>
                    <a:bodyPr/>
                    <a:lstStyle/>
                    <a:p>
                      <a:pPr algn="l" rtl="0" fontAlgn="ctr"/>
                      <a:r>
                        <a:rPr lang="en-US" sz="1400" u="none" strike="noStrike">
                          <a:effectLst/>
                        </a:rPr>
                        <a:t>Bid to maintain demand</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Clock price</a:t>
                      </a:r>
                      <a:endParaRPr lang="en-US" sz="14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694761258"/>
                  </a:ext>
                </a:extLst>
              </a:tr>
              <a:tr h="331347">
                <a:tc>
                  <a:txBody>
                    <a:bodyPr/>
                    <a:lstStyle/>
                    <a:p>
                      <a:pPr algn="l" rtl="0" fontAlgn="ctr"/>
                      <a:r>
                        <a:rPr lang="en-US" sz="1400" u="none" strike="noStrike">
                          <a:effectLst/>
                        </a:rPr>
                        <a:t>Bid to reduce demand</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Any price in the round</a:t>
                      </a:r>
                      <a:endParaRPr lang="en-US" sz="14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059021358"/>
                  </a:ext>
                </a:extLst>
              </a:tr>
              <a:tr h="331347">
                <a:tc>
                  <a:txBody>
                    <a:bodyPr/>
                    <a:lstStyle/>
                    <a:p>
                      <a:pPr algn="l" rtl="0" fontAlgn="ctr"/>
                      <a:r>
                        <a:rPr lang="en-US" sz="1400" u="none" strike="noStrike">
                          <a:effectLst/>
                        </a:rPr>
                        <a:t>Bid to increase demand </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Any price in the round*</a:t>
                      </a:r>
                      <a:endParaRPr lang="en-US" sz="14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112550271"/>
                  </a:ext>
                </a:extLst>
              </a:tr>
            </a:tbl>
          </a:graphicData>
        </a:graphic>
      </p:graphicFrame>
      <p:pic>
        <p:nvPicPr>
          <p:cNvPr id="5" name="BOEM_Auction_Video_Slide_22">
            <a:hlinkClick r:id="" action="ppaction://media"/>
            <a:extLst>
              <a:ext uri="{FF2B5EF4-FFF2-40B4-BE49-F238E27FC236}">
                <a16:creationId xmlns:a16="http://schemas.microsoft.com/office/drawing/2014/main" id="{789792FB-ADAB-ADEF-7532-D03AC233ECD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34660" y="5423923"/>
            <a:ext cx="271463" cy="271463"/>
          </a:xfrm>
          <a:prstGeom prst="rect">
            <a:avLst/>
          </a:prstGeom>
        </p:spPr>
      </p:pic>
    </p:spTree>
    <p:extLst>
      <p:ext uri="{BB962C8B-B14F-4D97-AF65-F5344CB8AC3E}">
        <p14:creationId xmlns:p14="http://schemas.microsoft.com/office/powerpoint/2010/main" val="3638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420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389512" y="-3399"/>
            <a:ext cx="10611988" cy="1017925"/>
          </a:xfrm>
        </p:spPr>
        <p:txBody>
          <a:bodyPr lIns="91440" tIns="45720" rIns="91440" bIns="45720" anchor="ctr"/>
          <a:lstStyle/>
          <a:p>
            <a:r>
              <a:rPr lang="en-US">
                <a:cs typeface="Arial"/>
              </a:rPr>
              <a:t>Round 2+ Bid Types</a:t>
            </a:r>
            <a:endParaRPr lang="en-US"/>
          </a:p>
        </p:txBody>
      </p:sp>
      <p:sp>
        <p:nvSpPr>
          <p:cNvPr id="3" name="Text Placeholder 2">
            <a:extLst>
              <a:ext uri="{FF2B5EF4-FFF2-40B4-BE49-F238E27FC236}">
                <a16:creationId xmlns:a16="http://schemas.microsoft.com/office/drawing/2014/main" id="{4275BC2F-68E3-8433-6E74-4F34E3BB15A7}"/>
              </a:ext>
            </a:extLst>
          </p:cNvPr>
          <p:cNvSpPr>
            <a:spLocks noGrp="1"/>
          </p:cNvSpPr>
          <p:nvPr>
            <p:ph type="body" sz="quarter" idx="11"/>
          </p:nvPr>
        </p:nvSpPr>
        <p:spPr>
          <a:xfrm>
            <a:off x="757035" y="1155468"/>
            <a:ext cx="11306514" cy="4891002"/>
          </a:xfrm>
        </p:spPr>
        <p:txBody>
          <a:bodyPr lIns="91440" tIns="45720" rIns="91440" bIns="45720" anchor="t"/>
          <a:lstStyle/>
          <a:p>
            <a:pPr marL="0" indent="0">
              <a:buNone/>
            </a:pPr>
            <a:r>
              <a:rPr lang="en-US">
                <a:cs typeface="Arial"/>
              </a:rPr>
              <a:t>What do these types of bids mean?</a:t>
            </a:r>
            <a:endParaRPr lang="en-US"/>
          </a:p>
          <a:p>
            <a:endParaRPr lang="en-US">
              <a:cs typeface="Arial"/>
            </a:endParaRPr>
          </a:p>
          <a:p>
            <a:endParaRPr lang="en-US">
              <a:cs typeface="Arial"/>
            </a:endParaRPr>
          </a:p>
          <a:p>
            <a:endParaRPr lang="en-US">
              <a:cs typeface="Arial"/>
            </a:endParaRPr>
          </a:p>
          <a:p>
            <a:endParaRPr lang="en-US">
              <a:cs typeface="Arial"/>
            </a:endParaRPr>
          </a:p>
          <a:p>
            <a:endParaRPr lang="en-US">
              <a:cs typeface="Arial"/>
            </a:endParaRPr>
          </a:p>
          <a:p>
            <a:endParaRPr lang="en-US">
              <a:cs typeface="Arial"/>
            </a:endParaRPr>
          </a:p>
          <a:p>
            <a:endParaRPr lang="en-US">
              <a:cs typeface="Arial"/>
            </a:endParaRPr>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8" name="Table 7">
            <a:extLst>
              <a:ext uri="{FF2B5EF4-FFF2-40B4-BE49-F238E27FC236}">
                <a16:creationId xmlns:a16="http://schemas.microsoft.com/office/drawing/2014/main" id="{80A4ADC7-6658-E22A-FC14-99C95E16CCC3}"/>
              </a:ext>
            </a:extLst>
          </p:cNvPr>
          <p:cNvGraphicFramePr>
            <a:graphicFrameLocks noGrp="1"/>
          </p:cNvGraphicFramePr>
          <p:nvPr>
            <p:extLst>
              <p:ext uri="{D42A27DB-BD31-4B8C-83A1-F6EECF244321}">
                <p14:modId xmlns:p14="http://schemas.microsoft.com/office/powerpoint/2010/main" val="1093590739"/>
              </p:ext>
            </p:extLst>
          </p:nvPr>
        </p:nvGraphicFramePr>
        <p:xfrm>
          <a:off x="1040130" y="2033502"/>
          <a:ext cx="9893300" cy="3657600"/>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2138683951"/>
                    </a:ext>
                  </a:extLst>
                </a:gridCol>
                <a:gridCol w="1079500">
                  <a:extLst>
                    <a:ext uri="{9D8B030D-6E8A-4147-A177-3AD203B41FA5}">
                      <a16:colId xmlns:a16="http://schemas.microsoft.com/office/drawing/2014/main" val="646946918"/>
                    </a:ext>
                  </a:extLst>
                </a:gridCol>
                <a:gridCol w="977900">
                  <a:extLst>
                    <a:ext uri="{9D8B030D-6E8A-4147-A177-3AD203B41FA5}">
                      <a16:colId xmlns:a16="http://schemas.microsoft.com/office/drawing/2014/main" val="479442447"/>
                    </a:ext>
                  </a:extLst>
                </a:gridCol>
                <a:gridCol w="1460500">
                  <a:extLst>
                    <a:ext uri="{9D8B030D-6E8A-4147-A177-3AD203B41FA5}">
                      <a16:colId xmlns:a16="http://schemas.microsoft.com/office/drawing/2014/main" val="1809645768"/>
                    </a:ext>
                  </a:extLst>
                </a:gridCol>
                <a:gridCol w="876300">
                  <a:extLst>
                    <a:ext uri="{9D8B030D-6E8A-4147-A177-3AD203B41FA5}">
                      <a16:colId xmlns:a16="http://schemas.microsoft.com/office/drawing/2014/main" val="1543095756"/>
                    </a:ext>
                  </a:extLst>
                </a:gridCol>
                <a:gridCol w="736600">
                  <a:extLst>
                    <a:ext uri="{9D8B030D-6E8A-4147-A177-3AD203B41FA5}">
                      <a16:colId xmlns:a16="http://schemas.microsoft.com/office/drawing/2014/main" val="2306245795"/>
                    </a:ext>
                  </a:extLst>
                </a:gridCol>
                <a:gridCol w="3314700">
                  <a:extLst>
                    <a:ext uri="{9D8B030D-6E8A-4147-A177-3AD203B41FA5}">
                      <a16:colId xmlns:a16="http://schemas.microsoft.com/office/drawing/2014/main" val="3175654040"/>
                    </a:ext>
                  </a:extLst>
                </a:gridCol>
              </a:tblGrid>
              <a:tr h="914400">
                <a:tc>
                  <a:txBody>
                    <a:bodyPr/>
                    <a:lstStyle/>
                    <a:p>
                      <a:pPr algn="ctr" rtl="0" fontAlgn="ctr"/>
                      <a:r>
                        <a:rPr lang="en-US" sz="1400" u="none" strike="noStrike">
                          <a:effectLst/>
                        </a:rPr>
                        <a:t>Type of Bid</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Start of Round Price</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Clock Price</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Previous Round’s Processed Demand</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Bid Quantity</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l" rtl="0" fontAlgn="ctr"/>
                      <a:r>
                        <a:rPr lang="en-US" sz="1400" u="none" strike="noStrike">
                          <a:effectLst/>
                        </a:rPr>
                        <a:t>Bid Price</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Meaning</a:t>
                      </a:r>
                      <a:endParaRPr lang="en-US" sz="1400" b="1"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98128951"/>
                  </a:ext>
                </a:extLst>
              </a:tr>
              <a:tr h="457200">
                <a:tc>
                  <a:txBody>
                    <a:bodyPr/>
                    <a:lstStyle/>
                    <a:p>
                      <a:pPr algn="l" rtl="0" fontAlgn="ctr"/>
                      <a:r>
                        <a:rPr lang="en-US" sz="1400" u="none" strike="noStrike">
                          <a:effectLst/>
                        </a:rPr>
                        <a:t>Maintain Demand</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$1,000 </a:t>
                      </a:r>
                      <a:endParaRPr lang="en-US"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$1,200 </a:t>
                      </a:r>
                      <a:endParaRPr lang="en-US"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7620" marR="7620" marT="7620" marB="0" anchor="ctr"/>
                </a:tc>
                <a:tc>
                  <a:txBody>
                    <a:bodyPr/>
                    <a:lstStyle/>
                    <a:p>
                      <a:pPr algn="l" rtl="0" fontAlgn="ctr"/>
                      <a:r>
                        <a:rPr lang="en-US" sz="1400" u="none" strike="noStrike">
                          <a:effectLst/>
                        </a:rPr>
                        <a:t>$1,200 </a:t>
                      </a:r>
                      <a:endParaRPr lang="en-US" sz="1400" b="0" i="0" u="none" strike="noStrike">
                        <a:solidFill>
                          <a:srgbClr val="000000"/>
                        </a:solidFill>
                        <a:effectLst/>
                        <a:latin typeface="Calibri" panose="020F0502020204030204" pitchFamily="34" charset="0"/>
                      </a:endParaRPr>
                    </a:p>
                  </a:txBody>
                  <a:tcPr marL="7620" marR="7620" marT="7620" marB="0" anchor="ctr"/>
                </a:tc>
                <a:tc>
                  <a:txBody>
                    <a:bodyPr/>
                    <a:lstStyle/>
                    <a:p>
                      <a:pPr algn="l" rtl="0" fontAlgn="ctr">
                        <a:buClr>
                          <a:srgbClr val="000000"/>
                        </a:buClr>
                        <a:buSzPts val="1400"/>
                        <a:buFont typeface="Arial" panose="020B0604020202020204" pitchFamily="34" charset="0"/>
                        <a:buChar char="•"/>
                      </a:pPr>
                      <a:r>
                        <a:rPr lang="en-US" sz="1400" u="none" strike="noStrike">
                          <a:effectLst/>
                        </a:rPr>
                        <a:t>I want the lease area at all prices up to $1,200</a:t>
                      </a:r>
                      <a:endParaRPr lang="en-US" sz="1400" b="0" i="0" u="none" strike="noStrike">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485712340"/>
                  </a:ext>
                </a:extLst>
              </a:tr>
              <a:tr h="1371600">
                <a:tc>
                  <a:txBody>
                    <a:bodyPr/>
                    <a:lstStyle/>
                    <a:p>
                      <a:pPr algn="l" rtl="0" fontAlgn="ctr"/>
                      <a:r>
                        <a:rPr lang="en-US" sz="1400" u="none" strike="noStrike">
                          <a:effectLst/>
                        </a:rPr>
                        <a:t>Reduce Demand</a:t>
                      </a:r>
                    </a:p>
                    <a:p>
                      <a:pPr lvl="0" algn="l" rtl="0">
                        <a:buNone/>
                      </a:pPr>
                      <a:endParaRPr lang="en-US" sz="1400" b="1" i="0" u="none" strike="noStrike">
                        <a:solidFill>
                          <a:srgbClr val="000000"/>
                        </a:solidFill>
                        <a:effectLst/>
                        <a:latin typeface="Calibri"/>
                      </a:endParaRPr>
                    </a:p>
                    <a:p>
                      <a:pPr lvl="0" algn="l" rtl="0">
                        <a:buNone/>
                      </a:pPr>
                      <a:endParaRPr lang="en-US" sz="1400" b="1" i="0" u="none" strike="noStrike">
                        <a:solidFill>
                          <a:srgbClr val="000000"/>
                        </a:solidFill>
                        <a:effectLst/>
                        <a:latin typeface="Calibri"/>
                      </a:endParaRPr>
                    </a:p>
                  </a:txBody>
                  <a:tcPr marL="7620" marR="7620" marT="7620" marB="0" anchor="ctr"/>
                </a:tc>
                <a:tc>
                  <a:txBody>
                    <a:bodyPr/>
                    <a:lstStyle/>
                    <a:p>
                      <a:pPr algn="ctr" rtl="0" fontAlgn="ctr"/>
                      <a:r>
                        <a:rPr lang="en-US" sz="1400" u="none" strike="noStrike">
                          <a:effectLst/>
                        </a:rPr>
                        <a:t>$1,000 </a:t>
                      </a:r>
                    </a:p>
                    <a:p>
                      <a:pPr lvl="0" algn="ctr" rtl="0">
                        <a:buNone/>
                      </a:pPr>
                      <a:endParaRPr lang="en-US" sz="1400" b="0" i="0" u="none" strike="noStrike">
                        <a:solidFill>
                          <a:srgbClr val="000000"/>
                        </a:solidFill>
                        <a:effectLst/>
                        <a:latin typeface="Calibri"/>
                      </a:endParaRPr>
                    </a:p>
                    <a:p>
                      <a:pPr lvl="0" algn="ctr" rtl="0">
                        <a:buNone/>
                      </a:pPr>
                      <a:endParaRPr lang="en-US" sz="1400" b="0" i="0" u="none" strike="noStrike">
                        <a:solidFill>
                          <a:srgbClr val="000000"/>
                        </a:solidFill>
                        <a:effectLst/>
                        <a:latin typeface="Calibri"/>
                      </a:endParaRPr>
                    </a:p>
                  </a:txBody>
                  <a:tcPr marL="7620" marR="7620" marT="7620" marB="0" anchor="ctr"/>
                </a:tc>
                <a:tc>
                  <a:txBody>
                    <a:bodyPr/>
                    <a:lstStyle/>
                    <a:p>
                      <a:pPr algn="ctr" rtl="0" fontAlgn="ctr"/>
                      <a:r>
                        <a:rPr lang="en-US" sz="1400" u="none" strike="noStrike">
                          <a:effectLst/>
                        </a:rPr>
                        <a:t>$1,200 </a:t>
                      </a:r>
                    </a:p>
                    <a:p>
                      <a:pPr lvl="0" algn="ctr" rtl="0">
                        <a:buNone/>
                      </a:pPr>
                      <a:endParaRPr lang="en-US" sz="1400" b="0" i="0" u="none" strike="noStrike">
                        <a:solidFill>
                          <a:srgbClr val="000000"/>
                        </a:solidFill>
                        <a:effectLst/>
                        <a:latin typeface="Calibri"/>
                      </a:endParaRPr>
                    </a:p>
                    <a:p>
                      <a:pPr lvl="0" algn="ctr" rtl="0">
                        <a:buNone/>
                      </a:pPr>
                      <a:endParaRPr lang="en-US" sz="1400" b="0" i="0" u="none" strike="noStrike">
                        <a:solidFill>
                          <a:srgbClr val="000000"/>
                        </a:solidFill>
                        <a:effectLst/>
                        <a:latin typeface="Calibri"/>
                      </a:endParaRPr>
                    </a:p>
                  </a:txBody>
                  <a:tcPr marL="7620" marR="7620" marT="7620" marB="0" anchor="ctr"/>
                </a:tc>
                <a:tc>
                  <a:txBody>
                    <a:bodyPr/>
                    <a:lstStyle/>
                    <a:p>
                      <a:pPr algn="ctr" rtl="0" fontAlgn="ctr"/>
                      <a:r>
                        <a:rPr lang="en-US" sz="1400" u="none" strike="noStrike">
                          <a:effectLst/>
                        </a:rPr>
                        <a:t>1</a:t>
                      </a:r>
                    </a:p>
                    <a:p>
                      <a:pPr lvl="0" algn="ctr" rtl="0">
                        <a:buNone/>
                      </a:pPr>
                      <a:endParaRPr lang="en-US" sz="1400" b="0" i="0" u="none" strike="noStrike">
                        <a:solidFill>
                          <a:srgbClr val="000000"/>
                        </a:solidFill>
                        <a:effectLst/>
                        <a:latin typeface="Calibri"/>
                      </a:endParaRPr>
                    </a:p>
                    <a:p>
                      <a:pPr lvl="0" algn="ctr" rtl="0">
                        <a:buNone/>
                      </a:pPr>
                      <a:endParaRPr lang="en-US" sz="1400" b="0" i="0" u="none" strike="noStrike">
                        <a:solidFill>
                          <a:srgbClr val="000000"/>
                        </a:solidFill>
                        <a:effectLst/>
                        <a:latin typeface="Calibri"/>
                      </a:endParaRPr>
                    </a:p>
                  </a:txBody>
                  <a:tcPr marL="7620" marR="7620" marT="7620" marB="0" anchor="ctr"/>
                </a:tc>
                <a:tc>
                  <a:txBody>
                    <a:bodyPr/>
                    <a:lstStyle/>
                    <a:p>
                      <a:pPr algn="ctr" rtl="0" fontAlgn="ctr"/>
                      <a:r>
                        <a:rPr lang="en-US" sz="1400" u="none" strike="noStrike">
                          <a:effectLst/>
                        </a:rPr>
                        <a:t>0</a:t>
                      </a:r>
                    </a:p>
                    <a:p>
                      <a:pPr lvl="0" algn="ctr" rtl="0">
                        <a:buNone/>
                      </a:pPr>
                      <a:endParaRPr lang="en-US" sz="1400" b="0" i="0" u="none" strike="noStrike">
                        <a:solidFill>
                          <a:srgbClr val="000000"/>
                        </a:solidFill>
                        <a:effectLst/>
                        <a:latin typeface="Calibri"/>
                      </a:endParaRPr>
                    </a:p>
                    <a:p>
                      <a:pPr lvl="0" algn="ctr" rtl="0">
                        <a:buNone/>
                      </a:pPr>
                      <a:endParaRPr lang="en-US" sz="1400" b="0" i="0" u="none" strike="noStrike">
                        <a:solidFill>
                          <a:srgbClr val="000000"/>
                        </a:solidFill>
                        <a:effectLst/>
                        <a:latin typeface="Calibri"/>
                      </a:endParaRPr>
                    </a:p>
                  </a:txBody>
                  <a:tcPr marL="7620" marR="7620" marT="7620" marB="0" anchor="ctr"/>
                </a:tc>
                <a:tc>
                  <a:txBody>
                    <a:bodyPr/>
                    <a:lstStyle/>
                    <a:p>
                      <a:pPr algn="l" rtl="0" fontAlgn="ctr"/>
                      <a:r>
                        <a:rPr lang="en-US" sz="1400" u="none" strike="noStrike">
                          <a:effectLst/>
                        </a:rPr>
                        <a:t>$1,100 </a:t>
                      </a:r>
                    </a:p>
                    <a:p>
                      <a:pPr lvl="0" algn="l" rtl="0">
                        <a:buNone/>
                      </a:pPr>
                      <a:endParaRPr lang="en-US" sz="1400" b="0" i="0" u="none" strike="noStrike">
                        <a:solidFill>
                          <a:srgbClr val="000000"/>
                        </a:solidFill>
                        <a:effectLst/>
                        <a:latin typeface="Calibri"/>
                      </a:endParaRPr>
                    </a:p>
                    <a:p>
                      <a:pPr lvl="0" algn="l" rtl="0">
                        <a:buNone/>
                      </a:pPr>
                      <a:endParaRPr lang="en-US" sz="1400" b="0" i="0" u="none" strike="noStrike">
                        <a:solidFill>
                          <a:srgbClr val="000000"/>
                        </a:solidFill>
                        <a:effectLst/>
                        <a:latin typeface="Calibri"/>
                      </a:endParaRPr>
                    </a:p>
                  </a:txBody>
                  <a:tcPr marL="7620" marR="7620" marT="7620" marB="0" anchor="ctr"/>
                </a:tc>
                <a:tc>
                  <a:txBody>
                    <a:bodyPr/>
                    <a:lstStyle/>
                    <a:p>
                      <a:pPr algn="l" rtl="0" fontAlgn="ctr">
                        <a:buClr>
                          <a:srgbClr val="000000"/>
                        </a:buClr>
                        <a:buSzPts val="1400"/>
                        <a:buFont typeface="Arial" panose="020B0604020202020204" pitchFamily="34" charset="0"/>
                        <a:buChar char="•"/>
                      </a:pPr>
                      <a:r>
                        <a:rPr lang="en-US" sz="1400" u="none" strike="noStrike">
                          <a:effectLst/>
                        </a:rPr>
                        <a:t>I want the lease area if price is below $1,100</a:t>
                      </a:r>
                    </a:p>
                    <a:p>
                      <a:pPr lvl="0" algn="l" rtl="0">
                        <a:buClr>
                          <a:srgbClr val="000000"/>
                        </a:buClr>
                        <a:buSzPts val="1400"/>
                        <a:buFont typeface="Arial" panose="020B0604020202020204" pitchFamily="34" charset="0"/>
                        <a:buChar char="•"/>
                      </a:pPr>
                      <a:r>
                        <a:rPr lang="en-US" sz="1400" u="none" strike="noStrike">
                          <a:effectLst/>
                        </a:rPr>
                        <a:t>I don’t want the lease area if the price is above $1,100</a:t>
                      </a:r>
                      <a:endParaRPr lang="en-US" sz="1400" b="0" i="0" u="none" strike="noStrike">
                        <a:solidFill>
                          <a:srgbClr val="000000"/>
                        </a:solidFill>
                        <a:effectLst/>
                        <a:latin typeface="Arial"/>
                      </a:endParaRPr>
                    </a:p>
                    <a:p>
                      <a:pPr lvl="0" algn="l" rtl="0">
                        <a:buClr>
                          <a:srgbClr val="000000"/>
                        </a:buClr>
                        <a:buSzPts val="1400"/>
                        <a:buFont typeface="Arial" panose="020B0604020202020204" pitchFamily="34" charset="0"/>
                        <a:buChar char="•"/>
                      </a:pPr>
                      <a:r>
                        <a:rPr lang="en-US" sz="1400" u="none" strike="noStrike">
                          <a:effectLst/>
                        </a:rPr>
                        <a:t>At $1,100 I am indifferent to getting it</a:t>
                      </a:r>
                      <a:endParaRPr lang="en-US" sz="1400" b="0" i="0" u="none" strike="noStrike">
                        <a:solidFill>
                          <a:srgbClr val="000000"/>
                        </a:solidFill>
                        <a:effectLst/>
                        <a:latin typeface="Arial"/>
                      </a:endParaRPr>
                    </a:p>
                  </a:txBody>
                  <a:tcPr marL="7620" marR="7620" marT="7620" marB="0" anchor="ctr"/>
                </a:tc>
                <a:extLst>
                  <a:ext uri="{0D108BD9-81ED-4DB2-BD59-A6C34878D82A}">
                    <a16:rowId xmlns:a16="http://schemas.microsoft.com/office/drawing/2014/main" val="2778585219"/>
                  </a:ext>
                </a:extLst>
              </a:tr>
              <a:tr h="914400">
                <a:tc>
                  <a:txBody>
                    <a:bodyPr/>
                    <a:lstStyle/>
                    <a:p>
                      <a:pPr algn="l" rtl="0" fontAlgn="ctr"/>
                      <a:r>
                        <a:rPr lang="en-US" sz="1400" u="none" strike="noStrike">
                          <a:effectLst/>
                        </a:rPr>
                        <a:t>Increase Demand</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$1,000 </a:t>
                      </a:r>
                      <a:endParaRPr lang="en-US"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$1,200 </a:t>
                      </a:r>
                      <a:endParaRPr lang="en-US"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7620" marR="7620" marT="7620" marB="0" anchor="ctr"/>
                </a:tc>
                <a:tc>
                  <a:txBody>
                    <a:bodyPr/>
                    <a:lstStyle/>
                    <a:p>
                      <a:pPr algn="l" rtl="0" fontAlgn="ctr"/>
                      <a:r>
                        <a:rPr lang="en-US" sz="1400" u="none" strike="noStrike">
                          <a:effectLst/>
                        </a:rPr>
                        <a:t>$1,200 </a:t>
                      </a:r>
                      <a:endParaRPr lang="en-US" sz="1400" b="0" i="0" u="none" strike="noStrike">
                        <a:solidFill>
                          <a:srgbClr val="000000"/>
                        </a:solidFill>
                        <a:effectLst/>
                        <a:latin typeface="Calibri" panose="020F0502020204030204" pitchFamily="34" charset="0"/>
                      </a:endParaRPr>
                    </a:p>
                  </a:txBody>
                  <a:tcPr marL="7620" marR="7620" marT="7620" marB="0" anchor="ctr"/>
                </a:tc>
                <a:tc>
                  <a:txBody>
                    <a:bodyPr/>
                    <a:lstStyle/>
                    <a:p>
                      <a:pPr algn="l" rtl="0" fontAlgn="ctr">
                        <a:buClr>
                          <a:srgbClr val="000000"/>
                        </a:buClr>
                        <a:buSzPts val="1400"/>
                        <a:buFont typeface="Arial" panose="020B0604020202020204" pitchFamily="34" charset="0"/>
                        <a:buChar char="•"/>
                      </a:pPr>
                      <a:r>
                        <a:rPr lang="en-US" sz="1400" u="none" strike="noStrike">
                          <a:effectLst/>
                        </a:rPr>
                        <a:t>I want this lease area at any price up to $1,200</a:t>
                      </a:r>
                      <a:endParaRPr lang="en-US" sz="1400" b="0" i="0" u="none" strike="noStrike">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2384677366"/>
                  </a:ext>
                </a:extLst>
              </a:tr>
            </a:tbl>
          </a:graphicData>
        </a:graphic>
      </p:graphicFrame>
      <p:pic>
        <p:nvPicPr>
          <p:cNvPr id="5" name="BOEM_Auction_Video_Slide_23">
            <a:hlinkClick r:id="" action="ppaction://media"/>
            <a:extLst>
              <a:ext uri="{FF2B5EF4-FFF2-40B4-BE49-F238E27FC236}">
                <a16:creationId xmlns:a16="http://schemas.microsoft.com/office/drawing/2014/main" id="{01A0418F-DF78-AD23-1A48-4C1971DB182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15242" y="5461072"/>
            <a:ext cx="271463" cy="271463"/>
          </a:xfrm>
          <a:prstGeom prst="rect">
            <a:avLst/>
          </a:prstGeom>
        </p:spPr>
      </p:pic>
    </p:spTree>
    <p:extLst>
      <p:ext uri="{BB962C8B-B14F-4D97-AF65-F5344CB8AC3E}">
        <p14:creationId xmlns:p14="http://schemas.microsoft.com/office/powerpoint/2010/main" val="1113817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81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10;&#10;Description automatically generated">
            <a:extLst>
              <a:ext uri="{FF2B5EF4-FFF2-40B4-BE49-F238E27FC236}">
                <a16:creationId xmlns:a16="http://schemas.microsoft.com/office/drawing/2014/main" id="{B2C241A2-E38E-9700-973A-283332F4A61B}"/>
              </a:ext>
            </a:extLst>
          </p:cNvPr>
          <p:cNvPicPr>
            <a:picLocks noChangeAspect="1"/>
          </p:cNvPicPr>
          <p:nvPr/>
        </p:nvPicPr>
        <p:blipFill>
          <a:blip r:embed="rId5"/>
          <a:stretch>
            <a:fillRect/>
          </a:stretch>
        </p:blipFill>
        <p:spPr>
          <a:xfrm>
            <a:off x="781663" y="1062102"/>
            <a:ext cx="10938387" cy="5207324"/>
          </a:xfrm>
          <a:prstGeom prst="rect">
            <a:avLst/>
          </a:prstGeom>
        </p:spPr>
      </p:pic>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389512" y="-3399"/>
            <a:ext cx="10611988" cy="1017925"/>
          </a:xfrm>
        </p:spPr>
        <p:txBody>
          <a:bodyPr lIns="91440" tIns="45720" rIns="91440" bIns="45720" anchor="ctr"/>
          <a:lstStyle/>
          <a:p>
            <a:r>
              <a:rPr lang="en-US">
                <a:cs typeface="Arial"/>
              </a:rPr>
              <a:t>Round 2+ Bid to Maintain Demand</a:t>
            </a:r>
            <a:endParaRPr lang="en-US"/>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361D3D69-D7A5-3D14-48A8-0BC51DBDA499}"/>
              </a:ext>
            </a:extLst>
          </p:cNvPr>
          <p:cNvSpPr/>
          <p:nvPr/>
        </p:nvSpPr>
        <p:spPr>
          <a:xfrm>
            <a:off x="8063603" y="3075330"/>
            <a:ext cx="408355" cy="45693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79C26A10-078C-AB4D-58DF-2E3E9CFBA70D}"/>
              </a:ext>
            </a:extLst>
          </p:cNvPr>
          <p:cNvCxnSpPr>
            <a:cxnSpLocks/>
          </p:cNvCxnSpPr>
          <p:nvPr/>
        </p:nvCxnSpPr>
        <p:spPr>
          <a:xfrm flipV="1">
            <a:off x="5079766" y="3327584"/>
            <a:ext cx="4517353" cy="1763746"/>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8C1C47A-83F8-BBF1-A293-AF5231F2A505}"/>
              </a:ext>
            </a:extLst>
          </p:cNvPr>
          <p:cNvSpPr txBox="1"/>
          <p:nvPr/>
        </p:nvSpPr>
        <p:spPr>
          <a:xfrm>
            <a:off x="2897818" y="4721998"/>
            <a:ext cx="2181948" cy="738664"/>
          </a:xfrm>
          <a:prstGeom prst="rect">
            <a:avLst/>
          </a:prstGeom>
          <a:noFill/>
        </p:spPr>
        <p:txBody>
          <a:bodyPr wrap="square" rtlCol="0">
            <a:spAutoFit/>
          </a:bodyPr>
          <a:lstStyle/>
          <a:p>
            <a:r>
              <a:rPr lang="en-US" sz="1400" b="1" dirty="0">
                <a:solidFill>
                  <a:srgbClr val="FF0000"/>
                </a:solidFill>
              </a:rPr>
              <a:t>Alternatively, enter 1 and manually enter clock price or click on clock price</a:t>
            </a:r>
          </a:p>
        </p:txBody>
      </p:sp>
      <p:cxnSp>
        <p:nvCxnSpPr>
          <p:cNvPr id="12" name="Straight Arrow Connector 11">
            <a:extLst>
              <a:ext uri="{FF2B5EF4-FFF2-40B4-BE49-F238E27FC236}">
                <a16:creationId xmlns:a16="http://schemas.microsoft.com/office/drawing/2014/main" id="{CFC3502B-BAB0-3718-DC08-8A71411934DE}"/>
              </a:ext>
            </a:extLst>
          </p:cNvPr>
          <p:cNvCxnSpPr>
            <a:cxnSpLocks/>
          </p:cNvCxnSpPr>
          <p:nvPr/>
        </p:nvCxnSpPr>
        <p:spPr>
          <a:xfrm flipV="1">
            <a:off x="5079766" y="3284129"/>
            <a:ext cx="2926903" cy="1582707"/>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9D52033-8F41-29B9-AA55-89B8948A8ED4}"/>
              </a:ext>
            </a:extLst>
          </p:cNvPr>
          <p:cNvSpPr txBox="1"/>
          <p:nvPr/>
        </p:nvSpPr>
        <p:spPr>
          <a:xfrm>
            <a:off x="7842377" y="1579740"/>
            <a:ext cx="2049236" cy="307777"/>
          </a:xfrm>
          <a:prstGeom prst="rect">
            <a:avLst/>
          </a:prstGeom>
          <a:noFill/>
        </p:spPr>
        <p:txBody>
          <a:bodyPr wrap="square" rtlCol="0">
            <a:spAutoFit/>
          </a:bodyPr>
          <a:lstStyle/>
          <a:p>
            <a:r>
              <a:rPr lang="en-US" sz="1400" b="1" dirty="0">
                <a:solidFill>
                  <a:srgbClr val="FF0000"/>
                </a:solidFill>
              </a:rPr>
              <a:t>Button for easier bidding</a:t>
            </a:r>
          </a:p>
        </p:txBody>
      </p:sp>
      <p:cxnSp>
        <p:nvCxnSpPr>
          <p:cNvPr id="24" name="Straight Arrow Connector 23">
            <a:extLst>
              <a:ext uri="{FF2B5EF4-FFF2-40B4-BE49-F238E27FC236}">
                <a16:creationId xmlns:a16="http://schemas.microsoft.com/office/drawing/2014/main" id="{8E15E1DA-1CCA-DA56-65E1-B69E8261FD10}"/>
              </a:ext>
            </a:extLst>
          </p:cNvPr>
          <p:cNvCxnSpPr>
            <a:cxnSpLocks/>
          </p:cNvCxnSpPr>
          <p:nvPr/>
        </p:nvCxnSpPr>
        <p:spPr>
          <a:xfrm>
            <a:off x="9829537" y="1733629"/>
            <a:ext cx="627657" cy="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BOEM_Auction_Video_Slide_25">
            <a:hlinkClick r:id="" action="ppaction://media"/>
            <a:extLst>
              <a:ext uri="{FF2B5EF4-FFF2-40B4-BE49-F238E27FC236}">
                <a16:creationId xmlns:a16="http://schemas.microsoft.com/office/drawing/2014/main" id="{63DAAAF7-BE89-6757-4AFC-3F706CF315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85731" y="5506743"/>
            <a:ext cx="271463" cy="271463"/>
          </a:xfrm>
          <a:prstGeom prst="rect">
            <a:avLst/>
          </a:prstGeom>
        </p:spPr>
      </p:pic>
      <p:sp>
        <p:nvSpPr>
          <p:cNvPr id="6" name="Rectangle 5">
            <a:extLst>
              <a:ext uri="{FF2B5EF4-FFF2-40B4-BE49-F238E27FC236}">
                <a16:creationId xmlns:a16="http://schemas.microsoft.com/office/drawing/2014/main" id="{E497026E-1AA1-7F0B-5B62-EC43753330DE}"/>
              </a:ext>
            </a:extLst>
          </p:cNvPr>
          <p:cNvSpPr/>
          <p:nvPr/>
        </p:nvSpPr>
        <p:spPr>
          <a:xfrm>
            <a:off x="10495470" y="1579740"/>
            <a:ext cx="1204808" cy="37262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1512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022" fill="hold"/>
                                        <p:tgtEl>
                                          <p:spTgt spid="3"/>
                                        </p:tgtEl>
                                      </p:cBhvr>
                                    </p:cmd>
                                  </p:childTnLst>
                                </p:cTn>
                              </p:par>
                              <p:par>
                                <p:cTn id="7" presetID="22" presetClass="entr" presetSubtype="8" fill="hold" grpId="0" nodeType="withEffect">
                                  <p:stCondLst>
                                    <p:cond delay="2000"/>
                                  </p:stCondLst>
                                  <p:childTnLst>
                                    <p:set>
                                      <p:cBhvr>
                                        <p:cTn id="8" dur="1" fill="hold">
                                          <p:stCondLst>
                                            <p:cond delay="0"/>
                                          </p:stCondLst>
                                        </p:cTn>
                                        <p:tgtEl>
                                          <p:spTgt spid="23"/>
                                        </p:tgtEl>
                                        <p:attrNameLst>
                                          <p:attrName>style.visibility</p:attrName>
                                        </p:attrNameLst>
                                      </p:cBhvr>
                                      <p:to>
                                        <p:strVal val="visible"/>
                                      </p:to>
                                    </p:set>
                                    <p:animEffect transition="in" filter="wipe(left)">
                                      <p:cBhvr>
                                        <p:cTn id="9" dur="2000"/>
                                        <p:tgtEl>
                                          <p:spTgt spid="23"/>
                                        </p:tgtEl>
                                      </p:cBhvr>
                                    </p:animEffect>
                                  </p:childTnLst>
                                </p:cTn>
                              </p:par>
                              <p:par>
                                <p:cTn id="10" presetID="2" presetClass="entr" presetSubtype="4" fill="hold" nodeType="withEffect">
                                  <p:stCondLst>
                                    <p:cond delay="400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1000" fill="hold"/>
                                        <p:tgtEl>
                                          <p:spTgt spid="24"/>
                                        </p:tgtEl>
                                        <p:attrNameLst>
                                          <p:attrName>ppt_x</p:attrName>
                                        </p:attrNameLst>
                                      </p:cBhvr>
                                      <p:tavLst>
                                        <p:tav tm="0">
                                          <p:val>
                                            <p:strVal val="#ppt_x"/>
                                          </p:val>
                                        </p:tav>
                                        <p:tav tm="100000">
                                          <p:val>
                                            <p:strVal val="#ppt_x"/>
                                          </p:val>
                                        </p:tav>
                                      </p:tavLst>
                                    </p:anim>
                                    <p:anim calcmode="lin" valueType="num">
                                      <p:cBhvr additive="base">
                                        <p:cTn id="13" dur="1000" fill="hold"/>
                                        <p:tgtEl>
                                          <p:spTgt spid="24"/>
                                        </p:tgtEl>
                                        <p:attrNameLst>
                                          <p:attrName>ppt_y</p:attrName>
                                        </p:attrNameLst>
                                      </p:cBhvr>
                                      <p:tavLst>
                                        <p:tav tm="0">
                                          <p:val>
                                            <p:strVal val="1+#ppt_h/2"/>
                                          </p:val>
                                        </p:tav>
                                        <p:tav tm="100000">
                                          <p:val>
                                            <p:strVal val="#ppt_y"/>
                                          </p:val>
                                        </p:tav>
                                      </p:tavLst>
                                    </p:anim>
                                  </p:childTnLst>
                                </p:cTn>
                              </p:par>
                              <p:par>
                                <p:cTn id="14" presetID="21" presetClass="entr" presetSubtype="1" fill="hold" grpId="0" nodeType="withEffect">
                                  <p:stCondLst>
                                    <p:cond delay="5000"/>
                                  </p:stCondLst>
                                  <p:childTnLst>
                                    <p:set>
                                      <p:cBhvr>
                                        <p:cTn id="15" dur="1" fill="hold">
                                          <p:stCondLst>
                                            <p:cond delay="0"/>
                                          </p:stCondLst>
                                        </p:cTn>
                                        <p:tgtEl>
                                          <p:spTgt spid="6"/>
                                        </p:tgtEl>
                                        <p:attrNameLst>
                                          <p:attrName>style.visibility</p:attrName>
                                        </p:attrNameLst>
                                      </p:cBhvr>
                                      <p:to>
                                        <p:strVal val="visible"/>
                                      </p:to>
                                    </p:set>
                                    <p:animEffect transition="in" filter="wheel(1)">
                                      <p:cBhvr>
                                        <p:cTn id="16" dur="2000"/>
                                        <p:tgtEl>
                                          <p:spTgt spid="6"/>
                                        </p:tgtEl>
                                      </p:cBhvr>
                                    </p:animEffect>
                                  </p:childTnLst>
                                </p:cTn>
                              </p:par>
                              <p:par>
                                <p:cTn id="17" presetID="22" presetClass="entr" presetSubtype="8" fill="hold" grpId="0" nodeType="withEffect">
                                  <p:stCondLst>
                                    <p:cond delay="1200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2000"/>
                                        <p:tgtEl>
                                          <p:spTgt spid="10"/>
                                        </p:tgtEl>
                                      </p:cBhvr>
                                    </p:animEffect>
                                  </p:childTnLst>
                                </p:cTn>
                              </p:par>
                              <p:par>
                                <p:cTn id="20" presetID="42" presetClass="entr" presetSubtype="0" fill="hold" nodeType="withEffect">
                                  <p:stCondLst>
                                    <p:cond delay="140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2000"/>
                                        <p:tgtEl>
                                          <p:spTgt spid="12"/>
                                        </p:tgtEl>
                                      </p:cBhvr>
                                    </p:animEffect>
                                    <p:anim calcmode="lin" valueType="num">
                                      <p:cBhvr>
                                        <p:cTn id="23" dur="2000" fill="hold"/>
                                        <p:tgtEl>
                                          <p:spTgt spid="12"/>
                                        </p:tgtEl>
                                        <p:attrNameLst>
                                          <p:attrName>ppt_x</p:attrName>
                                        </p:attrNameLst>
                                      </p:cBhvr>
                                      <p:tavLst>
                                        <p:tav tm="0">
                                          <p:val>
                                            <p:strVal val="#ppt_x"/>
                                          </p:val>
                                        </p:tav>
                                        <p:tav tm="100000">
                                          <p:val>
                                            <p:strVal val="#ppt_x"/>
                                          </p:val>
                                        </p:tav>
                                      </p:tavLst>
                                    </p:anim>
                                    <p:anim calcmode="lin" valueType="num">
                                      <p:cBhvr>
                                        <p:cTn id="24" dur="2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1500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2000"/>
                                        <p:tgtEl>
                                          <p:spTgt spid="9"/>
                                        </p:tgtEl>
                                      </p:cBhvr>
                                    </p:animEffect>
                                    <p:anim calcmode="lin" valueType="num">
                                      <p:cBhvr>
                                        <p:cTn id="28" dur="2000" fill="hold"/>
                                        <p:tgtEl>
                                          <p:spTgt spid="9"/>
                                        </p:tgtEl>
                                        <p:attrNameLst>
                                          <p:attrName>ppt_x</p:attrName>
                                        </p:attrNameLst>
                                      </p:cBhvr>
                                      <p:tavLst>
                                        <p:tav tm="0">
                                          <p:val>
                                            <p:strVal val="#ppt_x"/>
                                          </p:val>
                                        </p:tav>
                                        <p:tav tm="100000">
                                          <p:val>
                                            <p:strVal val="#ppt_x"/>
                                          </p:val>
                                        </p:tav>
                                      </p:tavLst>
                                    </p:anim>
                                    <p:anim calcmode="lin" valueType="num">
                                      <p:cBhvr>
                                        <p:cTn id="29" dur="2000" fill="hold"/>
                                        <p:tgtEl>
                                          <p:spTgt spid="9"/>
                                        </p:tgtEl>
                                        <p:attrNameLst>
                                          <p:attrName>ppt_y</p:attrName>
                                        </p:attrNameLst>
                                      </p:cBhvr>
                                      <p:tavLst>
                                        <p:tav tm="0">
                                          <p:val>
                                            <p:strVal val="#ppt_y+.1"/>
                                          </p:val>
                                        </p:tav>
                                        <p:tav tm="100000">
                                          <p:val>
                                            <p:strVal val="#ppt_y"/>
                                          </p:val>
                                        </p:tav>
                                      </p:tavLst>
                                    </p:anim>
                                  </p:childTnLst>
                                </p:cTn>
                              </p:par>
                              <p:par>
                                <p:cTn id="30" presetID="21" presetClass="entr" presetSubtype="1" fill="hold" grpId="0" nodeType="withEffect">
                                  <p:stCondLst>
                                    <p:cond delay="17000"/>
                                  </p:stCondLst>
                                  <p:childTnLst>
                                    <p:set>
                                      <p:cBhvr>
                                        <p:cTn id="31" dur="1" fill="hold">
                                          <p:stCondLst>
                                            <p:cond delay="0"/>
                                          </p:stCondLst>
                                        </p:cTn>
                                        <p:tgtEl>
                                          <p:spTgt spid="7"/>
                                        </p:tgtEl>
                                        <p:attrNameLst>
                                          <p:attrName>style.visibility</p:attrName>
                                        </p:attrNameLst>
                                      </p:cBhvr>
                                      <p:to>
                                        <p:strVal val="visible"/>
                                      </p:to>
                                    </p:set>
                                    <p:animEffect transition="in" filter="wheel(1)">
                                      <p:cBhvr>
                                        <p:cTn id="3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3"/>
                </p:tgtEl>
              </p:cMediaNode>
            </p:audio>
          </p:childTnLst>
        </p:cTn>
      </p:par>
    </p:tnLst>
    <p:bldLst>
      <p:bldP spid="7" grpId="0" animBg="1"/>
      <p:bldP spid="10" grpId="0"/>
      <p:bldP spid="23" grpId="0"/>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Graphical user interface&#10;&#10;Description automatically generated">
            <a:extLst>
              <a:ext uri="{FF2B5EF4-FFF2-40B4-BE49-F238E27FC236}">
                <a16:creationId xmlns:a16="http://schemas.microsoft.com/office/drawing/2014/main" id="{1E3628D8-560C-1ACB-8001-790705E0EADC}"/>
              </a:ext>
            </a:extLst>
          </p:cNvPr>
          <p:cNvPicPr>
            <a:picLocks noChangeAspect="1"/>
          </p:cNvPicPr>
          <p:nvPr/>
        </p:nvPicPr>
        <p:blipFill>
          <a:blip r:embed="rId5"/>
          <a:stretch>
            <a:fillRect/>
          </a:stretch>
        </p:blipFill>
        <p:spPr>
          <a:xfrm>
            <a:off x="656304" y="1096490"/>
            <a:ext cx="10879392" cy="5193701"/>
          </a:xfrm>
          <a:prstGeom prst="rect">
            <a:avLst/>
          </a:prstGeom>
        </p:spPr>
      </p:pic>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389512" y="-3399"/>
            <a:ext cx="10611988" cy="1017925"/>
          </a:xfrm>
        </p:spPr>
        <p:txBody>
          <a:bodyPr lIns="91440" tIns="45720" rIns="91440" bIns="45720" anchor="ctr"/>
          <a:lstStyle/>
          <a:p>
            <a:r>
              <a:rPr lang="en-US">
                <a:cs typeface="Arial"/>
              </a:rPr>
              <a:t>Round 2+ Bid to Reduce Demand</a:t>
            </a:r>
            <a:endParaRPr lang="en-US"/>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9A62BC30-C2CE-D397-18DD-999A947F7684}"/>
              </a:ext>
            </a:extLst>
          </p:cNvPr>
          <p:cNvSpPr/>
          <p:nvPr/>
        </p:nvSpPr>
        <p:spPr>
          <a:xfrm>
            <a:off x="7299135" y="3546442"/>
            <a:ext cx="1118507" cy="400050"/>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E154734-EF25-E41C-321F-F4FCA281D5EB}"/>
              </a:ext>
            </a:extLst>
          </p:cNvPr>
          <p:cNvSpPr txBox="1"/>
          <p:nvPr/>
        </p:nvSpPr>
        <p:spPr>
          <a:xfrm>
            <a:off x="3838705" y="1592116"/>
            <a:ext cx="4139293" cy="307777"/>
          </a:xfrm>
          <a:prstGeom prst="rect">
            <a:avLst/>
          </a:prstGeom>
          <a:noFill/>
        </p:spPr>
        <p:txBody>
          <a:bodyPr wrap="square" rtlCol="0">
            <a:spAutoFit/>
          </a:bodyPr>
          <a:lstStyle/>
          <a:p>
            <a:r>
              <a:rPr lang="en-US" sz="1400" b="1" dirty="0">
                <a:solidFill>
                  <a:srgbClr val="FF0000"/>
                </a:solidFill>
              </a:rPr>
              <a:t>Enter quantity 0 at any price in the round and submit</a:t>
            </a:r>
          </a:p>
        </p:txBody>
      </p:sp>
      <p:cxnSp>
        <p:nvCxnSpPr>
          <p:cNvPr id="10" name="Straight Arrow Connector 9">
            <a:extLst>
              <a:ext uri="{FF2B5EF4-FFF2-40B4-BE49-F238E27FC236}">
                <a16:creationId xmlns:a16="http://schemas.microsoft.com/office/drawing/2014/main" id="{468D3C6E-5161-9FD9-696A-5B386EBB95B9}"/>
              </a:ext>
            </a:extLst>
          </p:cNvPr>
          <p:cNvCxnSpPr>
            <a:cxnSpLocks/>
          </p:cNvCxnSpPr>
          <p:nvPr/>
        </p:nvCxnSpPr>
        <p:spPr>
          <a:xfrm>
            <a:off x="7977999" y="1793253"/>
            <a:ext cx="2637065"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6CB4AA4-2EC3-598C-E56E-8BD518833183}"/>
              </a:ext>
            </a:extLst>
          </p:cNvPr>
          <p:cNvCxnSpPr>
            <a:cxnSpLocks/>
          </p:cNvCxnSpPr>
          <p:nvPr/>
        </p:nvCxnSpPr>
        <p:spPr>
          <a:xfrm>
            <a:off x="7977999" y="1786986"/>
            <a:ext cx="0" cy="178949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BOEM_Auction_Video_Slide_24">
            <a:hlinkClick r:id="" action="ppaction://media"/>
            <a:extLst>
              <a:ext uri="{FF2B5EF4-FFF2-40B4-BE49-F238E27FC236}">
                <a16:creationId xmlns:a16="http://schemas.microsoft.com/office/drawing/2014/main" id="{A73C4D6C-46AC-AF70-0090-1592C4A226F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02388" y="5488706"/>
            <a:ext cx="271463" cy="271463"/>
          </a:xfrm>
          <a:prstGeom prst="rect">
            <a:avLst/>
          </a:prstGeom>
        </p:spPr>
      </p:pic>
      <p:sp>
        <p:nvSpPr>
          <p:cNvPr id="5" name="Rectangle 4">
            <a:extLst>
              <a:ext uri="{FF2B5EF4-FFF2-40B4-BE49-F238E27FC236}">
                <a16:creationId xmlns:a16="http://schemas.microsoft.com/office/drawing/2014/main" id="{7256C7AC-7338-5680-246F-544DBFF90B63}"/>
              </a:ext>
            </a:extLst>
          </p:cNvPr>
          <p:cNvSpPr/>
          <p:nvPr/>
        </p:nvSpPr>
        <p:spPr>
          <a:xfrm>
            <a:off x="10426460" y="1592116"/>
            <a:ext cx="1155938" cy="455209"/>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7725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422" fill="hold"/>
                                        <p:tgtEl>
                                          <p:spTgt spid="3"/>
                                        </p:tgtEl>
                                      </p:cBhvr>
                                    </p:cmd>
                                  </p:childTnLst>
                                </p:cTn>
                              </p:par>
                              <p:par>
                                <p:cTn id="7" presetID="22" presetClass="entr" presetSubtype="8" fill="hold" grpId="0" nodeType="withEffect">
                                  <p:stCondLst>
                                    <p:cond delay="12000"/>
                                  </p:stCondLst>
                                  <p:childTnLst>
                                    <p:set>
                                      <p:cBhvr>
                                        <p:cTn id="8" dur="1" fill="hold">
                                          <p:stCondLst>
                                            <p:cond delay="0"/>
                                          </p:stCondLst>
                                        </p:cTn>
                                        <p:tgtEl>
                                          <p:spTgt spid="8"/>
                                        </p:tgtEl>
                                        <p:attrNameLst>
                                          <p:attrName>style.visibility</p:attrName>
                                        </p:attrNameLst>
                                      </p:cBhvr>
                                      <p:to>
                                        <p:strVal val="visible"/>
                                      </p:to>
                                    </p:set>
                                    <p:animEffect transition="in" filter="wipe(left)">
                                      <p:cBhvr>
                                        <p:cTn id="9" dur="2000"/>
                                        <p:tgtEl>
                                          <p:spTgt spid="8"/>
                                        </p:tgtEl>
                                      </p:cBhvr>
                                    </p:animEffect>
                                  </p:childTnLst>
                                </p:cTn>
                              </p:par>
                              <p:par>
                                <p:cTn id="10" presetID="22" presetClass="entr" presetSubtype="1" fill="hold" nodeType="withEffect">
                                  <p:stCondLst>
                                    <p:cond delay="1400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2000"/>
                                        <p:tgtEl>
                                          <p:spTgt spid="12"/>
                                        </p:tgtEl>
                                      </p:cBhvr>
                                    </p:animEffect>
                                  </p:childTnLst>
                                </p:cTn>
                              </p:par>
                              <p:par>
                                <p:cTn id="13" presetID="22" presetClass="entr" presetSubtype="8" fill="hold" nodeType="withEffect">
                                  <p:stCondLst>
                                    <p:cond delay="1400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2000"/>
                                        <p:tgtEl>
                                          <p:spTgt spid="10"/>
                                        </p:tgtEl>
                                      </p:cBhvr>
                                    </p:animEffect>
                                  </p:childTnLst>
                                </p:cTn>
                              </p:par>
                              <p:par>
                                <p:cTn id="16" presetID="21" presetClass="entr" presetSubtype="1" fill="hold" grpId="0" nodeType="withEffect">
                                  <p:stCondLst>
                                    <p:cond delay="16000"/>
                                  </p:stCondLst>
                                  <p:childTnLst>
                                    <p:set>
                                      <p:cBhvr>
                                        <p:cTn id="17" dur="1" fill="hold">
                                          <p:stCondLst>
                                            <p:cond delay="0"/>
                                          </p:stCondLst>
                                        </p:cTn>
                                        <p:tgtEl>
                                          <p:spTgt spid="7"/>
                                        </p:tgtEl>
                                        <p:attrNameLst>
                                          <p:attrName>style.visibility</p:attrName>
                                        </p:attrNameLst>
                                      </p:cBhvr>
                                      <p:to>
                                        <p:strVal val="visible"/>
                                      </p:to>
                                    </p:set>
                                    <p:animEffect transition="in" filter="wheel(1)">
                                      <p:cBhvr>
                                        <p:cTn id="18" dur="2000"/>
                                        <p:tgtEl>
                                          <p:spTgt spid="7"/>
                                        </p:tgtEl>
                                      </p:cBhvr>
                                    </p:animEffect>
                                  </p:childTnLst>
                                </p:cTn>
                              </p:par>
                              <p:par>
                                <p:cTn id="19" presetID="21" presetClass="entr" presetSubtype="1" fill="hold" grpId="0" nodeType="withEffect">
                                  <p:stCondLst>
                                    <p:cond delay="31000"/>
                                  </p:stCondLst>
                                  <p:childTnLst>
                                    <p:set>
                                      <p:cBhvr>
                                        <p:cTn id="20" dur="1" fill="hold">
                                          <p:stCondLst>
                                            <p:cond delay="0"/>
                                          </p:stCondLst>
                                        </p:cTn>
                                        <p:tgtEl>
                                          <p:spTgt spid="5"/>
                                        </p:tgtEl>
                                        <p:attrNameLst>
                                          <p:attrName>style.visibility</p:attrName>
                                        </p:attrNameLst>
                                      </p:cBhvr>
                                      <p:to>
                                        <p:strVal val="visible"/>
                                      </p:to>
                                    </p:set>
                                    <p:animEffect transition="in" filter="wheel(1)">
                                      <p:cBhvr>
                                        <p:cTn id="2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3"/>
                </p:tgtEl>
              </p:cMediaNode>
            </p:audio>
          </p:childTnLst>
        </p:cTn>
      </p:par>
    </p:tnLst>
    <p:bldLst>
      <p:bldP spid="7" grpId="0" animBg="1"/>
      <p:bldP spid="8" grpId="0"/>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Graphical user interface, application&#10;&#10;Description automatically generated">
            <a:extLst>
              <a:ext uri="{FF2B5EF4-FFF2-40B4-BE49-F238E27FC236}">
                <a16:creationId xmlns:a16="http://schemas.microsoft.com/office/drawing/2014/main" id="{0D106B47-0D09-26B3-5DD5-412DB297AC96}"/>
              </a:ext>
            </a:extLst>
          </p:cNvPr>
          <p:cNvPicPr>
            <a:picLocks noChangeAspect="1"/>
          </p:cNvPicPr>
          <p:nvPr/>
        </p:nvPicPr>
        <p:blipFill>
          <a:blip r:embed="rId5"/>
          <a:stretch>
            <a:fillRect/>
          </a:stretch>
        </p:blipFill>
        <p:spPr>
          <a:xfrm>
            <a:off x="662852" y="1091380"/>
            <a:ext cx="10866295" cy="5207299"/>
          </a:xfrm>
          <a:prstGeom prst="rect">
            <a:avLst/>
          </a:prstGeom>
        </p:spPr>
      </p:pic>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389512" y="-3399"/>
            <a:ext cx="10611988" cy="1017925"/>
          </a:xfrm>
        </p:spPr>
        <p:txBody>
          <a:bodyPr lIns="91440" tIns="45720" rIns="91440" bIns="45720" anchor="ctr"/>
          <a:lstStyle/>
          <a:p>
            <a:r>
              <a:rPr lang="en-US">
                <a:cs typeface="Arial"/>
              </a:rPr>
              <a:t>Round 2+ Bid to Reduce Demand</a:t>
            </a:r>
            <a:endParaRPr lang="en-US"/>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82EB83-1E2F-3077-4EB4-75FB58728405}"/>
              </a:ext>
            </a:extLst>
          </p:cNvPr>
          <p:cNvSpPr/>
          <p:nvPr/>
        </p:nvSpPr>
        <p:spPr>
          <a:xfrm>
            <a:off x="10448874" y="1615238"/>
            <a:ext cx="1207178" cy="302458"/>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EE2153-FC8D-740D-8DD6-259ED778F486}"/>
              </a:ext>
            </a:extLst>
          </p:cNvPr>
          <p:cNvSpPr/>
          <p:nvPr/>
        </p:nvSpPr>
        <p:spPr>
          <a:xfrm>
            <a:off x="2060160" y="1917696"/>
            <a:ext cx="9468987" cy="302458"/>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OEM_Auction_Video_Slide_26">
            <a:hlinkClick r:id="" action="ppaction://media"/>
            <a:extLst>
              <a:ext uri="{FF2B5EF4-FFF2-40B4-BE49-F238E27FC236}">
                <a16:creationId xmlns:a16="http://schemas.microsoft.com/office/drawing/2014/main" id="{1334C4A7-C65B-0574-D05A-5D8FCFBD701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00154" y="5495157"/>
            <a:ext cx="271463" cy="271463"/>
          </a:xfrm>
          <a:prstGeom prst="rect">
            <a:avLst/>
          </a:prstGeom>
        </p:spPr>
      </p:pic>
    </p:spTree>
    <p:extLst>
      <p:ext uri="{BB962C8B-B14F-4D97-AF65-F5344CB8AC3E}">
        <p14:creationId xmlns:p14="http://schemas.microsoft.com/office/powerpoint/2010/main" val="1841598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147" fill="hold"/>
                                        <p:tgtEl>
                                          <p:spTgt spid="5"/>
                                        </p:tgtEl>
                                      </p:cBhvr>
                                    </p:cmd>
                                  </p:childTnLst>
                                </p:cTn>
                              </p:par>
                              <p:par>
                                <p:cTn id="7" presetID="21" presetClass="entr" presetSubtype="1" fill="hold" grpId="0" nodeType="withEffect">
                                  <p:stCondLst>
                                    <p:cond delay="3000"/>
                                  </p:stCondLst>
                                  <p:childTnLst>
                                    <p:set>
                                      <p:cBhvr>
                                        <p:cTn id="8" dur="1" fill="hold">
                                          <p:stCondLst>
                                            <p:cond delay="0"/>
                                          </p:stCondLst>
                                        </p:cTn>
                                        <p:tgtEl>
                                          <p:spTgt spid="13"/>
                                        </p:tgtEl>
                                        <p:attrNameLst>
                                          <p:attrName>style.visibility</p:attrName>
                                        </p:attrNameLst>
                                      </p:cBhvr>
                                      <p:to>
                                        <p:strVal val="visible"/>
                                      </p:to>
                                    </p:set>
                                    <p:animEffect transition="in" filter="wheel(1)">
                                      <p:cBhvr>
                                        <p:cTn id="9" dur="2000"/>
                                        <p:tgtEl>
                                          <p:spTgt spid="13"/>
                                        </p:tgtEl>
                                      </p:cBhvr>
                                    </p:animEffect>
                                  </p:childTnLst>
                                </p:cTn>
                              </p:par>
                              <p:par>
                                <p:cTn id="10" presetID="21" presetClass="entr" presetSubtype="1" fill="hold" grpId="0" nodeType="withEffect">
                                  <p:stCondLst>
                                    <p:cond delay="13000"/>
                                  </p:stCondLst>
                                  <p:childTnLst>
                                    <p:set>
                                      <p:cBhvr>
                                        <p:cTn id="11" dur="1" fill="hold">
                                          <p:stCondLst>
                                            <p:cond delay="0"/>
                                          </p:stCondLst>
                                        </p:cTn>
                                        <p:tgtEl>
                                          <p:spTgt spid="14"/>
                                        </p:tgtEl>
                                        <p:attrNameLst>
                                          <p:attrName>style.visibility</p:attrName>
                                        </p:attrNameLst>
                                      </p:cBhvr>
                                      <p:to>
                                        <p:strVal val="visible"/>
                                      </p:to>
                                    </p:set>
                                    <p:animEffect transition="in" filter="wheel(1)">
                                      <p:cBhvr>
                                        <p:cTn id="12" dur="4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bldLst>
      <p:bldP spid="13" grpId="0" animBg="1"/>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 email&#10;&#10;Description automatically generated">
            <a:extLst>
              <a:ext uri="{FF2B5EF4-FFF2-40B4-BE49-F238E27FC236}">
                <a16:creationId xmlns:a16="http://schemas.microsoft.com/office/drawing/2014/main" id="{581A4D08-E02C-6C51-9E9A-D10A80C49D2F}"/>
              </a:ext>
            </a:extLst>
          </p:cNvPr>
          <p:cNvPicPr>
            <a:picLocks noChangeAspect="1"/>
          </p:cNvPicPr>
          <p:nvPr/>
        </p:nvPicPr>
        <p:blipFill>
          <a:blip r:embed="rId5"/>
          <a:stretch>
            <a:fillRect/>
          </a:stretch>
        </p:blipFill>
        <p:spPr>
          <a:xfrm>
            <a:off x="707923" y="1072775"/>
            <a:ext cx="10960510" cy="5209254"/>
          </a:xfrm>
          <a:prstGeom prst="rect">
            <a:avLst/>
          </a:prstGeom>
        </p:spPr>
      </p:pic>
      <p:sp>
        <p:nvSpPr>
          <p:cNvPr id="2" name="Text Placeholder 1">
            <a:extLst>
              <a:ext uri="{FF2B5EF4-FFF2-40B4-BE49-F238E27FC236}">
                <a16:creationId xmlns:a16="http://schemas.microsoft.com/office/drawing/2014/main" id="{DD4713A6-3FEA-8F39-3711-A8A0A2417933}"/>
              </a:ext>
            </a:extLst>
          </p:cNvPr>
          <p:cNvSpPr>
            <a:spLocks noGrp="1"/>
          </p:cNvSpPr>
          <p:nvPr>
            <p:ph type="body" sz="quarter" idx="10"/>
          </p:nvPr>
        </p:nvSpPr>
        <p:spPr>
          <a:xfrm>
            <a:off x="1432321" y="-3398"/>
            <a:ext cx="10569179" cy="755428"/>
          </a:xfrm>
        </p:spPr>
        <p:txBody>
          <a:bodyPr lIns="91440" tIns="45720" rIns="91440" bIns="45720" anchor="ctr"/>
          <a:lstStyle/>
          <a:p>
            <a:r>
              <a:rPr lang="en-US">
                <a:cs typeface="Arial"/>
              </a:rPr>
              <a:t>Round 2+ Bid to Reduce Demand</a:t>
            </a:r>
            <a:endParaRPr lang="en-US"/>
          </a:p>
        </p:txBody>
      </p:sp>
      <p:sp>
        <p:nvSpPr>
          <p:cNvPr id="4" name="Slide Number Placeholder 3">
            <a:extLst>
              <a:ext uri="{FF2B5EF4-FFF2-40B4-BE49-F238E27FC236}">
                <a16:creationId xmlns:a16="http://schemas.microsoft.com/office/drawing/2014/main" id="{FC5D6081-7315-E244-BC9A-E528C6D6ED3C}"/>
              </a:ext>
            </a:extLst>
          </p:cNvPr>
          <p:cNvSpPr>
            <a:spLocks noGrp="1"/>
          </p:cNvSpPr>
          <p:nvPr>
            <p:ph type="sldNum" sz="quarter" idx="14"/>
          </p:nvPr>
        </p:nvSpPr>
        <p:spPr/>
        <p:txBody>
          <a:bodyPr/>
          <a:lstStyle/>
          <a:p>
            <a:fld id="{D47257BE-248A-48BC-9F5F-19A6E1408DB6}" type="slidenum">
              <a:rPr lang="en-US" smtClean="0"/>
              <a:pPr/>
              <a:t>27</a:t>
            </a:fld>
            <a:endParaRPr lang="en-US"/>
          </a:p>
        </p:txBody>
      </p:sp>
      <p:sp>
        <p:nvSpPr>
          <p:cNvPr id="5" name="Oval 4">
            <a:extLst>
              <a:ext uri="{FF2B5EF4-FFF2-40B4-BE49-F238E27FC236}">
                <a16:creationId xmlns:a16="http://schemas.microsoft.com/office/drawing/2014/main" id="{7A6D1550-E3B7-E1DC-2F9D-97337BC0E613}"/>
              </a:ext>
            </a:extLst>
          </p:cNvPr>
          <p:cNvSpPr/>
          <p:nvPr/>
        </p:nvSpPr>
        <p:spPr>
          <a:xfrm>
            <a:off x="6163713" y="2158659"/>
            <a:ext cx="1330780" cy="506186"/>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AB19C52-CB97-BFE3-9B62-F2955FB98DA4}"/>
              </a:ext>
            </a:extLst>
          </p:cNvPr>
          <p:cNvSpPr/>
          <p:nvPr/>
        </p:nvSpPr>
        <p:spPr>
          <a:xfrm>
            <a:off x="7789256" y="3416358"/>
            <a:ext cx="269421" cy="277586"/>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97F46D8F-1A92-E37F-BF4A-85D48ADBD6E3}"/>
              </a:ext>
            </a:extLst>
          </p:cNvPr>
          <p:cNvSpPr/>
          <p:nvPr/>
        </p:nvSpPr>
        <p:spPr>
          <a:xfrm>
            <a:off x="626821" y="1790670"/>
            <a:ext cx="1362952" cy="36798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OEM_Auction_Video_Slide_27">
            <a:hlinkClick r:id="" action="ppaction://media"/>
            <a:extLst>
              <a:ext uri="{FF2B5EF4-FFF2-40B4-BE49-F238E27FC236}">
                <a16:creationId xmlns:a16="http://schemas.microsoft.com/office/drawing/2014/main" id="{DA6AFD47-5D96-296C-84D2-0CBF4383BCA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79510" y="5379199"/>
            <a:ext cx="271463" cy="271463"/>
          </a:xfrm>
          <a:prstGeom prst="rect">
            <a:avLst/>
          </a:prstGeom>
        </p:spPr>
      </p:pic>
    </p:spTree>
    <p:extLst>
      <p:ext uri="{BB962C8B-B14F-4D97-AF65-F5344CB8AC3E}">
        <p14:creationId xmlns:p14="http://schemas.microsoft.com/office/powerpoint/2010/main" val="3534703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41" fill="hold"/>
                                        <p:tgtEl>
                                          <p:spTgt spid="6"/>
                                        </p:tgtEl>
                                      </p:cBhvr>
                                    </p:cmd>
                                  </p:childTnLst>
                                </p:cTn>
                              </p:par>
                              <p:par>
                                <p:cTn id="7" presetID="21" presetClass="entr" presetSubtype="1" fill="hold" grpId="0" nodeType="withEffect">
                                  <p:stCondLst>
                                    <p:cond delay="2000"/>
                                  </p:stCondLst>
                                  <p:childTnLst>
                                    <p:set>
                                      <p:cBhvr>
                                        <p:cTn id="8" dur="1" fill="hold">
                                          <p:stCondLst>
                                            <p:cond delay="0"/>
                                          </p:stCondLst>
                                        </p:cTn>
                                        <p:tgtEl>
                                          <p:spTgt spid="3"/>
                                        </p:tgtEl>
                                        <p:attrNameLst>
                                          <p:attrName>style.visibility</p:attrName>
                                        </p:attrNameLst>
                                      </p:cBhvr>
                                      <p:to>
                                        <p:strVal val="visible"/>
                                      </p:to>
                                    </p:set>
                                    <p:animEffect transition="in" filter="wheel(1)">
                                      <p:cBhvr>
                                        <p:cTn id="9" dur="2000"/>
                                        <p:tgtEl>
                                          <p:spTgt spid="3"/>
                                        </p:tgtEl>
                                      </p:cBhvr>
                                    </p:animEffect>
                                  </p:childTnLst>
                                </p:cTn>
                              </p:par>
                              <p:par>
                                <p:cTn id="10" presetID="21" presetClass="entr" presetSubtype="1" fill="hold" grpId="0" nodeType="withEffect">
                                  <p:stCondLst>
                                    <p:cond delay="500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par>
                                <p:cTn id="13" presetID="21" presetClass="entr" presetSubtype="1" fill="hold" grpId="0" nodeType="withEffect">
                                  <p:stCondLst>
                                    <p:cond delay="9000"/>
                                  </p:stCondLst>
                                  <p:childTnLst>
                                    <p:set>
                                      <p:cBhvr>
                                        <p:cTn id="14" dur="1" fill="hold">
                                          <p:stCondLst>
                                            <p:cond delay="0"/>
                                          </p:stCondLst>
                                        </p:cTn>
                                        <p:tgtEl>
                                          <p:spTgt spid="11"/>
                                        </p:tgtEl>
                                        <p:attrNameLst>
                                          <p:attrName>style.visibility</p:attrName>
                                        </p:attrNameLst>
                                      </p:cBhvr>
                                      <p:to>
                                        <p:strVal val="visible"/>
                                      </p:to>
                                    </p:set>
                                    <p:animEffect transition="in" filter="wheel(1)">
                                      <p:cBhvr>
                                        <p:cTn id="1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6"/>
                </p:tgtEl>
              </p:cMediaNode>
            </p:audio>
          </p:childTnLst>
        </p:cTn>
      </p:par>
    </p:tnLst>
    <p:bldLst>
      <p:bldP spid="5" grpId="0" animBg="1"/>
      <p:bldP spid="11" grpId="0" animBg="1"/>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 website&#10;&#10;Description automatically generated">
            <a:extLst>
              <a:ext uri="{FF2B5EF4-FFF2-40B4-BE49-F238E27FC236}">
                <a16:creationId xmlns:a16="http://schemas.microsoft.com/office/drawing/2014/main" id="{10A2FA35-908D-ADF4-8A17-DE12A08F17E5}"/>
              </a:ext>
            </a:extLst>
          </p:cNvPr>
          <p:cNvPicPr>
            <a:picLocks noChangeAspect="1"/>
          </p:cNvPicPr>
          <p:nvPr/>
        </p:nvPicPr>
        <p:blipFill>
          <a:blip r:embed="rId5"/>
          <a:stretch>
            <a:fillRect/>
          </a:stretch>
        </p:blipFill>
        <p:spPr>
          <a:xfrm>
            <a:off x="593622" y="1031211"/>
            <a:ext cx="11004755" cy="5236447"/>
          </a:xfrm>
          <a:prstGeom prst="rect">
            <a:avLst/>
          </a:prstGeom>
        </p:spPr>
      </p:pic>
      <p:sp>
        <p:nvSpPr>
          <p:cNvPr id="2" name="Text Placeholder 1">
            <a:extLst>
              <a:ext uri="{FF2B5EF4-FFF2-40B4-BE49-F238E27FC236}">
                <a16:creationId xmlns:a16="http://schemas.microsoft.com/office/drawing/2014/main" id="{DD4713A6-3FEA-8F39-3711-A8A0A2417933}"/>
              </a:ext>
            </a:extLst>
          </p:cNvPr>
          <p:cNvSpPr>
            <a:spLocks noGrp="1"/>
          </p:cNvSpPr>
          <p:nvPr>
            <p:ph type="body" sz="quarter" idx="10"/>
          </p:nvPr>
        </p:nvSpPr>
        <p:spPr>
          <a:xfrm>
            <a:off x="1432321" y="-3398"/>
            <a:ext cx="10569179" cy="755428"/>
          </a:xfrm>
        </p:spPr>
        <p:txBody>
          <a:bodyPr lIns="91440" tIns="45720" rIns="91440" bIns="45720" anchor="ctr"/>
          <a:lstStyle/>
          <a:p>
            <a:r>
              <a:rPr lang="en-US">
                <a:cs typeface="Arial"/>
              </a:rPr>
              <a:t>Round 2+ Bid to Increase Demand</a:t>
            </a:r>
            <a:endParaRPr lang="en-US"/>
          </a:p>
        </p:txBody>
      </p:sp>
      <p:sp>
        <p:nvSpPr>
          <p:cNvPr id="4" name="Slide Number Placeholder 3">
            <a:extLst>
              <a:ext uri="{FF2B5EF4-FFF2-40B4-BE49-F238E27FC236}">
                <a16:creationId xmlns:a16="http://schemas.microsoft.com/office/drawing/2014/main" id="{FC5D6081-7315-E244-BC9A-E528C6D6ED3C}"/>
              </a:ext>
            </a:extLst>
          </p:cNvPr>
          <p:cNvSpPr>
            <a:spLocks noGrp="1"/>
          </p:cNvSpPr>
          <p:nvPr>
            <p:ph type="sldNum" sz="quarter" idx="14"/>
          </p:nvPr>
        </p:nvSpPr>
        <p:spPr/>
        <p:txBody>
          <a:bodyPr/>
          <a:lstStyle/>
          <a:p>
            <a:fld id="{D47257BE-248A-48BC-9F5F-19A6E1408DB6}" type="slidenum">
              <a:rPr lang="en-US" smtClean="0"/>
              <a:pPr/>
              <a:t>28</a:t>
            </a:fld>
            <a:endParaRPr lang="en-US"/>
          </a:p>
        </p:txBody>
      </p:sp>
      <p:sp>
        <p:nvSpPr>
          <p:cNvPr id="7" name="Rectangle 6">
            <a:extLst>
              <a:ext uri="{FF2B5EF4-FFF2-40B4-BE49-F238E27FC236}">
                <a16:creationId xmlns:a16="http://schemas.microsoft.com/office/drawing/2014/main" id="{C210D2C7-18DB-76F9-FC8E-4E0206153FA3}"/>
              </a:ext>
            </a:extLst>
          </p:cNvPr>
          <p:cNvSpPr/>
          <p:nvPr/>
        </p:nvSpPr>
        <p:spPr>
          <a:xfrm>
            <a:off x="7345750" y="3110593"/>
            <a:ext cx="1102178" cy="377450"/>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E6DF36D-0C6D-4298-EA86-E4ADD99B3F6E}"/>
              </a:ext>
            </a:extLst>
          </p:cNvPr>
          <p:cNvSpPr txBox="1"/>
          <p:nvPr/>
        </p:nvSpPr>
        <p:spPr>
          <a:xfrm>
            <a:off x="2304700" y="1581215"/>
            <a:ext cx="5682337" cy="307777"/>
          </a:xfrm>
          <a:prstGeom prst="rect">
            <a:avLst/>
          </a:prstGeom>
          <a:noFill/>
        </p:spPr>
        <p:txBody>
          <a:bodyPr wrap="square" rtlCol="0">
            <a:spAutoFit/>
          </a:bodyPr>
          <a:lstStyle/>
          <a:p>
            <a:r>
              <a:rPr lang="en-US" sz="1400" b="1" dirty="0">
                <a:solidFill>
                  <a:srgbClr val="FF0000"/>
                </a:solidFill>
              </a:rPr>
              <a:t>In order to increase demand, you must reduce demand somewhere else</a:t>
            </a:r>
          </a:p>
        </p:txBody>
      </p:sp>
      <p:sp>
        <p:nvSpPr>
          <p:cNvPr id="12" name="Rectangle 11">
            <a:extLst>
              <a:ext uri="{FF2B5EF4-FFF2-40B4-BE49-F238E27FC236}">
                <a16:creationId xmlns:a16="http://schemas.microsoft.com/office/drawing/2014/main" id="{B2CA023D-3DDE-E1A6-C085-B4694B1A2464}"/>
              </a:ext>
            </a:extLst>
          </p:cNvPr>
          <p:cNvSpPr/>
          <p:nvPr/>
        </p:nvSpPr>
        <p:spPr>
          <a:xfrm>
            <a:off x="9857716" y="3110591"/>
            <a:ext cx="1641022" cy="466683"/>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BA1A8C78-4E59-44CD-B23C-2A1EA95E6052}"/>
              </a:ext>
            </a:extLst>
          </p:cNvPr>
          <p:cNvCxnSpPr>
            <a:cxnSpLocks/>
          </p:cNvCxnSpPr>
          <p:nvPr/>
        </p:nvCxnSpPr>
        <p:spPr>
          <a:xfrm flipH="1">
            <a:off x="8447928" y="3407403"/>
            <a:ext cx="1409788"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BOEM_Auction_Video_Slide_28">
            <a:hlinkClick r:id="" action="ppaction://media"/>
            <a:extLst>
              <a:ext uri="{FF2B5EF4-FFF2-40B4-BE49-F238E27FC236}">
                <a16:creationId xmlns:a16="http://schemas.microsoft.com/office/drawing/2014/main" id="{B9716F7E-466A-3BDE-1476-3F347061B87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05287" y="5520922"/>
            <a:ext cx="271463" cy="271463"/>
          </a:xfrm>
          <a:prstGeom prst="rect">
            <a:avLst/>
          </a:prstGeom>
        </p:spPr>
      </p:pic>
      <p:sp>
        <p:nvSpPr>
          <p:cNvPr id="6" name="Rectangle 5">
            <a:extLst>
              <a:ext uri="{FF2B5EF4-FFF2-40B4-BE49-F238E27FC236}">
                <a16:creationId xmlns:a16="http://schemas.microsoft.com/office/drawing/2014/main" id="{9978C4D8-88DC-D950-F3D9-28E7B5BF7A49}"/>
              </a:ext>
            </a:extLst>
          </p:cNvPr>
          <p:cNvSpPr/>
          <p:nvPr/>
        </p:nvSpPr>
        <p:spPr>
          <a:xfrm>
            <a:off x="10515242" y="1581215"/>
            <a:ext cx="1048634" cy="37893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C81B1DF-B204-8412-16ED-7F5C07DDFF7E}"/>
              </a:ext>
            </a:extLst>
          </p:cNvPr>
          <p:cNvSpPr/>
          <p:nvPr/>
        </p:nvSpPr>
        <p:spPr>
          <a:xfrm>
            <a:off x="7345750" y="3488043"/>
            <a:ext cx="1102178" cy="377450"/>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841BE02-413E-109A-C3D3-EB2131D7FEFF}"/>
              </a:ext>
            </a:extLst>
          </p:cNvPr>
          <p:cNvSpPr/>
          <p:nvPr/>
        </p:nvSpPr>
        <p:spPr>
          <a:xfrm>
            <a:off x="7345750" y="3110591"/>
            <a:ext cx="1102178" cy="377450"/>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2161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796" fill="hold"/>
                                        <p:tgtEl>
                                          <p:spTgt spid="3"/>
                                        </p:tgtEl>
                                      </p:cBhvr>
                                    </p:cmd>
                                  </p:childTnLst>
                                </p:cTn>
                              </p:par>
                              <p:par>
                                <p:cTn id="7" presetID="21" presetClass="entr" presetSubtype="1" fill="hold" grpId="0" nodeType="withEffect">
                                  <p:stCondLst>
                                    <p:cond delay="13000"/>
                                  </p:stCondLst>
                                  <p:childTnLst>
                                    <p:set>
                                      <p:cBhvr>
                                        <p:cTn id="8" dur="1" fill="hold">
                                          <p:stCondLst>
                                            <p:cond delay="0"/>
                                          </p:stCondLst>
                                        </p:cTn>
                                        <p:tgtEl>
                                          <p:spTgt spid="7"/>
                                        </p:tgtEl>
                                        <p:attrNameLst>
                                          <p:attrName>style.visibility</p:attrName>
                                        </p:attrNameLst>
                                      </p:cBhvr>
                                      <p:to>
                                        <p:strVal val="visible"/>
                                      </p:to>
                                    </p:set>
                                    <p:animEffect transition="in" filter="wheel(1)">
                                      <p:cBhvr>
                                        <p:cTn id="9" dur="2000"/>
                                        <p:tgtEl>
                                          <p:spTgt spid="7"/>
                                        </p:tgtEl>
                                      </p:cBhvr>
                                    </p:animEffect>
                                  </p:childTnLst>
                                </p:cTn>
                              </p:par>
                              <p:par>
                                <p:cTn id="10" presetID="21" presetClass="exit" presetSubtype="1" fill="hold" grpId="1" nodeType="withEffect">
                                  <p:stCondLst>
                                    <p:cond delay="30500"/>
                                  </p:stCondLst>
                                  <p:childTnLst>
                                    <p:animEffect transition="out" filter="wheel(1)">
                                      <p:cBhvr>
                                        <p:cTn id="11" dur="2000"/>
                                        <p:tgtEl>
                                          <p:spTgt spid="7"/>
                                        </p:tgtEl>
                                      </p:cBhvr>
                                    </p:animEffect>
                                    <p:set>
                                      <p:cBhvr>
                                        <p:cTn id="12" dur="1" fill="hold">
                                          <p:stCondLst>
                                            <p:cond delay="1999"/>
                                          </p:stCondLst>
                                        </p:cTn>
                                        <p:tgtEl>
                                          <p:spTgt spid="7"/>
                                        </p:tgtEl>
                                        <p:attrNameLst>
                                          <p:attrName>style.visibility</p:attrName>
                                        </p:attrNameLst>
                                      </p:cBhvr>
                                      <p:to>
                                        <p:strVal val="hidden"/>
                                      </p:to>
                                    </p:set>
                                  </p:childTnLst>
                                </p:cTn>
                              </p:par>
                              <p:par>
                                <p:cTn id="13" presetID="21" presetClass="entr" presetSubtype="1" fill="hold" grpId="0" nodeType="withEffect">
                                  <p:stCondLst>
                                    <p:cond delay="48500"/>
                                  </p:stCondLst>
                                  <p:childTnLst>
                                    <p:set>
                                      <p:cBhvr>
                                        <p:cTn id="14" dur="1" fill="hold">
                                          <p:stCondLst>
                                            <p:cond delay="0"/>
                                          </p:stCondLst>
                                        </p:cTn>
                                        <p:tgtEl>
                                          <p:spTgt spid="9"/>
                                        </p:tgtEl>
                                        <p:attrNameLst>
                                          <p:attrName>style.visibility</p:attrName>
                                        </p:attrNameLst>
                                      </p:cBhvr>
                                      <p:to>
                                        <p:strVal val="visible"/>
                                      </p:to>
                                    </p:set>
                                    <p:animEffect transition="in" filter="wheel(1)">
                                      <p:cBhvr>
                                        <p:cTn id="15" dur="2000"/>
                                        <p:tgtEl>
                                          <p:spTgt spid="9"/>
                                        </p:tgtEl>
                                      </p:cBhvr>
                                    </p:animEffect>
                                  </p:childTnLst>
                                </p:cTn>
                              </p:par>
                              <p:par>
                                <p:cTn id="16" presetID="21" presetClass="exit" presetSubtype="1" fill="hold" grpId="1" nodeType="withEffect">
                                  <p:stCondLst>
                                    <p:cond delay="53700"/>
                                  </p:stCondLst>
                                  <p:childTnLst>
                                    <p:animEffect transition="out" filter="wheel(1)">
                                      <p:cBhvr>
                                        <p:cTn id="17" dur="2000"/>
                                        <p:tgtEl>
                                          <p:spTgt spid="9"/>
                                        </p:tgtEl>
                                      </p:cBhvr>
                                    </p:animEffect>
                                    <p:set>
                                      <p:cBhvr>
                                        <p:cTn id="18" dur="1" fill="hold">
                                          <p:stCondLst>
                                            <p:cond delay="1999"/>
                                          </p:stCondLst>
                                        </p:cTn>
                                        <p:tgtEl>
                                          <p:spTgt spid="9"/>
                                        </p:tgtEl>
                                        <p:attrNameLst>
                                          <p:attrName>style.visibility</p:attrName>
                                        </p:attrNameLst>
                                      </p:cBhvr>
                                      <p:to>
                                        <p:strVal val="hidden"/>
                                      </p:to>
                                    </p:set>
                                  </p:childTnLst>
                                </p:cTn>
                              </p:par>
                              <p:par>
                                <p:cTn id="19" presetID="2" presetClass="entr" presetSubtype="4" fill="hold" nodeType="withEffect">
                                  <p:stCondLst>
                                    <p:cond delay="1500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1000" fill="hold"/>
                                        <p:tgtEl>
                                          <p:spTgt spid="14"/>
                                        </p:tgtEl>
                                        <p:attrNameLst>
                                          <p:attrName>ppt_x</p:attrName>
                                        </p:attrNameLst>
                                      </p:cBhvr>
                                      <p:tavLst>
                                        <p:tav tm="0">
                                          <p:val>
                                            <p:strVal val="#ppt_x"/>
                                          </p:val>
                                        </p:tav>
                                        <p:tav tm="100000">
                                          <p:val>
                                            <p:strVal val="#ppt_x"/>
                                          </p:val>
                                        </p:tav>
                                      </p:tavLst>
                                    </p:anim>
                                    <p:anim calcmode="lin" valueType="num">
                                      <p:cBhvr additive="base">
                                        <p:cTn id="22" dur="1000" fill="hold"/>
                                        <p:tgtEl>
                                          <p:spTgt spid="14"/>
                                        </p:tgtEl>
                                        <p:attrNameLst>
                                          <p:attrName>ppt_y</p:attrName>
                                        </p:attrNameLst>
                                      </p:cBhvr>
                                      <p:tavLst>
                                        <p:tav tm="0">
                                          <p:val>
                                            <p:strVal val="1+#ppt_h/2"/>
                                          </p:val>
                                        </p:tav>
                                        <p:tav tm="100000">
                                          <p:val>
                                            <p:strVal val="#ppt_y"/>
                                          </p:val>
                                        </p:tav>
                                      </p:tavLst>
                                    </p:anim>
                                  </p:childTnLst>
                                </p:cTn>
                              </p:par>
                              <p:par>
                                <p:cTn id="23" presetID="2" presetClass="exit" presetSubtype="4" fill="hold" nodeType="withEffect">
                                  <p:stCondLst>
                                    <p:cond delay="31700"/>
                                  </p:stCondLst>
                                  <p:childTnLst>
                                    <p:anim calcmode="lin" valueType="num">
                                      <p:cBhvr additive="base">
                                        <p:cTn id="24" dur="500"/>
                                        <p:tgtEl>
                                          <p:spTgt spid="14"/>
                                        </p:tgtEl>
                                        <p:attrNameLst>
                                          <p:attrName>ppt_x</p:attrName>
                                        </p:attrNameLst>
                                      </p:cBhvr>
                                      <p:tavLst>
                                        <p:tav tm="0">
                                          <p:val>
                                            <p:strVal val="ppt_x"/>
                                          </p:val>
                                        </p:tav>
                                        <p:tav tm="100000">
                                          <p:val>
                                            <p:strVal val="ppt_x"/>
                                          </p:val>
                                        </p:tav>
                                      </p:tavLst>
                                    </p:anim>
                                    <p:anim calcmode="lin" valueType="num">
                                      <p:cBhvr additive="base">
                                        <p:cTn id="25" dur="500"/>
                                        <p:tgtEl>
                                          <p:spTgt spid="14"/>
                                        </p:tgtEl>
                                        <p:attrNameLst>
                                          <p:attrName>ppt_y</p:attrName>
                                        </p:attrNameLst>
                                      </p:cBhvr>
                                      <p:tavLst>
                                        <p:tav tm="0">
                                          <p:val>
                                            <p:strVal val="ppt_y"/>
                                          </p:val>
                                        </p:tav>
                                        <p:tav tm="100000">
                                          <p:val>
                                            <p:strVal val="1+ppt_h/2"/>
                                          </p:val>
                                        </p:tav>
                                      </p:tavLst>
                                    </p:anim>
                                    <p:set>
                                      <p:cBhvr>
                                        <p:cTn id="26" dur="1" fill="hold">
                                          <p:stCondLst>
                                            <p:cond delay="499"/>
                                          </p:stCondLst>
                                        </p:cTn>
                                        <p:tgtEl>
                                          <p:spTgt spid="14"/>
                                        </p:tgtEl>
                                        <p:attrNameLst>
                                          <p:attrName>style.visibility</p:attrName>
                                        </p:attrNameLst>
                                      </p:cBhvr>
                                      <p:to>
                                        <p:strVal val="hidden"/>
                                      </p:to>
                                    </p:set>
                                  </p:childTnLst>
                                </p:cTn>
                              </p:par>
                              <p:par>
                                <p:cTn id="27" presetID="21" presetClass="entr" presetSubtype="1" fill="hold" grpId="0" nodeType="withEffect">
                                  <p:stCondLst>
                                    <p:cond delay="16000"/>
                                  </p:stCondLst>
                                  <p:childTnLst>
                                    <p:set>
                                      <p:cBhvr>
                                        <p:cTn id="28" dur="1" fill="hold">
                                          <p:stCondLst>
                                            <p:cond delay="0"/>
                                          </p:stCondLst>
                                        </p:cTn>
                                        <p:tgtEl>
                                          <p:spTgt spid="12"/>
                                        </p:tgtEl>
                                        <p:attrNameLst>
                                          <p:attrName>style.visibility</p:attrName>
                                        </p:attrNameLst>
                                      </p:cBhvr>
                                      <p:to>
                                        <p:strVal val="visible"/>
                                      </p:to>
                                    </p:set>
                                    <p:animEffect transition="in" filter="wheel(1)">
                                      <p:cBhvr>
                                        <p:cTn id="29" dur="2000"/>
                                        <p:tgtEl>
                                          <p:spTgt spid="12"/>
                                        </p:tgtEl>
                                      </p:cBhvr>
                                    </p:animEffect>
                                  </p:childTnLst>
                                </p:cTn>
                              </p:par>
                              <p:par>
                                <p:cTn id="30" presetID="21" presetClass="exit" presetSubtype="1" fill="hold" grpId="1" nodeType="withEffect">
                                  <p:stCondLst>
                                    <p:cond delay="31500"/>
                                  </p:stCondLst>
                                  <p:childTnLst>
                                    <p:animEffect transition="out" filter="wheel(1)">
                                      <p:cBhvr>
                                        <p:cTn id="31" dur="2000"/>
                                        <p:tgtEl>
                                          <p:spTgt spid="12"/>
                                        </p:tgtEl>
                                      </p:cBhvr>
                                    </p:animEffect>
                                    <p:set>
                                      <p:cBhvr>
                                        <p:cTn id="32" dur="1" fill="hold">
                                          <p:stCondLst>
                                            <p:cond delay="1999"/>
                                          </p:stCondLst>
                                        </p:cTn>
                                        <p:tgtEl>
                                          <p:spTgt spid="12"/>
                                        </p:tgtEl>
                                        <p:attrNameLst>
                                          <p:attrName>style.visibility</p:attrName>
                                        </p:attrNameLst>
                                      </p:cBhvr>
                                      <p:to>
                                        <p:strVal val="hidden"/>
                                      </p:to>
                                    </p:set>
                                  </p:childTnLst>
                                </p:cTn>
                              </p:par>
                              <p:par>
                                <p:cTn id="33" presetID="22" presetClass="entr" presetSubtype="8" fill="hold" grpId="0" nodeType="withEffect">
                                  <p:stCondLst>
                                    <p:cond delay="2700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2000"/>
                                        <p:tgtEl>
                                          <p:spTgt spid="8"/>
                                        </p:tgtEl>
                                      </p:cBhvr>
                                    </p:animEffect>
                                  </p:childTnLst>
                                </p:cTn>
                              </p:par>
                              <p:par>
                                <p:cTn id="36" presetID="21" presetClass="entr" presetSubtype="1" fill="hold" grpId="0" nodeType="withEffect">
                                  <p:stCondLst>
                                    <p:cond delay="59300"/>
                                  </p:stCondLst>
                                  <p:childTnLst>
                                    <p:set>
                                      <p:cBhvr>
                                        <p:cTn id="37" dur="1" fill="hold">
                                          <p:stCondLst>
                                            <p:cond delay="0"/>
                                          </p:stCondLst>
                                        </p:cTn>
                                        <p:tgtEl>
                                          <p:spTgt spid="6"/>
                                        </p:tgtEl>
                                        <p:attrNameLst>
                                          <p:attrName>style.visibility</p:attrName>
                                        </p:attrNameLst>
                                      </p:cBhvr>
                                      <p:to>
                                        <p:strVal val="visible"/>
                                      </p:to>
                                    </p:set>
                                    <p:animEffect transition="in" filter="wheel(1)">
                                      <p:cBhvr>
                                        <p:cTn id="38" dur="2000"/>
                                        <p:tgtEl>
                                          <p:spTgt spid="6"/>
                                        </p:tgtEl>
                                      </p:cBhvr>
                                    </p:animEffect>
                                  </p:childTnLst>
                                </p:cTn>
                              </p:par>
                              <p:par>
                                <p:cTn id="39" presetID="21" presetClass="entr" presetSubtype="1" fill="hold" grpId="0" nodeType="withEffect">
                                  <p:stCondLst>
                                    <p:cond delay="54500"/>
                                  </p:stCondLst>
                                  <p:childTnLst>
                                    <p:set>
                                      <p:cBhvr>
                                        <p:cTn id="40" dur="1" fill="hold">
                                          <p:stCondLst>
                                            <p:cond delay="0"/>
                                          </p:stCondLst>
                                        </p:cTn>
                                        <p:tgtEl>
                                          <p:spTgt spid="10"/>
                                        </p:tgtEl>
                                        <p:attrNameLst>
                                          <p:attrName>style.visibility</p:attrName>
                                        </p:attrNameLst>
                                      </p:cBhvr>
                                      <p:to>
                                        <p:strVal val="visible"/>
                                      </p:to>
                                    </p:set>
                                    <p:animEffect transition="in" filter="wheel(1)">
                                      <p:cBhvr>
                                        <p:cTn id="4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2" fill="hold" display="0">
                  <p:stCondLst>
                    <p:cond delay="indefinite"/>
                  </p:stCondLst>
                  <p:endCondLst>
                    <p:cond evt="onStopAudio" delay="0">
                      <p:tgtEl>
                        <p:sldTgt/>
                      </p:tgtEl>
                    </p:cond>
                  </p:endCondLst>
                </p:cTn>
                <p:tgtEl>
                  <p:spTgt spid="3"/>
                </p:tgtEl>
              </p:cMediaNode>
            </p:audio>
          </p:childTnLst>
        </p:cTn>
      </p:par>
    </p:tnLst>
    <p:bldLst>
      <p:bldP spid="7" grpId="0" animBg="1"/>
      <p:bldP spid="7" grpId="1" animBg="1"/>
      <p:bldP spid="8" grpId="0"/>
      <p:bldP spid="12" grpId="0" animBg="1"/>
      <p:bldP spid="12" grpId="1" animBg="1"/>
      <p:bldP spid="6" grpId="0" animBg="1"/>
      <p:bldP spid="9" grpId="0" animBg="1"/>
      <p:bldP spid="9" grpId="1"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table&#10;&#10;Description automatically generated">
            <a:extLst>
              <a:ext uri="{FF2B5EF4-FFF2-40B4-BE49-F238E27FC236}">
                <a16:creationId xmlns:a16="http://schemas.microsoft.com/office/drawing/2014/main" id="{F842907C-7F41-2CB2-14A1-5C8D55A683E0}"/>
              </a:ext>
            </a:extLst>
          </p:cNvPr>
          <p:cNvPicPr>
            <a:picLocks noChangeAspect="1"/>
          </p:cNvPicPr>
          <p:nvPr/>
        </p:nvPicPr>
        <p:blipFill>
          <a:blip r:embed="rId5"/>
          <a:stretch>
            <a:fillRect/>
          </a:stretch>
        </p:blipFill>
        <p:spPr>
          <a:xfrm>
            <a:off x="708409" y="1132500"/>
            <a:ext cx="10775182" cy="5167344"/>
          </a:xfrm>
          <a:prstGeom prst="rect">
            <a:avLst/>
          </a:prstGeom>
        </p:spPr>
      </p:pic>
      <p:sp>
        <p:nvSpPr>
          <p:cNvPr id="2" name="Text Placeholder 1">
            <a:extLst>
              <a:ext uri="{FF2B5EF4-FFF2-40B4-BE49-F238E27FC236}">
                <a16:creationId xmlns:a16="http://schemas.microsoft.com/office/drawing/2014/main" id="{DD4713A6-3FEA-8F39-3711-A8A0A2417933}"/>
              </a:ext>
            </a:extLst>
          </p:cNvPr>
          <p:cNvSpPr>
            <a:spLocks noGrp="1"/>
          </p:cNvSpPr>
          <p:nvPr>
            <p:ph type="body" sz="quarter" idx="10"/>
          </p:nvPr>
        </p:nvSpPr>
        <p:spPr>
          <a:xfrm>
            <a:off x="1432321" y="-3398"/>
            <a:ext cx="10569179" cy="755428"/>
          </a:xfrm>
        </p:spPr>
        <p:txBody>
          <a:bodyPr lIns="91440" tIns="45720" rIns="91440" bIns="45720" anchor="ctr"/>
          <a:lstStyle/>
          <a:p>
            <a:r>
              <a:rPr lang="en-US">
                <a:cs typeface="Arial"/>
              </a:rPr>
              <a:t>Round 2+ Bid to Increase Demand – Eligibility &gt; 1</a:t>
            </a:r>
            <a:endParaRPr lang="en-US"/>
          </a:p>
        </p:txBody>
      </p:sp>
      <p:sp>
        <p:nvSpPr>
          <p:cNvPr id="4" name="Slide Number Placeholder 3">
            <a:extLst>
              <a:ext uri="{FF2B5EF4-FFF2-40B4-BE49-F238E27FC236}">
                <a16:creationId xmlns:a16="http://schemas.microsoft.com/office/drawing/2014/main" id="{FC5D6081-7315-E244-BC9A-E528C6D6ED3C}"/>
              </a:ext>
            </a:extLst>
          </p:cNvPr>
          <p:cNvSpPr>
            <a:spLocks noGrp="1"/>
          </p:cNvSpPr>
          <p:nvPr>
            <p:ph type="sldNum" sz="quarter" idx="14"/>
          </p:nvPr>
        </p:nvSpPr>
        <p:spPr/>
        <p:txBody>
          <a:bodyPr/>
          <a:lstStyle/>
          <a:p>
            <a:fld id="{D47257BE-248A-48BC-9F5F-19A6E1408DB6}" type="slidenum">
              <a:rPr lang="en-US" smtClean="0"/>
              <a:pPr/>
              <a:t>29</a:t>
            </a:fld>
            <a:endParaRPr lang="en-US"/>
          </a:p>
        </p:txBody>
      </p:sp>
      <p:sp>
        <p:nvSpPr>
          <p:cNvPr id="7" name="Rectangle 6">
            <a:extLst>
              <a:ext uri="{FF2B5EF4-FFF2-40B4-BE49-F238E27FC236}">
                <a16:creationId xmlns:a16="http://schemas.microsoft.com/office/drawing/2014/main" id="{C210D2C7-18DB-76F9-FC8E-4E0206153FA3}"/>
              </a:ext>
            </a:extLst>
          </p:cNvPr>
          <p:cNvSpPr/>
          <p:nvPr/>
        </p:nvSpPr>
        <p:spPr>
          <a:xfrm>
            <a:off x="1825122" y="2750216"/>
            <a:ext cx="6545574" cy="307778"/>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BA1A8C78-4E59-44CD-B23C-2A1EA95E6052}"/>
              </a:ext>
            </a:extLst>
          </p:cNvPr>
          <p:cNvCxnSpPr>
            <a:cxnSpLocks/>
          </p:cNvCxnSpPr>
          <p:nvPr/>
        </p:nvCxnSpPr>
        <p:spPr>
          <a:xfrm flipH="1">
            <a:off x="8370696" y="3185906"/>
            <a:ext cx="855188"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C622581-03DD-BBED-98A3-748F47678019}"/>
              </a:ext>
            </a:extLst>
          </p:cNvPr>
          <p:cNvSpPr/>
          <p:nvPr/>
        </p:nvSpPr>
        <p:spPr>
          <a:xfrm>
            <a:off x="1825122" y="3356685"/>
            <a:ext cx="6545574" cy="307778"/>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BD17B268-E221-56A0-7559-562D02235708}"/>
              </a:ext>
            </a:extLst>
          </p:cNvPr>
          <p:cNvCxnSpPr>
            <a:cxnSpLocks/>
          </p:cNvCxnSpPr>
          <p:nvPr/>
        </p:nvCxnSpPr>
        <p:spPr>
          <a:xfrm flipH="1">
            <a:off x="8370696" y="3820151"/>
            <a:ext cx="855188"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BOEM_Auction_Video_Slide_29">
            <a:hlinkClick r:id="" action="ppaction://media"/>
            <a:extLst>
              <a:ext uri="{FF2B5EF4-FFF2-40B4-BE49-F238E27FC236}">
                <a16:creationId xmlns:a16="http://schemas.microsoft.com/office/drawing/2014/main" id="{B08EBEEF-63E1-CB12-024A-59E1363391A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79510" y="5454037"/>
            <a:ext cx="271463" cy="271463"/>
          </a:xfrm>
          <a:prstGeom prst="rect">
            <a:avLst/>
          </a:prstGeom>
        </p:spPr>
      </p:pic>
    </p:spTree>
    <p:extLst>
      <p:ext uri="{BB962C8B-B14F-4D97-AF65-F5344CB8AC3E}">
        <p14:creationId xmlns:p14="http://schemas.microsoft.com/office/powerpoint/2010/main" val="3544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416" fill="hold"/>
                                        <p:tgtEl>
                                          <p:spTgt spid="3"/>
                                        </p:tgtEl>
                                      </p:cBhvr>
                                    </p:cmd>
                                  </p:childTnLst>
                                </p:cTn>
                              </p:par>
                              <p:par>
                                <p:cTn id="7" presetID="21" presetClass="entr" presetSubtype="1" fill="hold" grpId="0" nodeType="withEffect">
                                  <p:stCondLst>
                                    <p:cond delay="16000"/>
                                  </p:stCondLst>
                                  <p:childTnLst>
                                    <p:set>
                                      <p:cBhvr>
                                        <p:cTn id="8" dur="1" fill="hold">
                                          <p:stCondLst>
                                            <p:cond delay="0"/>
                                          </p:stCondLst>
                                        </p:cTn>
                                        <p:tgtEl>
                                          <p:spTgt spid="7"/>
                                        </p:tgtEl>
                                        <p:attrNameLst>
                                          <p:attrName>style.visibility</p:attrName>
                                        </p:attrNameLst>
                                      </p:cBhvr>
                                      <p:to>
                                        <p:strVal val="visible"/>
                                      </p:to>
                                    </p:set>
                                    <p:animEffect transition="in" filter="wheel(1)">
                                      <p:cBhvr>
                                        <p:cTn id="9" dur="2000"/>
                                        <p:tgtEl>
                                          <p:spTgt spid="7"/>
                                        </p:tgtEl>
                                      </p:cBhvr>
                                    </p:animEffect>
                                  </p:childTnLst>
                                </p:cTn>
                              </p:par>
                              <p:par>
                                <p:cTn id="10" presetID="21" presetClass="entr" presetSubtype="1" fill="hold" grpId="0" nodeType="withEffect">
                                  <p:stCondLst>
                                    <p:cond delay="1800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par>
                                <p:cTn id="13" presetID="2" presetClass="entr" presetSubtype="4" fill="hold" nodeType="withEffect">
                                  <p:stCondLst>
                                    <p:cond delay="4800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2000" fill="hold"/>
                                        <p:tgtEl>
                                          <p:spTgt spid="17"/>
                                        </p:tgtEl>
                                        <p:attrNameLst>
                                          <p:attrName>ppt_x</p:attrName>
                                        </p:attrNameLst>
                                      </p:cBhvr>
                                      <p:tavLst>
                                        <p:tav tm="0">
                                          <p:val>
                                            <p:strVal val="#ppt_x"/>
                                          </p:val>
                                        </p:tav>
                                        <p:tav tm="100000">
                                          <p:val>
                                            <p:strVal val="#ppt_x"/>
                                          </p:val>
                                        </p:tav>
                                      </p:tavLst>
                                    </p:anim>
                                    <p:anim calcmode="lin" valueType="num">
                                      <p:cBhvr additive="base">
                                        <p:cTn id="16" dur="2000" fill="hold"/>
                                        <p:tgtEl>
                                          <p:spTgt spid="1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550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2000" fill="hold"/>
                                        <p:tgtEl>
                                          <p:spTgt spid="14"/>
                                        </p:tgtEl>
                                        <p:attrNameLst>
                                          <p:attrName>ppt_x</p:attrName>
                                        </p:attrNameLst>
                                      </p:cBhvr>
                                      <p:tavLst>
                                        <p:tav tm="0">
                                          <p:val>
                                            <p:strVal val="#ppt_x"/>
                                          </p:val>
                                        </p:tav>
                                        <p:tav tm="100000">
                                          <p:val>
                                            <p:strVal val="#ppt_x"/>
                                          </p:val>
                                        </p:tav>
                                      </p:tavLst>
                                    </p:anim>
                                    <p:anim calcmode="lin" valueType="num">
                                      <p:cBhvr additive="base">
                                        <p:cTn id="20" dur="2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3"/>
                </p:tgtEl>
              </p:cMediaNode>
            </p:audio>
          </p:childTnLst>
        </p:cTn>
      </p:par>
    </p:tnLst>
    <p:bldLst>
      <p:bldP spid="7"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BFC236-F9DE-7D2A-28FB-A2E8F0919A4D}"/>
              </a:ext>
            </a:extLst>
          </p:cNvPr>
          <p:cNvSpPr>
            <a:spLocks noGrp="1"/>
          </p:cNvSpPr>
          <p:nvPr>
            <p:ph type="body" sz="quarter" idx="10"/>
          </p:nvPr>
        </p:nvSpPr>
        <p:spPr>
          <a:xfrm>
            <a:off x="1355265" y="-3399"/>
            <a:ext cx="10646235" cy="1017925"/>
          </a:xfrm>
        </p:spPr>
        <p:txBody>
          <a:bodyPr lIns="91440" tIns="45720" rIns="91440" bIns="45720" anchor="ctr"/>
          <a:lstStyle/>
          <a:p>
            <a:r>
              <a:rPr lang="en-US">
                <a:ea typeface="+mn-lt"/>
                <a:cs typeface="+mn-lt"/>
              </a:rPr>
              <a:t>What’s New</a:t>
            </a:r>
            <a:endParaRPr lang="en-US"/>
          </a:p>
        </p:txBody>
      </p:sp>
      <p:sp>
        <p:nvSpPr>
          <p:cNvPr id="3" name="Text Placeholder 2">
            <a:extLst>
              <a:ext uri="{FF2B5EF4-FFF2-40B4-BE49-F238E27FC236}">
                <a16:creationId xmlns:a16="http://schemas.microsoft.com/office/drawing/2014/main" id="{6A891BD6-F8B6-DDFB-0E2F-830F4D3579DD}"/>
              </a:ext>
            </a:extLst>
          </p:cNvPr>
          <p:cNvSpPr>
            <a:spLocks noGrp="1"/>
          </p:cNvSpPr>
          <p:nvPr>
            <p:ph type="body" sz="quarter" idx="11"/>
          </p:nvPr>
        </p:nvSpPr>
        <p:spPr>
          <a:xfrm>
            <a:off x="757036" y="1155469"/>
            <a:ext cx="10416486" cy="4688004"/>
          </a:xfrm>
        </p:spPr>
        <p:txBody>
          <a:bodyPr lIns="91440" tIns="45720" rIns="91440" bIns="45720" anchor="t"/>
          <a:lstStyle/>
          <a:p>
            <a:r>
              <a:rPr lang="en-US" dirty="0">
                <a:cs typeface="Arial"/>
              </a:rPr>
              <a:t>BAS remains an ascending clock auction, similar to previous wind auctions, however it includes a set of rule changes:</a:t>
            </a:r>
          </a:p>
          <a:p>
            <a:pPr lvl="1"/>
            <a:r>
              <a:rPr lang="en-US" dirty="0">
                <a:cs typeface="Arial"/>
              </a:rPr>
              <a:t>New auction system is an “iterative second price auction.”</a:t>
            </a:r>
          </a:p>
          <a:p>
            <a:pPr lvl="2"/>
            <a:r>
              <a:rPr lang="en-US" dirty="0">
                <a:ea typeface="+mj-lt"/>
                <a:cs typeface="+mj-lt"/>
              </a:rPr>
              <a:t>The highest price at which there was competition for a lease area: </a:t>
            </a:r>
          </a:p>
          <a:p>
            <a:pPr lvl="3"/>
            <a:r>
              <a:rPr lang="en-US" dirty="0">
                <a:ea typeface="+mj-lt"/>
                <a:cs typeface="+mj-lt"/>
              </a:rPr>
              <a:t>Becomes the start-of-round price for the next round (during the auction); or</a:t>
            </a:r>
            <a:endParaRPr lang="en-US" dirty="0"/>
          </a:p>
          <a:p>
            <a:pPr lvl="3"/>
            <a:r>
              <a:rPr lang="en-US" dirty="0">
                <a:ea typeface="+mj-lt"/>
                <a:cs typeface="+mj-lt"/>
              </a:rPr>
              <a:t>The winning bid (at the end of the auction).</a:t>
            </a:r>
            <a:endParaRPr lang="en-US" dirty="0">
              <a:cs typeface="Calibri Light"/>
            </a:endParaRPr>
          </a:p>
          <a:p>
            <a:pPr lvl="2"/>
            <a:r>
              <a:rPr lang="en-US" dirty="0">
                <a:cs typeface="Arial"/>
              </a:rPr>
              <a:t>Second price auctions allow the bidder to bid as high as they are willing to go, with the assurance that they will not pay more than what was necessary to win the auction.</a:t>
            </a:r>
          </a:p>
          <a:p>
            <a:pPr lvl="1"/>
            <a:r>
              <a:rPr lang="en-US" dirty="0">
                <a:ea typeface="Calibri Light"/>
                <a:cs typeface="Arial"/>
              </a:rPr>
              <a:t>After Round 1, the prices are presented as ranges.</a:t>
            </a:r>
          </a:p>
        </p:txBody>
      </p:sp>
      <p:sp>
        <p:nvSpPr>
          <p:cNvPr id="4" name="Slide Number Placeholder 3">
            <a:extLst>
              <a:ext uri="{FF2B5EF4-FFF2-40B4-BE49-F238E27FC236}">
                <a16:creationId xmlns:a16="http://schemas.microsoft.com/office/drawing/2014/main" id="{96C48827-340E-3A74-686C-55C74CD5E05E}"/>
              </a:ext>
            </a:extLst>
          </p:cNvPr>
          <p:cNvSpPr>
            <a:spLocks noGrp="1"/>
          </p:cNvSpPr>
          <p:nvPr>
            <p:ph type="sldNum" sz="quarter" idx="14"/>
          </p:nvPr>
        </p:nvSpPr>
        <p:spPr/>
        <p:txBody>
          <a:bodyPr/>
          <a:lstStyle/>
          <a:p>
            <a:fld id="{D47257BE-248A-48BC-9F5F-19A6E1408DB6}" type="slidenum">
              <a:rPr lang="en-US" smtClean="0"/>
              <a:pPr/>
              <a:t>3</a:t>
            </a:fld>
            <a:endParaRPr lang="en-US"/>
          </a:p>
        </p:txBody>
      </p:sp>
      <p:pic>
        <p:nvPicPr>
          <p:cNvPr id="6" name="BOEM_Auction_Video_Slide_03">
            <a:hlinkClick r:id="" action="ppaction://media"/>
            <a:extLst>
              <a:ext uri="{FF2B5EF4-FFF2-40B4-BE49-F238E27FC236}">
                <a16:creationId xmlns:a16="http://schemas.microsoft.com/office/drawing/2014/main" id="{B5A2FB0E-B972-25EF-2A1F-AC5DAE89B84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74275" y="5309148"/>
            <a:ext cx="271463" cy="271463"/>
          </a:xfrm>
          <a:prstGeom prst="rect">
            <a:avLst/>
          </a:prstGeom>
        </p:spPr>
      </p:pic>
    </p:spTree>
    <p:extLst>
      <p:ext uri="{BB962C8B-B14F-4D97-AF65-F5344CB8AC3E}">
        <p14:creationId xmlns:p14="http://schemas.microsoft.com/office/powerpoint/2010/main" val="290396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08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84811CEF-3965-1377-7A1D-9A52E6A6BBE3}"/>
              </a:ext>
            </a:extLst>
          </p:cNvPr>
          <p:cNvPicPr>
            <a:picLocks noChangeAspect="1"/>
          </p:cNvPicPr>
          <p:nvPr/>
        </p:nvPicPr>
        <p:blipFill>
          <a:blip r:embed="rId5"/>
          <a:stretch>
            <a:fillRect/>
          </a:stretch>
        </p:blipFill>
        <p:spPr>
          <a:xfrm>
            <a:off x="683288" y="1034095"/>
            <a:ext cx="11046488" cy="5276709"/>
          </a:xfrm>
          <a:prstGeom prst="rect">
            <a:avLst/>
          </a:prstGeom>
        </p:spPr>
      </p:pic>
      <p:sp>
        <p:nvSpPr>
          <p:cNvPr id="2" name="Text Placeholder 1">
            <a:extLst>
              <a:ext uri="{FF2B5EF4-FFF2-40B4-BE49-F238E27FC236}">
                <a16:creationId xmlns:a16="http://schemas.microsoft.com/office/drawing/2014/main" id="{DD4713A6-3FEA-8F39-3711-A8A0A2417933}"/>
              </a:ext>
            </a:extLst>
          </p:cNvPr>
          <p:cNvSpPr>
            <a:spLocks noGrp="1"/>
          </p:cNvSpPr>
          <p:nvPr>
            <p:ph type="body" sz="quarter" idx="10"/>
          </p:nvPr>
        </p:nvSpPr>
        <p:spPr>
          <a:xfrm>
            <a:off x="1432321" y="-3398"/>
            <a:ext cx="10569179" cy="755428"/>
          </a:xfrm>
        </p:spPr>
        <p:txBody>
          <a:bodyPr lIns="91440" tIns="45720" rIns="91440" bIns="45720" anchor="ctr"/>
          <a:lstStyle/>
          <a:p>
            <a:r>
              <a:rPr lang="en-US">
                <a:cs typeface="Arial"/>
              </a:rPr>
              <a:t>Round 2+ Bid to Increase Demand – Eligibility &gt; 1</a:t>
            </a:r>
            <a:endParaRPr lang="en-US"/>
          </a:p>
        </p:txBody>
      </p:sp>
      <p:sp>
        <p:nvSpPr>
          <p:cNvPr id="4" name="Slide Number Placeholder 3">
            <a:extLst>
              <a:ext uri="{FF2B5EF4-FFF2-40B4-BE49-F238E27FC236}">
                <a16:creationId xmlns:a16="http://schemas.microsoft.com/office/drawing/2014/main" id="{FC5D6081-7315-E244-BC9A-E528C6D6ED3C}"/>
              </a:ext>
            </a:extLst>
          </p:cNvPr>
          <p:cNvSpPr>
            <a:spLocks noGrp="1"/>
          </p:cNvSpPr>
          <p:nvPr>
            <p:ph type="sldNum" sz="quarter" idx="14"/>
          </p:nvPr>
        </p:nvSpPr>
        <p:spPr/>
        <p:txBody>
          <a:bodyPr/>
          <a:lstStyle/>
          <a:p>
            <a:fld id="{D47257BE-248A-48BC-9F5F-19A6E1408DB6}" type="slidenum">
              <a:rPr lang="en-US" smtClean="0"/>
              <a:pPr/>
              <a:t>30</a:t>
            </a:fld>
            <a:endParaRPr lang="en-US"/>
          </a:p>
        </p:txBody>
      </p:sp>
      <p:cxnSp>
        <p:nvCxnSpPr>
          <p:cNvPr id="14" name="Straight Arrow Connector 13">
            <a:extLst>
              <a:ext uri="{FF2B5EF4-FFF2-40B4-BE49-F238E27FC236}">
                <a16:creationId xmlns:a16="http://schemas.microsoft.com/office/drawing/2014/main" id="{BA1A8C78-4E59-44CD-B23C-2A1EA95E6052}"/>
              </a:ext>
            </a:extLst>
          </p:cNvPr>
          <p:cNvCxnSpPr>
            <a:cxnSpLocks/>
          </p:cNvCxnSpPr>
          <p:nvPr/>
        </p:nvCxnSpPr>
        <p:spPr>
          <a:xfrm flipH="1">
            <a:off x="10515242" y="3194636"/>
            <a:ext cx="889908" cy="97972"/>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D17B268-E221-56A0-7559-562D02235708}"/>
              </a:ext>
            </a:extLst>
          </p:cNvPr>
          <p:cNvCxnSpPr>
            <a:cxnSpLocks/>
          </p:cNvCxnSpPr>
          <p:nvPr/>
        </p:nvCxnSpPr>
        <p:spPr>
          <a:xfrm flipH="1">
            <a:off x="10515242" y="3681478"/>
            <a:ext cx="889908" cy="97972"/>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BOEM_Auction_Video_Slide_30">
            <a:hlinkClick r:id="" action="ppaction://media"/>
            <a:extLst>
              <a:ext uri="{FF2B5EF4-FFF2-40B4-BE49-F238E27FC236}">
                <a16:creationId xmlns:a16="http://schemas.microsoft.com/office/drawing/2014/main" id="{34E1277B-E89A-32B8-DE74-FBA5AEA1B89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87420" y="5552442"/>
            <a:ext cx="271463" cy="271463"/>
          </a:xfrm>
          <a:prstGeom prst="rect">
            <a:avLst/>
          </a:prstGeom>
        </p:spPr>
      </p:pic>
    </p:spTree>
    <p:extLst>
      <p:ext uri="{BB962C8B-B14F-4D97-AF65-F5344CB8AC3E}">
        <p14:creationId xmlns:p14="http://schemas.microsoft.com/office/powerpoint/2010/main" val="4204080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748" fill="hold"/>
                                        <p:tgtEl>
                                          <p:spTgt spid="3"/>
                                        </p:tgtEl>
                                      </p:cBhvr>
                                    </p:cmd>
                                  </p:childTnLst>
                                </p:cTn>
                              </p:par>
                              <p:par>
                                <p:cTn id="7" presetID="2" presetClass="entr" presetSubtype="4" fill="hold" nodeType="withEffect">
                                  <p:stCondLst>
                                    <p:cond delay="7000"/>
                                  </p:stCondLst>
                                  <p:childTnLst>
                                    <p:set>
                                      <p:cBhvr>
                                        <p:cTn id="8" dur="1" fill="hold">
                                          <p:stCondLst>
                                            <p:cond delay="0"/>
                                          </p:stCondLst>
                                        </p:cTn>
                                        <p:tgtEl>
                                          <p:spTgt spid="17"/>
                                        </p:tgtEl>
                                        <p:attrNameLst>
                                          <p:attrName>style.visibility</p:attrName>
                                        </p:attrNameLst>
                                      </p:cBhvr>
                                      <p:to>
                                        <p:strVal val="visible"/>
                                      </p:to>
                                    </p:set>
                                    <p:anim calcmode="lin" valueType="num">
                                      <p:cBhvr additive="base">
                                        <p:cTn id="9" dur="2000" fill="hold"/>
                                        <p:tgtEl>
                                          <p:spTgt spid="17"/>
                                        </p:tgtEl>
                                        <p:attrNameLst>
                                          <p:attrName>ppt_x</p:attrName>
                                        </p:attrNameLst>
                                      </p:cBhvr>
                                      <p:tavLst>
                                        <p:tav tm="0">
                                          <p:val>
                                            <p:strVal val="#ppt_x"/>
                                          </p:val>
                                        </p:tav>
                                        <p:tav tm="100000">
                                          <p:val>
                                            <p:strVal val="#ppt_x"/>
                                          </p:val>
                                        </p:tav>
                                      </p:tavLst>
                                    </p:anim>
                                    <p:anim calcmode="lin" valueType="num">
                                      <p:cBhvr additive="base">
                                        <p:cTn id="10" dur="2000" fill="hold"/>
                                        <p:tgtEl>
                                          <p:spTgt spid="17"/>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stCondLst>
                                    <p:cond delay="1300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2000" fill="hold"/>
                                        <p:tgtEl>
                                          <p:spTgt spid="14"/>
                                        </p:tgtEl>
                                        <p:attrNameLst>
                                          <p:attrName>ppt_x</p:attrName>
                                        </p:attrNameLst>
                                      </p:cBhvr>
                                      <p:tavLst>
                                        <p:tav tm="0">
                                          <p:val>
                                            <p:strVal val="#ppt_x"/>
                                          </p:val>
                                        </p:tav>
                                        <p:tav tm="100000">
                                          <p:val>
                                            <p:strVal val="#ppt_x"/>
                                          </p:val>
                                        </p:tav>
                                      </p:tavLst>
                                    </p:anim>
                                    <p:anim calcmode="lin" valueType="num">
                                      <p:cBhvr additive="base">
                                        <p:cTn id="14" dur="2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website&#10;&#10;Description automatically generated">
            <a:extLst>
              <a:ext uri="{FF2B5EF4-FFF2-40B4-BE49-F238E27FC236}">
                <a16:creationId xmlns:a16="http://schemas.microsoft.com/office/drawing/2014/main" id="{5A408683-40FB-F58A-FF43-8D68EE9DF9B0}"/>
              </a:ext>
            </a:extLst>
          </p:cNvPr>
          <p:cNvPicPr>
            <a:picLocks noChangeAspect="1"/>
          </p:cNvPicPr>
          <p:nvPr/>
        </p:nvPicPr>
        <p:blipFill>
          <a:blip r:embed="rId5"/>
          <a:stretch>
            <a:fillRect/>
          </a:stretch>
        </p:blipFill>
        <p:spPr>
          <a:xfrm>
            <a:off x="767725" y="1075535"/>
            <a:ext cx="10782720" cy="5149956"/>
          </a:xfrm>
          <a:prstGeom prst="rect">
            <a:avLst/>
          </a:prstGeom>
        </p:spPr>
      </p:pic>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441290" y="-117699"/>
            <a:ext cx="10611988" cy="1017925"/>
          </a:xfrm>
        </p:spPr>
        <p:txBody>
          <a:bodyPr lIns="91440" tIns="45720" rIns="91440" bIns="45720" anchor="ctr"/>
          <a:lstStyle/>
          <a:p>
            <a:r>
              <a:rPr lang="en-US">
                <a:cs typeface="Arial"/>
              </a:rPr>
              <a:t>Missing Bids</a:t>
            </a:r>
            <a:endParaRPr lang="en-US"/>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fld id="{D47257BE-248A-48BC-9F5F-19A6E1408DB6}" type="slidenum">
              <a:rPr lang="en-US" smtClean="0"/>
              <a:pPr/>
              <a:t>31</a:t>
            </a:fld>
            <a:endParaRPr lang="en-US"/>
          </a:p>
        </p:txBody>
      </p:sp>
      <p:sp>
        <p:nvSpPr>
          <p:cNvPr id="5" name="Rectangle 4">
            <a:extLst>
              <a:ext uri="{FF2B5EF4-FFF2-40B4-BE49-F238E27FC236}">
                <a16:creationId xmlns:a16="http://schemas.microsoft.com/office/drawing/2014/main" id="{64CD771B-B18C-73DF-9DB5-E33E409C2F06}"/>
              </a:ext>
            </a:extLst>
          </p:cNvPr>
          <p:cNvSpPr/>
          <p:nvPr/>
        </p:nvSpPr>
        <p:spPr>
          <a:xfrm>
            <a:off x="7632847" y="3105779"/>
            <a:ext cx="913977" cy="37513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1426CF7-5D30-0245-1CEE-0852DF1478E2}"/>
              </a:ext>
            </a:extLst>
          </p:cNvPr>
          <p:cNvSpPr txBox="1"/>
          <p:nvPr/>
        </p:nvSpPr>
        <p:spPr>
          <a:xfrm>
            <a:off x="5965746" y="4746805"/>
            <a:ext cx="1717444" cy="430887"/>
          </a:xfrm>
          <a:prstGeom prst="rect">
            <a:avLst/>
          </a:prstGeom>
          <a:noFill/>
        </p:spPr>
        <p:txBody>
          <a:bodyPr wrap="square" rtlCol="0">
            <a:spAutoFit/>
          </a:bodyPr>
          <a:lstStyle/>
          <a:p>
            <a:r>
              <a:rPr lang="en-US" sz="1100" b="1" dirty="0">
                <a:solidFill>
                  <a:srgbClr val="FF0000"/>
                </a:solidFill>
              </a:rPr>
              <a:t>Bid to increase demand in Lease Area 1</a:t>
            </a:r>
          </a:p>
        </p:txBody>
      </p:sp>
      <p:cxnSp>
        <p:nvCxnSpPr>
          <p:cNvPr id="8" name="Straight Arrow Connector 7">
            <a:extLst>
              <a:ext uri="{FF2B5EF4-FFF2-40B4-BE49-F238E27FC236}">
                <a16:creationId xmlns:a16="http://schemas.microsoft.com/office/drawing/2014/main" id="{9F49243A-803E-9A95-1152-F47075B28B55}"/>
              </a:ext>
            </a:extLst>
          </p:cNvPr>
          <p:cNvCxnSpPr>
            <a:cxnSpLocks/>
          </p:cNvCxnSpPr>
          <p:nvPr/>
        </p:nvCxnSpPr>
        <p:spPr>
          <a:xfrm flipV="1">
            <a:off x="6880302" y="3480918"/>
            <a:ext cx="802888" cy="133498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56648F45-0A12-FBBF-38FD-6C626A9A4445}"/>
              </a:ext>
            </a:extLst>
          </p:cNvPr>
          <p:cNvSpPr/>
          <p:nvPr/>
        </p:nvSpPr>
        <p:spPr>
          <a:xfrm>
            <a:off x="9827922" y="3480918"/>
            <a:ext cx="273539" cy="37513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FCD1A63-A5EA-1E67-5F3C-4910462E49DF}"/>
              </a:ext>
            </a:extLst>
          </p:cNvPr>
          <p:cNvSpPr/>
          <p:nvPr/>
        </p:nvSpPr>
        <p:spPr>
          <a:xfrm>
            <a:off x="7441495" y="1145618"/>
            <a:ext cx="704616" cy="344378"/>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id="{6E63F7B6-5CF1-08EC-572E-9DA88CA5F01C}"/>
              </a:ext>
            </a:extLst>
          </p:cNvPr>
          <p:cNvCxnSpPr>
            <a:cxnSpLocks/>
          </p:cNvCxnSpPr>
          <p:nvPr/>
        </p:nvCxnSpPr>
        <p:spPr>
          <a:xfrm>
            <a:off x="8050762" y="1511351"/>
            <a:ext cx="1913929" cy="191764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9CB8B95-0D72-A4A1-1DFF-52A7992B3556}"/>
              </a:ext>
            </a:extLst>
          </p:cNvPr>
          <p:cNvCxnSpPr>
            <a:cxnSpLocks/>
          </p:cNvCxnSpPr>
          <p:nvPr/>
        </p:nvCxnSpPr>
        <p:spPr>
          <a:xfrm>
            <a:off x="10169013" y="3775587"/>
            <a:ext cx="502704" cy="371054"/>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B56F0B2-531D-D0E5-B94D-DCDBEF3C96EB}"/>
              </a:ext>
            </a:extLst>
          </p:cNvPr>
          <p:cNvSpPr txBox="1"/>
          <p:nvPr/>
        </p:nvSpPr>
        <p:spPr>
          <a:xfrm>
            <a:off x="10515242" y="4146641"/>
            <a:ext cx="1358248" cy="600164"/>
          </a:xfrm>
          <a:prstGeom prst="rect">
            <a:avLst/>
          </a:prstGeom>
          <a:noFill/>
        </p:spPr>
        <p:txBody>
          <a:bodyPr wrap="square" rtlCol="0">
            <a:spAutoFit/>
          </a:bodyPr>
          <a:lstStyle/>
          <a:p>
            <a:r>
              <a:rPr lang="en-US" sz="1100" b="1" dirty="0">
                <a:solidFill>
                  <a:srgbClr val="FF0000"/>
                </a:solidFill>
              </a:rPr>
              <a:t>Missing bid – should enter bid to reduce demand</a:t>
            </a:r>
          </a:p>
        </p:txBody>
      </p:sp>
      <p:pic>
        <p:nvPicPr>
          <p:cNvPr id="9" name="Slide_31">
            <a:hlinkClick r:id="" action="ppaction://media"/>
            <a:extLst>
              <a:ext uri="{FF2B5EF4-FFF2-40B4-BE49-F238E27FC236}">
                <a16:creationId xmlns:a16="http://schemas.microsoft.com/office/drawing/2014/main" id="{AC42F471-FB1D-D75D-19E9-2A38D9DF2FB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43779" y="5350416"/>
            <a:ext cx="271463" cy="271463"/>
          </a:xfrm>
          <a:prstGeom prst="rect">
            <a:avLst/>
          </a:prstGeom>
        </p:spPr>
      </p:pic>
    </p:spTree>
    <p:extLst>
      <p:ext uri="{BB962C8B-B14F-4D97-AF65-F5344CB8AC3E}">
        <p14:creationId xmlns:p14="http://schemas.microsoft.com/office/powerpoint/2010/main" val="2800370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731" fill="hold"/>
                                        <p:tgtEl>
                                          <p:spTgt spid="9"/>
                                        </p:tgtEl>
                                      </p:cBhvr>
                                    </p:cmd>
                                  </p:childTnLst>
                                </p:cTn>
                              </p:par>
                              <p:par>
                                <p:cTn id="7" presetID="21" presetClass="entr" presetSubtype="1" fill="hold" grpId="0" nodeType="withEffect">
                                  <p:stCondLst>
                                    <p:cond delay="31600"/>
                                  </p:stCondLst>
                                  <p:childTnLst>
                                    <p:set>
                                      <p:cBhvr>
                                        <p:cTn id="8" dur="1" fill="hold">
                                          <p:stCondLst>
                                            <p:cond delay="0"/>
                                          </p:stCondLst>
                                        </p:cTn>
                                        <p:tgtEl>
                                          <p:spTgt spid="12"/>
                                        </p:tgtEl>
                                        <p:attrNameLst>
                                          <p:attrName>style.visibility</p:attrName>
                                        </p:attrNameLst>
                                      </p:cBhvr>
                                      <p:to>
                                        <p:strVal val="visible"/>
                                      </p:to>
                                    </p:set>
                                    <p:animEffect transition="in" filter="wheel(1)">
                                      <p:cBhvr>
                                        <p:cTn id="9" dur="2000"/>
                                        <p:tgtEl>
                                          <p:spTgt spid="12"/>
                                        </p:tgtEl>
                                      </p:cBhvr>
                                    </p:animEffect>
                                  </p:childTnLst>
                                </p:cTn>
                              </p:par>
                              <p:par>
                                <p:cTn id="10" presetID="42" presetClass="entr" presetSubtype="0" fill="hold" nodeType="withEffect">
                                  <p:stCondLst>
                                    <p:cond delay="3010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900"/>
                                        <p:tgtEl>
                                          <p:spTgt spid="16"/>
                                        </p:tgtEl>
                                      </p:cBhvr>
                                    </p:animEffect>
                                    <p:anim calcmode="lin" valueType="num">
                                      <p:cBhvr>
                                        <p:cTn id="13" dur="1900" fill="hold"/>
                                        <p:tgtEl>
                                          <p:spTgt spid="16"/>
                                        </p:tgtEl>
                                        <p:attrNameLst>
                                          <p:attrName>ppt_x</p:attrName>
                                        </p:attrNameLst>
                                      </p:cBhvr>
                                      <p:tavLst>
                                        <p:tav tm="0">
                                          <p:val>
                                            <p:strVal val="#ppt_x"/>
                                          </p:val>
                                        </p:tav>
                                        <p:tav tm="100000">
                                          <p:val>
                                            <p:strVal val="#ppt_x"/>
                                          </p:val>
                                        </p:tav>
                                      </p:tavLst>
                                    </p:anim>
                                    <p:anim calcmode="lin" valueType="num">
                                      <p:cBhvr>
                                        <p:cTn id="14" dur="1900" fill="hold"/>
                                        <p:tgtEl>
                                          <p:spTgt spid="16"/>
                                        </p:tgtEl>
                                        <p:attrNameLst>
                                          <p:attrName>ppt_y</p:attrName>
                                        </p:attrNameLst>
                                      </p:cBhvr>
                                      <p:tavLst>
                                        <p:tav tm="0">
                                          <p:val>
                                            <p:strVal val="#ppt_y+.1"/>
                                          </p:val>
                                        </p:tav>
                                        <p:tav tm="100000">
                                          <p:val>
                                            <p:strVal val="#ppt_y"/>
                                          </p:val>
                                        </p:tav>
                                      </p:tavLst>
                                    </p:anim>
                                  </p:childTnLst>
                                </p:cTn>
                              </p:par>
                              <p:par>
                                <p:cTn id="15" presetID="21" presetClass="entr" presetSubtype="1" fill="hold" grpId="0" nodeType="withEffect">
                                  <p:stCondLst>
                                    <p:cond delay="26900"/>
                                  </p:stCondLst>
                                  <p:childTnLst>
                                    <p:set>
                                      <p:cBhvr>
                                        <p:cTn id="16" dur="1" fill="hold">
                                          <p:stCondLst>
                                            <p:cond delay="0"/>
                                          </p:stCondLst>
                                        </p:cTn>
                                        <p:tgtEl>
                                          <p:spTgt spid="10"/>
                                        </p:tgtEl>
                                        <p:attrNameLst>
                                          <p:attrName>style.visibility</p:attrName>
                                        </p:attrNameLst>
                                      </p:cBhvr>
                                      <p:to>
                                        <p:strVal val="visible"/>
                                      </p:to>
                                    </p:set>
                                    <p:animEffect transition="in" filter="wheel(1)">
                                      <p:cBhvr>
                                        <p:cTn id="17" dur="2000"/>
                                        <p:tgtEl>
                                          <p:spTgt spid="10"/>
                                        </p:tgtEl>
                                      </p:cBhvr>
                                    </p:animEffect>
                                  </p:childTnLst>
                                </p:cTn>
                              </p:par>
                              <p:par>
                                <p:cTn id="18" presetID="42" presetClass="entr" presetSubtype="0" fill="hold" nodeType="withEffect">
                                  <p:stCondLst>
                                    <p:cond delay="2860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1900"/>
                                        <p:tgtEl>
                                          <p:spTgt spid="17"/>
                                        </p:tgtEl>
                                      </p:cBhvr>
                                    </p:animEffect>
                                    <p:anim calcmode="lin" valueType="num">
                                      <p:cBhvr>
                                        <p:cTn id="21" dur="1900" fill="hold"/>
                                        <p:tgtEl>
                                          <p:spTgt spid="17"/>
                                        </p:tgtEl>
                                        <p:attrNameLst>
                                          <p:attrName>ppt_x</p:attrName>
                                        </p:attrNameLst>
                                      </p:cBhvr>
                                      <p:tavLst>
                                        <p:tav tm="0">
                                          <p:val>
                                            <p:strVal val="#ppt_x"/>
                                          </p:val>
                                        </p:tav>
                                        <p:tav tm="100000">
                                          <p:val>
                                            <p:strVal val="#ppt_x"/>
                                          </p:val>
                                        </p:tav>
                                      </p:tavLst>
                                    </p:anim>
                                    <p:anim calcmode="lin" valueType="num">
                                      <p:cBhvr>
                                        <p:cTn id="22" dur="1900" fill="hold"/>
                                        <p:tgtEl>
                                          <p:spTgt spid="17"/>
                                        </p:tgtEl>
                                        <p:attrNameLst>
                                          <p:attrName>ppt_y</p:attrName>
                                        </p:attrNameLst>
                                      </p:cBhvr>
                                      <p:tavLst>
                                        <p:tav tm="0">
                                          <p:val>
                                            <p:strVal val="#ppt_y+.1"/>
                                          </p:val>
                                        </p:tav>
                                        <p:tav tm="100000">
                                          <p:val>
                                            <p:strVal val="#ppt_y"/>
                                          </p:val>
                                        </p:tav>
                                      </p:tavLst>
                                    </p:anim>
                                  </p:childTnLst>
                                </p:cTn>
                              </p:par>
                              <p:par>
                                <p:cTn id="23" presetID="10" presetClass="entr" presetSubtype="0" fill="hold" grpId="0" nodeType="withEffect">
                                  <p:stCondLst>
                                    <p:cond delay="3010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700"/>
                                        <p:tgtEl>
                                          <p:spTgt spid="20"/>
                                        </p:tgtEl>
                                      </p:cBhvr>
                                    </p:animEffect>
                                  </p:childTnLst>
                                </p:cTn>
                              </p:par>
                              <p:par>
                                <p:cTn id="26" presetID="21" presetClass="entr" presetSubtype="1" fill="hold" grpId="0" nodeType="withEffect">
                                  <p:stCondLst>
                                    <p:cond delay="21800"/>
                                  </p:stCondLst>
                                  <p:childTnLst>
                                    <p:set>
                                      <p:cBhvr>
                                        <p:cTn id="27" dur="1" fill="hold">
                                          <p:stCondLst>
                                            <p:cond delay="0"/>
                                          </p:stCondLst>
                                        </p:cTn>
                                        <p:tgtEl>
                                          <p:spTgt spid="5"/>
                                        </p:tgtEl>
                                        <p:attrNameLst>
                                          <p:attrName>style.visibility</p:attrName>
                                        </p:attrNameLst>
                                      </p:cBhvr>
                                      <p:to>
                                        <p:strVal val="visible"/>
                                      </p:to>
                                    </p:set>
                                    <p:animEffect transition="in" filter="wheel(1)">
                                      <p:cBhvr>
                                        <p:cTn id="28" dur="2000"/>
                                        <p:tgtEl>
                                          <p:spTgt spid="5"/>
                                        </p:tgtEl>
                                      </p:cBhvr>
                                    </p:animEffect>
                                  </p:childTnLst>
                                </p:cTn>
                              </p:par>
                              <p:par>
                                <p:cTn id="29" presetID="42" presetClass="entr" presetSubtype="0" fill="hold" nodeType="withEffect">
                                  <p:stCondLst>
                                    <p:cond delay="2230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2100"/>
                                        <p:tgtEl>
                                          <p:spTgt spid="8"/>
                                        </p:tgtEl>
                                      </p:cBhvr>
                                    </p:animEffect>
                                    <p:anim calcmode="lin" valueType="num">
                                      <p:cBhvr>
                                        <p:cTn id="32" dur="2100" fill="hold"/>
                                        <p:tgtEl>
                                          <p:spTgt spid="8"/>
                                        </p:tgtEl>
                                        <p:attrNameLst>
                                          <p:attrName>ppt_x</p:attrName>
                                        </p:attrNameLst>
                                      </p:cBhvr>
                                      <p:tavLst>
                                        <p:tav tm="0">
                                          <p:val>
                                            <p:strVal val="#ppt_x"/>
                                          </p:val>
                                        </p:tav>
                                        <p:tav tm="100000">
                                          <p:val>
                                            <p:strVal val="#ppt_x"/>
                                          </p:val>
                                        </p:tav>
                                      </p:tavLst>
                                    </p:anim>
                                    <p:anim calcmode="lin" valueType="num">
                                      <p:cBhvr>
                                        <p:cTn id="33" dur="2100" fill="hold"/>
                                        <p:tgtEl>
                                          <p:spTgt spid="8"/>
                                        </p:tgtEl>
                                        <p:attrNameLst>
                                          <p:attrName>ppt_y</p:attrName>
                                        </p:attrNameLst>
                                      </p:cBhvr>
                                      <p:tavLst>
                                        <p:tav tm="0">
                                          <p:val>
                                            <p:strVal val="#ppt_y+.1"/>
                                          </p:val>
                                        </p:tav>
                                        <p:tav tm="100000">
                                          <p:val>
                                            <p:strVal val="#ppt_y"/>
                                          </p:val>
                                        </p:tav>
                                      </p:tavLst>
                                    </p:anim>
                                  </p:childTnLst>
                                </p:cTn>
                              </p:par>
                              <p:par>
                                <p:cTn id="34" presetID="10" presetClass="entr" presetSubtype="0" fill="hold" grpId="0" nodeType="withEffect">
                                  <p:stCondLst>
                                    <p:cond delay="2310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8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9"/>
                </p:tgtEl>
              </p:cMediaNode>
            </p:audio>
          </p:childTnLst>
        </p:cTn>
      </p:par>
    </p:tnLst>
    <p:bldLst>
      <p:bldP spid="5" grpId="0" animBg="1"/>
      <p:bldP spid="6" grpId="0"/>
      <p:bldP spid="10" grpId="0" animBg="1"/>
      <p:bldP spid="12" grpId="0" animBg="1"/>
      <p:bldP spid="2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text, application, email&#10;&#10;Description automatically generated">
            <a:extLst>
              <a:ext uri="{FF2B5EF4-FFF2-40B4-BE49-F238E27FC236}">
                <a16:creationId xmlns:a16="http://schemas.microsoft.com/office/drawing/2014/main" id="{3D61C9A5-4CEC-B666-4DCC-46E936FF8170}"/>
              </a:ext>
            </a:extLst>
          </p:cNvPr>
          <p:cNvPicPr>
            <a:picLocks noChangeAspect="1"/>
          </p:cNvPicPr>
          <p:nvPr/>
        </p:nvPicPr>
        <p:blipFill>
          <a:blip r:embed="rId5"/>
          <a:stretch>
            <a:fillRect/>
          </a:stretch>
        </p:blipFill>
        <p:spPr>
          <a:xfrm>
            <a:off x="641555" y="1080398"/>
            <a:ext cx="10908890" cy="5189624"/>
          </a:xfrm>
          <a:prstGeom prst="rect">
            <a:avLst/>
          </a:prstGeom>
        </p:spPr>
      </p:pic>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441290" y="-117699"/>
            <a:ext cx="10611988" cy="1017925"/>
          </a:xfrm>
        </p:spPr>
        <p:txBody>
          <a:bodyPr lIns="91440" tIns="45720" rIns="91440" bIns="45720" anchor="ctr"/>
          <a:lstStyle/>
          <a:p>
            <a:r>
              <a:rPr lang="en-US">
                <a:cs typeface="Arial"/>
              </a:rPr>
              <a:t>Missing Bids</a:t>
            </a:r>
            <a:endParaRPr lang="en-US"/>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fld id="{D47257BE-248A-48BC-9F5F-19A6E1408DB6}" type="slidenum">
              <a:rPr lang="en-US" smtClean="0"/>
              <a:pPr/>
              <a:t>32</a:t>
            </a:fld>
            <a:endParaRPr lang="en-US"/>
          </a:p>
        </p:txBody>
      </p:sp>
      <p:sp>
        <p:nvSpPr>
          <p:cNvPr id="7" name="Oval 6">
            <a:extLst>
              <a:ext uri="{FF2B5EF4-FFF2-40B4-BE49-F238E27FC236}">
                <a16:creationId xmlns:a16="http://schemas.microsoft.com/office/drawing/2014/main" id="{40CAC7B2-EA7C-DEA4-2437-C860ACE04CA9}"/>
              </a:ext>
            </a:extLst>
          </p:cNvPr>
          <p:cNvSpPr/>
          <p:nvPr/>
        </p:nvSpPr>
        <p:spPr>
          <a:xfrm>
            <a:off x="7269156" y="1080398"/>
            <a:ext cx="869795" cy="421094"/>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lide_32">
            <a:hlinkClick r:id="" action="ppaction://media"/>
            <a:extLst>
              <a:ext uri="{FF2B5EF4-FFF2-40B4-BE49-F238E27FC236}">
                <a16:creationId xmlns:a16="http://schemas.microsoft.com/office/drawing/2014/main" id="{35A8D066-5D93-B2CF-9770-E5C7E5170B1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04444" y="5427415"/>
            <a:ext cx="271463" cy="271463"/>
          </a:xfrm>
          <a:prstGeom prst="rect">
            <a:avLst/>
          </a:prstGeom>
        </p:spPr>
      </p:pic>
    </p:spTree>
    <p:extLst>
      <p:ext uri="{BB962C8B-B14F-4D97-AF65-F5344CB8AC3E}">
        <p14:creationId xmlns:p14="http://schemas.microsoft.com/office/powerpoint/2010/main" val="3633724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005" fill="hold"/>
                                        <p:tgtEl>
                                          <p:spTgt spid="5"/>
                                        </p:tgtEl>
                                      </p:cBhvr>
                                    </p:cmd>
                                  </p:childTnLst>
                                </p:cTn>
                              </p:par>
                              <p:par>
                                <p:cTn id="7" presetID="21" presetClass="entr" presetSubtype="1" fill="hold" grpId="0" nodeType="withEffect">
                                  <p:stCondLst>
                                    <p:cond delay="900"/>
                                  </p:stCondLst>
                                  <p:childTnLst>
                                    <p:set>
                                      <p:cBhvr>
                                        <p:cTn id="8" dur="1" fill="hold">
                                          <p:stCondLst>
                                            <p:cond delay="0"/>
                                          </p:stCondLst>
                                        </p:cTn>
                                        <p:tgtEl>
                                          <p:spTgt spid="7"/>
                                        </p:tgtEl>
                                        <p:attrNameLst>
                                          <p:attrName>style.visibility</p:attrName>
                                        </p:attrNameLst>
                                      </p:cBhvr>
                                      <p:to>
                                        <p:strVal val="visible"/>
                                      </p:to>
                                    </p:set>
                                    <p:animEffect transition="in" filter="wheel(1)">
                                      <p:cBhvr>
                                        <p:cTn id="9" dur="33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389512" y="-3399"/>
            <a:ext cx="10611988" cy="1017925"/>
          </a:xfrm>
        </p:spPr>
        <p:txBody>
          <a:bodyPr lIns="91440" tIns="45720" rIns="91440" bIns="45720" anchor="ctr"/>
          <a:lstStyle/>
          <a:p>
            <a:r>
              <a:rPr lang="en-US">
                <a:cs typeface="Arial"/>
              </a:rPr>
              <a:t>Round 2+ Bid Processing</a:t>
            </a:r>
            <a:endParaRPr lang="en-US"/>
          </a:p>
        </p:txBody>
      </p:sp>
      <p:sp>
        <p:nvSpPr>
          <p:cNvPr id="3" name="Text Placeholder 2">
            <a:extLst>
              <a:ext uri="{FF2B5EF4-FFF2-40B4-BE49-F238E27FC236}">
                <a16:creationId xmlns:a16="http://schemas.microsoft.com/office/drawing/2014/main" id="{4275BC2F-68E3-8433-6E74-4F34E3BB15A7}"/>
              </a:ext>
            </a:extLst>
          </p:cNvPr>
          <p:cNvSpPr>
            <a:spLocks noGrp="1"/>
          </p:cNvSpPr>
          <p:nvPr>
            <p:ph type="body" sz="quarter" idx="11"/>
          </p:nvPr>
        </p:nvSpPr>
        <p:spPr>
          <a:xfrm>
            <a:off x="473767" y="1248193"/>
            <a:ext cx="10041475" cy="4688004"/>
          </a:xfrm>
        </p:spPr>
        <p:txBody>
          <a:bodyPr lIns="91440" tIns="45720" rIns="91440" bIns="45720" anchor="t"/>
          <a:lstStyle/>
          <a:p>
            <a:r>
              <a:rPr lang="en-US" dirty="0">
                <a:ea typeface="+mj-lt"/>
                <a:cs typeface="Arial"/>
              </a:rPr>
              <a:t>After each round, the auction system processes all bids to determine:</a:t>
            </a:r>
          </a:p>
          <a:p>
            <a:pPr lvl="1"/>
            <a:r>
              <a:rPr lang="en-US" dirty="0">
                <a:ea typeface="+mj-lt"/>
                <a:cs typeface="Arial"/>
              </a:rPr>
              <a:t>Which lease area each bidder is “on” in the next round.</a:t>
            </a:r>
          </a:p>
          <a:p>
            <a:pPr lvl="1"/>
            <a:r>
              <a:rPr lang="en-US" dirty="0">
                <a:ea typeface="+mj-lt"/>
                <a:cs typeface="Arial"/>
              </a:rPr>
              <a:t>The posted price of each lease area.</a:t>
            </a:r>
          </a:p>
          <a:p>
            <a:r>
              <a:rPr lang="en-US" dirty="0">
                <a:ea typeface="+mj-lt"/>
                <a:cs typeface="Arial"/>
              </a:rPr>
              <a:t>Processing is done to ensure: </a:t>
            </a:r>
          </a:p>
          <a:p>
            <a:pPr lvl="1"/>
            <a:r>
              <a:rPr lang="en-US" dirty="0">
                <a:ea typeface="+mj-lt"/>
                <a:cs typeface="Arial"/>
              </a:rPr>
              <a:t>No lease areas drop from having demand to not having demand.</a:t>
            </a:r>
          </a:p>
          <a:p>
            <a:pPr lvl="1"/>
            <a:r>
              <a:rPr lang="en-US" dirty="0">
                <a:ea typeface="+mj-lt"/>
                <a:cs typeface="Arial"/>
              </a:rPr>
              <a:t>No bidder exceeds its eligibility (e.g., has bids on two areas when they can only win one).</a:t>
            </a:r>
          </a:p>
          <a:p>
            <a:pPr lvl="2"/>
            <a:endParaRPr lang="en-US" sz="1600" dirty="0">
              <a:ea typeface="+mj-lt"/>
              <a:cs typeface="Arial"/>
            </a:endParaRPr>
          </a:p>
          <a:p>
            <a:endParaRPr lang="en-US" sz="2000" dirty="0">
              <a:ea typeface="+mj-lt"/>
              <a:cs typeface="Arial"/>
            </a:endParaRPr>
          </a:p>
          <a:p>
            <a:endParaRPr lang="en-US" sz="2000" dirty="0">
              <a:ea typeface="+mj-lt"/>
              <a:cs typeface="Arial"/>
            </a:endParaRPr>
          </a:p>
          <a:p>
            <a:endParaRPr lang="en-US" sz="2000" dirty="0">
              <a:ea typeface="+mj-lt"/>
              <a:cs typeface="Arial"/>
            </a:endParaRPr>
          </a:p>
          <a:p>
            <a:endParaRPr lang="en-US" sz="2000" dirty="0">
              <a:ea typeface="+mj-lt"/>
              <a:cs typeface="Arial"/>
            </a:endParaRPr>
          </a:p>
          <a:p>
            <a:pPr lvl="1"/>
            <a:endParaRPr lang="en-US" sz="2000" dirty="0">
              <a:ea typeface="+mj-lt"/>
              <a:cs typeface="Arial"/>
            </a:endParaRPr>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Slide_33">
            <a:hlinkClick r:id="" action="ppaction://media"/>
            <a:extLst>
              <a:ext uri="{FF2B5EF4-FFF2-40B4-BE49-F238E27FC236}">
                <a16:creationId xmlns:a16="http://schemas.microsoft.com/office/drawing/2014/main" id="{5029F327-A78A-782C-F19A-D5A42D93FE8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77302" y="5338344"/>
            <a:ext cx="271463" cy="271463"/>
          </a:xfrm>
          <a:prstGeom prst="rect">
            <a:avLst/>
          </a:prstGeom>
        </p:spPr>
      </p:pic>
    </p:spTree>
    <p:extLst>
      <p:ext uri="{BB962C8B-B14F-4D97-AF65-F5344CB8AC3E}">
        <p14:creationId xmlns:p14="http://schemas.microsoft.com/office/powerpoint/2010/main" val="236434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61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389512" y="-3399"/>
            <a:ext cx="10611988" cy="1017925"/>
          </a:xfrm>
        </p:spPr>
        <p:txBody>
          <a:bodyPr lIns="91440" tIns="45720" rIns="91440" bIns="45720" anchor="ctr"/>
          <a:lstStyle/>
          <a:p>
            <a:r>
              <a:rPr lang="en-US">
                <a:cs typeface="Arial"/>
              </a:rPr>
              <a:t>Round 2+ Bid Processing</a:t>
            </a:r>
            <a:endParaRPr lang="en-US"/>
          </a:p>
        </p:txBody>
      </p:sp>
      <p:sp>
        <p:nvSpPr>
          <p:cNvPr id="3" name="Text Placeholder 2">
            <a:extLst>
              <a:ext uri="{FF2B5EF4-FFF2-40B4-BE49-F238E27FC236}">
                <a16:creationId xmlns:a16="http://schemas.microsoft.com/office/drawing/2014/main" id="{4275BC2F-68E3-8433-6E74-4F34E3BB15A7}"/>
              </a:ext>
            </a:extLst>
          </p:cNvPr>
          <p:cNvSpPr>
            <a:spLocks noGrp="1"/>
          </p:cNvSpPr>
          <p:nvPr>
            <p:ph type="body" sz="quarter" idx="11"/>
          </p:nvPr>
        </p:nvSpPr>
        <p:spPr>
          <a:xfrm>
            <a:off x="473767" y="1248193"/>
            <a:ext cx="11244465" cy="4688004"/>
          </a:xfrm>
        </p:spPr>
        <p:txBody>
          <a:bodyPr lIns="91440" tIns="45720" rIns="91440" bIns="45720" anchor="t"/>
          <a:lstStyle/>
          <a:p>
            <a:r>
              <a:rPr lang="en-US" dirty="0">
                <a:ea typeface="+mj-lt"/>
                <a:cs typeface="Arial"/>
              </a:rPr>
              <a:t>Add missing bids</a:t>
            </a:r>
          </a:p>
          <a:p>
            <a:pPr lvl="1"/>
            <a:r>
              <a:rPr lang="en-US" dirty="0">
                <a:ea typeface="+mj-lt"/>
                <a:cs typeface="Arial"/>
              </a:rPr>
              <a:t>The system will replace the missing bid with a bid of 0 at the start of round price.</a:t>
            </a:r>
          </a:p>
          <a:p>
            <a:r>
              <a:rPr lang="en-US" dirty="0">
                <a:ea typeface="+mj-lt"/>
                <a:cs typeface="Arial"/>
              </a:rPr>
              <a:t>Accept bids to maintain demand</a:t>
            </a:r>
            <a:endParaRPr lang="en-US" b="0" dirty="0">
              <a:ea typeface="+mj-lt"/>
              <a:cs typeface="Arial"/>
            </a:endParaRPr>
          </a:p>
          <a:p>
            <a:r>
              <a:rPr lang="en-US" dirty="0">
                <a:ea typeface="+mj-lt"/>
                <a:cs typeface="Arial"/>
              </a:rPr>
              <a:t>Sort bids to change demand in price point order (lowest to highest)</a:t>
            </a:r>
          </a:p>
          <a:p>
            <a:pPr lvl="1"/>
            <a:r>
              <a:rPr lang="en-US" sz="2000" dirty="0">
                <a:ea typeface="+mj-lt"/>
                <a:cs typeface="Arial"/>
              </a:rPr>
              <a:t>Ties are broken by pseudo-random numbers (lowest to highest).</a:t>
            </a:r>
          </a:p>
          <a:p>
            <a:pPr lvl="1"/>
            <a:endParaRPr lang="en-US" sz="2000" dirty="0">
              <a:ea typeface="+mj-lt"/>
              <a:cs typeface="Arial"/>
            </a:endParaRPr>
          </a:p>
          <a:p>
            <a:endParaRPr lang="en-US" sz="2000" dirty="0">
              <a:ea typeface="+mj-lt"/>
              <a:cs typeface="Arial"/>
            </a:endParaRPr>
          </a:p>
          <a:p>
            <a:pPr lvl="1"/>
            <a:endParaRPr lang="en-US" sz="2000" dirty="0">
              <a:ea typeface="+mj-lt"/>
              <a:cs typeface="Arial"/>
            </a:endParaRPr>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7257BE-248A-48BC-9F5F-19A6E1408DB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Table 5">
            <a:extLst>
              <a:ext uri="{FF2B5EF4-FFF2-40B4-BE49-F238E27FC236}">
                <a16:creationId xmlns:a16="http://schemas.microsoft.com/office/drawing/2014/main" id="{147AA444-F7B2-4250-273B-36D0D340741F}"/>
              </a:ext>
            </a:extLst>
          </p:cNvPr>
          <p:cNvGraphicFramePr>
            <a:graphicFrameLocks noGrp="1"/>
          </p:cNvGraphicFramePr>
          <p:nvPr>
            <p:extLst>
              <p:ext uri="{D42A27DB-BD31-4B8C-83A1-F6EECF244321}">
                <p14:modId xmlns:p14="http://schemas.microsoft.com/office/powerpoint/2010/main" val="1779754026"/>
              </p:ext>
            </p:extLst>
          </p:nvPr>
        </p:nvGraphicFramePr>
        <p:xfrm>
          <a:off x="844063" y="3626339"/>
          <a:ext cx="8831382" cy="1821417"/>
        </p:xfrm>
        <a:graphic>
          <a:graphicData uri="http://schemas.openxmlformats.org/drawingml/2006/table">
            <a:tbl>
              <a:tblPr firstRow="1" firstCol="1" bandRow="1">
                <a:tableStyleId>{5C22544A-7EE6-4342-B048-85BDC9FD1C3A}</a:tableStyleId>
              </a:tblPr>
              <a:tblGrid>
                <a:gridCol w="2016499">
                  <a:extLst>
                    <a:ext uri="{9D8B030D-6E8A-4147-A177-3AD203B41FA5}">
                      <a16:colId xmlns:a16="http://schemas.microsoft.com/office/drawing/2014/main" val="570987175"/>
                    </a:ext>
                  </a:extLst>
                </a:gridCol>
                <a:gridCol w="706510">
                  <a:extLst>
                    <a:ext uri="{9D8B030D-6E8A-4147-A177-3AD203B41FA5}">
                      <a16:colId xmlns:a16="http://schemas.microsoft.com/office/drawing/2014/main" val="274740572"/>
                    </a:ext>
                  </a:extLst>
                </a:gridCol>
                <a:gridCol w="632916">
                  <a:extLst>
                    <a:ext uri="{9D8B030D-6E8A-4147-A177-3AD203B41FA5}">
                      <a16:colId xmlns:a16="http://schemas.microsoft.com/office/drawing/2014/main" val="3937686579"/>
                    </a:ext>
                  </a:extLst>
                </a:gridCol>
                <a:gridCol w="1148080">
                  <a:extLst>
                    <a:ext uri="{9D8B030D-6E8A-4147-A177-3AD203B41FA5}">
                      <a16:colId xmlns:a16="http://schemas.microsoft.com/office/drawing/2014/main" val="2048713271"/>
                    </a:ext>
                  </a:extLst>
                </a:gridCol>
                <a:gridCol w="1148080">
                  <a:extLst>
                    <a:ext uri="{9D8B030D-6E8A-4147-A177-3AD203B41FA5}">
                      <a16:colId xmlns:a16="http://schemas.microsoft.com/office/drawing/2014/main" val="3345364012"/>
                    </a:ext>
                  </a:extLst>
                </a:gridCol>
                <a:gridCol w="2016499">
                  <a:extLst>
                    <a:ext uri="{9D8B030D-6E8A-4147-A177-3AD203B41FA5}">
                      <a16:colId xmlns:a16="http://schemas.microsoft.com/office/drawing/2014/main" val="2818557279"/>
                    </a:ext>
                  </a:extLst>
                </a:gridCol>
                <a:gridCol w="1162798">
                  <a:extLst>
                    <a:ext uri="{9D8B030D-6E8A-4147-A177-3AD203B41FA5}">
                      <a16:colId xmlns:a16="http://schemas.microsoft.com/office/drawing/2014/main" val="1079133164"/>
                    </a:ext>
                  </a:extLst>
                </a:gridCol>
              </a:tblGrid>
              <a:tr h="426286">
                <a:tc>
                  <a:txBody>
                    <a:bodyPr/>
                    <a:lstStyle/>
                    <a:p>
                      <a:pPr algn="ctr" rtl="0" fontAlgn="ctr"/>
                      <a:r>
                        <a:rPr lang="en-US" sz="1400" u="none" strike="noStrike">
                          <a:effectLst/>
                        </a:rPr>
                        <a:t>Bid #</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Bidder</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Lease Area</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Start-of-Round Price</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Clock Price</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Submitted Bid</a:t>
                      </a:r>
                      <a:endParaRPr lang="en-U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rtl="0" fontAlgn="ctr"/>
                      <a:r>
                        <a:rPr lang="en-US" sz="1400" u="none" strike="noStrike">
                          <a:effectLst/>
                        </a:rPr>
                        <a:t>Price Point </a:t>
                      </a:r>
                      <a:endParaRPr lang="en-US" sz="1400" b="1"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344940567"/>
                  </a:ext>
                </a:extLst>
              </a:tr>
              <a:tr h="237602">
                <a:tc rowSpan="2">
                  <a:txBody>
                    <a:bodyPr/>
                    <a:lstStyle/>
                    <a:p>
                      <a:pPr algn="ctr" rtl="0" fontAlgn="ctr"/>
                      <a:r>
                        <a:rPr lang="en-US" sz="1400" u="none" strike="noStrike">
                          <a:effectLst/>
                        </a:rPr>
                        <a:t>1</a:t>
                      </a:r>
                      <a:endParaRPr lang="en-US" sz="1400" b="1" i="0" u="none" strike="noStrike">
                        <a:solidFill>
                          <a:srgbClr val="000000"/>
                        </a:solidFill>
                        <a:effectLst/>
                        <a:latin typeface="Calibri" panose="020F0502020204030204" pitchFamily="34" charset="0"/>
                      </a:endParaRPr>
                    </a:p>
                  </a:txBody>
                  <a:tcPr marL="7620" marR="7620" marT="7620" marB="0" anchor="ctr"/>
                </a:tc>
                <a:tc rowSpan="2">
                  <a:txBody>
                    <a:bodyPr/>
                    <a:lstStyle/>
                    <a:p>
                      <a:pPr algn="ctr" rtl="0" fontAlgn="ctr"/>
                      <a:r>
                        <a:rPr lang="en-US" sz="1400" u="none" strike="noStrike">
                          <a:effectLst/>
                        </a:rPr>
                        <a:t>DEF Co</a:t>
                      </a:r>
                      <a:endParaRPr lang="en-US" sz="1400" b="0" i="0" u="none" strike="noStrike">
                        <a:solidFill>
                          <a:srgbClr val="000000"/>
                        </a:solidFill>
                        <a:effectLst/>
                        <a:latin typeface="Calibri" panose="020F0502020204030204" pitchFamily="34" charset="0"/>
                      </a:endParaRPr>
                    </a:p>
                  </a:txBody>
                  <a:tcPr marL="7620" marR="7620" marT="7620" marB="0" anchor="ctr"/>
                </a:tc>
                <a:tc rowSpan="2">
                  <a:txBody>
                    <a:bodyPr/>
                    <a:lstStyle/>
                    <a:p>
                      <a:pPr algn="ctr" rtl="0" fontAlgn="ctr"/>
                      <a:r>
                        <a:rPr lang="en-US" sz="1400" u="none" strike="noStrike">
                          <a:effectLst/>
                        </a:rPr>
                        <a:t>B</a:t>
                      </a:r>
                      <a:endParaRPr lang="en-US" sz="1400" b="0" i="0" u="none" strike="noStrike">
                        <a:solidFill>
                          <a:srgbClr val="000000"/>
                        </a:solidFill>
                        <a:effectLst/>
                        <a:latin typeface="Calibri" panose="020F0502020204030204" pitchFamily="34" charset="0"/>
                      </a:endParaRPr>
                    </a:p>
                  </a:txBody>
                  <a:tcPr marL="7620" marR="7620" marT="7620" marB="0" anchor="ctr"/>
                </a:tc>
                <a:tc rowSpan="2">
                  <a:txBody>
                    <a:bodyPr/>
                    <a:lstStyle/>
                    <a:p>
                      <a:pPr algn="ctr" rtl="0" fontAlgn="ctr"/>
                      <a:r>
                        <a:rPr lang="en-US" sz="1400" u="none" strike="noStrike">
                          <a:effectLst/>
                        </a:rPr>
                        <a:t>$1,200,000</a:t>
                      </a:r>
                    </a:p>
                  </a:txBody>
                  <a:tcPr marL="7620" marR="7620" marT="7620" marB="0" anchor="ctr"/>
                </a:tc>
                <a:tc rowSpan="2">
                  <a:txBody>
                    <a:bodyPr/>
                    <a:lstStyle/>
                    <a:p>
                      <a:pPr algn="ctr" rtl="0" fontAlgn="ctr"/>
                      <a:r>
                        <a:rPr lang="en-US" sz="1400" u="none" strike="noStrike">
                          <a:effectLst/>
                        </a:rPr>
                        <a:t>$1,400,000</a:t>
                      </a:r>
                    </a:p>
                  </a:txBody>
                  <a:tcPr marL="7620" marR="7620" marT="7620" marB="0" anchor="ctr"/>
                </a:tc>
                <a:tc>
                  <a:txBody>
                    <a:bodyPr/>
                    <a:lstStyle/>
                    <a:p>
                      <a:pPr algn="ctr" rtl="0" fontAlgn="ctr"/>
                      <a:r>
                        <a:rPr lang="en-US" sz="1400" u="none" strike="noStrike">
                          <a:effectLst/>
                        </a:rPr>
                        <a:t>0 at $1,200,000</a:t>
                      </a:r>
                      <a:endParaRPr lang="en-US" sz="1400" b="0" i="0" u="none" strike="noStrike">
                        <a:solidFill>
                          <a:srgbClr val="000000"/>
                        </a:solidFill>
                        <a:effectLst/>
                        <a:latin typeface="Calibri" panose="020F0502020204030204" pitchFamily="34" charset="0"/>
                      </a:endParaRPr>
                    </a:p>
                  </a:txBody>
                  <a:tcPr marL="7620" marR="7620" marT="7620" marB="0" anchor="ctr"/>
                </a:tc>
                <a:tc rowSpan="2">
                  <a:txBody>
                    <a:bodyPr/>
                    <a:lstStyle/>
                    <a:p>
                      <a:pPr algn="ctr" rtl="0" fontAlgn="ctr"/>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642356734"/>
                  </a:ext>
                </a:extLst>
              </a:tr>
              <a:tr h="209649">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ctr"/>
                      <a:r>
                        <a:rPr lang="en-US" sz="1400" u="none" strike="noStrike">
                          <a:effectLst/>
                        </a:rPr>
                        <a:t>[Decrease demand]</a:t>
                      </a:r>
                      <a:endParaRPr lang="en-US" sz="1400" b="0" i="0" u="none" strike="noStrike">
                        <a:solidFill>
                          <a:srgbClr val="000000"/>
                        </a:solidFill>
                        <a:effectLst/>
                        <a:latin typeface="Calibri" panose="020F050202020403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920317416"/>
                  </a:ext>
                </a:extLst>
              </a:tr>
              <a:tr h="216637">
                <a:tc rowSpan="2">
                  <a:txBody>
                    <a:bodyPr/>
                    <a:lstStyle/>
                    <a:p>
                      <a:pPr algn="ctr" rtl="0" fontAlgn="ctr"/>
                      <a:r>
                        <a:rPr lang="en-US" sz="1400" u="none" strike="noStrike">
                          <a:effectLst/>
                        </a:rPr>
                        <a:t>2</a:t>
                      </a:r>
                      <a:endParaRPr lang="en-US" sz="1400" b="1" i="0" u="none" strike="noStrike">
                        <a:solidFill>
                          <a:srgbClr val="000000"/>
                        </a:solidFill>
                        <a:effectLst/>
                        <a:latin typeface="Calibri" panose="020F0502020204030204" pitchFamily="34" charset="0"/>
                      </a:endParaRPr>
                    </a:p>
                  </a:txBody>
                  <a:tcPr marL="7620" marR="7620" marT="7620" marB="0" anchor="ctr"/>
                </a:tc>
                <a:tc rowSpan="2">
                  <a:txBody>
                    <a:bodyPr/>
                    <a:lstStyle/>
                    <a:p>
                      <a:pPr algn="ctr" rtl="0" fontAlgn="ctr"/>
                      <a:r>
                        <a:rPr lang="en-US" sz="1400" u="none" strike="noStrike">
                          <a:effectLst/>
                        </a:rPr>
                        <a:t>GHI Co</a:t>
                      </a:r>
                      <a:endParaRPr lang="en-US" sz="1400" b="0" i="0" u="none" strike="noStrike">
                        <a:solidFill>
                          <a:srgbClr val="000000"/>
                        </a:solidFill>
                        <a:effectLst/>
                        <a:latin typeface="Calibri" panose="020F0502020204030204" pitchFamily="34" charset="0"/>
                      </a:endParaRPr>
                    </a:p>
                  </a:txBody>
                  <a:tcPr marL="7620" marR="7620" marT="7620" marB="0" anchor="ctr"/>
                </a:tc>
                <a:tc rowSpan="2">
                  <a:txBody>
                    <a:bodyPr/>
                    <a:lstStyle/>
                    <a:p>
                      <a:pPr algn="ctr" rtl="0" fontAlgn="ctr"/>
                      <a:r>
                        <a:rPr lang="en-US" sz="1400" u="none" strike="noStrike">
                          <a:effectLst/>
                        </a:rPr>
                        <a:t>A</a:t>
                      </a:r>
                      <a:endParaRPr lang="en-US" sz="1400" b="0" i="0" u="none" strike="noStrike">
                        <a:solidFill>
                          <a:srgbClr val="000000"/>
                        </a:solidFill>
                        <a:effectLst/>
                        <a:latin typeface="Calibri" panose="020F0502020204030204" pitchFamily="34" charset="0"/>
                      </a:endParaRPr>
                    </a:p>
                  </a:txBody>
                  <a:tcPr marL="7620" marR="7620" marT="7620" marB="0" anchor="ctr"/>
                </a:tc>
                <a:tc rowSpan="2">
                  <a:txBody>
                    <a:bodyPr/>
                    <a:lstStyle/>
                    <a:p>
                      <a:pPr algn="ctr" rtl="0" fontAlgn="ctr"/>
                      <a:r>
                        <a:rPr lang="en-US" sz="1400" u="none" strike="noStrike">
                          <a:effectLst/>
                        </a:rPr>
                        <a:t>$1,000,000</a:t>
                      </a:r>
                    </a:p>
                  </a:txBody>
                  <a:tcPr marL="7620" marR="7620" marT="7620" marB="0" anchor="ctr"/>
                </a:tc>
                <a:tc rowSpan="2">
                  <a:txBody>
                    <a:bodyPr/>
                    <a:lstStyle/>
                    <a:p>
                      <a:pPr algn="ctr" rtl="0" fontAlgn="ctr"/>
                      <a:r>
                        <a:rPr lang="en-US" sz="1400" u="none" strike="noStrike">
                          <a:effectLst/>
                        </a:rPr>
                        <a:t>$1,200,000</a:t>
                      </a:r>
                    </a:p>
                  </a:txBody>
                  <a:tcPr marL="7620" marR="7620" marT="7620" marB="0" anchor="ctr"/>
                </a:tc>
                <a:tc>
                  <a:txBody>
                    <a:bodyPr/>
                    <a:lstStyle/>
                    <a:p>
                      <a:pPr algn="ctr" rtl="0" fontAlgn="ctr"/>
                      <a:r>
                        <a:rPr lang="en-US" sz="1400" u="none" strike="noStrike">
                          <a:effectLst/>
                        </a:rPr>
                        <a:t>0 at $1,100,000</a:t>
                      </a:r>
                      <a:endParaRPr lang="en-US" sz="1400" b="0" i="0" u="none" strike="noStrike">
                        <a:solidFill>
                          <a:srgbClr val="000000"/>
                        </a:solidFill>
                        <a:effectLst/>
                        <a:latin typeface="Calibri" panose="020F0502020204030204" pitchFamily="34" charset="0"/>
                      </a:endParaRPr>
                    </a:p>
                  </a:txBody>
                  <a:tcPr marL="7620" marR="7620" marT="7620" marB="0" anchor="ctr"/>
                </a:tc>
                <a:tc rowSpan="2">
                  <a:txBody>
                    <a:bodyPr/>
                    <a:lstStyle/>
                    <a:p>
                      <a:pPr algn="ctr" rtl="0" fontAlgn="ctr"/>
                      <a:r>
                        <a:rPr lang="en-US" sz="1400" u="none" strike="noStrike">
                          <a:effectLst/>
                        </a:rPr>
                        <a:t>50%</a:t>
                      </a:r>
                      <a:endParaRPr lang="en-US" sz="14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772932775"/>
                  </a:ext>
                </a:extLst>
              </a:tr>
              <a:tr h="20266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ctr"/>
                      <a:r>
                        <a:rPr lang="en-US" sz="1400" u="none" strike="noStrike">
                          <a:effectLst/>
                        </a:rPr>
                        <a:t>[Decrease demand]</a:t>
                      </a:r>
                      <a:endParaRPr lang="en-US" sz="1400" b="0" i="0" u="none" strike="noStrike">
                        <a:solidFill>
                          <a:srgbClr val="000000"/>
                        </a:solidFill>
                        <a:effectLst/>
                        <a:latin typeface="Calibri" panose="020F050202020403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4081267719"/>
                  </a:ext>
                </a:extLst>
              </a:tr>
              <a:tr h="265555">
                <a:tc rowSpan="2">
                  <a:txBody>
                    <a:bodyPr/>
                    <a:lstStyle/>
                    <a:p>
                      <a:pPr algn="ctr" rtl="0" fontAlgn="ctr"/>
                      <a:r>
                        <a:rPr lang="en-US" sz="1400" u="none" strike="noStrike">
                          <a:effectLst/>
                        </a:rPr>
                        <a:t>3</a:t>
                      </a:r>
                      <a:endParaRPr lang="en-US" sz="1400" b="1" i="0" u="none" strike="noStrike">
                        <a:solidFill>
                          <a:srgbClr val="000000"/>
                        </a:solidFill>
                        <a:effectLst/>
                        <a:latin typeface="Calibri" panose="020F0502020204030204" pitchFamily="34" charset="0"/>
                      </a:endParaRPr>
                    </a:p>
                  </a:txBody>
                  <a:tcPr marL="7620" marR="7620" marT="7620" marB="0" anchor="ctr"/>
                </a:tc>
                <a:tc rowSpan="2">
                  <a:txBody>
                    <a:bodyPr/>
                    <a:lstStyle/>
                    <a:p>
                      <a:pPr algn="ctr" rtl="0" fontAlgn="ctr"/>
                      <a:r>
                        <a:rPr lang="en-US" sz="1400" u="none" strike="noStrike">
                          <a:effectLst/>
                        </a:rPr>
                        <a:t>ABC Co</a:t>
                      </a:r>
                      <a:endParaRPr lang="en-US" sz="1400" b="0" i="0" u="none" strike="noStrike">
                        <a:solidFill>
                          <a:srgbClr val="000000"/>
                        </a:solidFill>
                        <a:effectLst/>
                        <a:latin typeface="Calibri" panose="020F0502020204030204" pitchFamily="34" charset="0"/>
                      </a:endParaRPr>
                    </a:p>
                  </a:txBody>
                  <a:tcPr marL="7620" marR="7620" marT="7620" marB="0" anchor="ctr"/>
                </a:tc>
                <a:tc rowSpan="2">
                  <a:txBody>
                    <a:bodyPr/>
                    <a:lstStyle/>
                    <a:p>
                      <a:pPr algn="ctr" rtl="0" fontAlgn="ctr"/>
                      <a:r>
                        <a:rPr lang="en-US" sz="1400" u="none" strike="noStrike">
                          <a:effectLst/>
                        </a:rPr>
                        <a:t>A</a:t>
                      </a:r>
                      <a:endParaRPr lang="en-US" sz="1400" b="0" i="0" u="none" strike="noStrike">
                        <a:solidFill>
                          <a:srgbClr val="000000"/>
                        </a:solidFill>
                        <a:effectLst/>
                        <a:latin typeface="Calibri" panose="020F0502020204030204" pitchFamily="34" charset="0"/>
                      </a:endParaRPr>
                    </a:p>
                  </a:txBody>
                  <a:tcPr marL="7620" marR="7620" marT="7620" marB="0" anchor="ctr"/>
                </a:tc>
                <a:tc rowSpan="2">
                  <a:txBody>
                    <a:bodyPr/>
                    <a:lstStyle/>
                    <a:p>
                      <a:pPr algn="ctr" rtl="0" fontAlgn="ctr"/>
                      <a:r>
                        <a:rPr lang="en-US" sz="1400" u="none" strike="noStrike">
                          <a:effectLst/>
                        </a:rPr>
                        <a:t>$1,000,000</a:t>
                      </a:r>
                    </a:p>
                  </a:txBody>
                  <a:tcPr marL="7620" marR="7620" marT="7620" marB="0" anchor="ctr"/>
                </a:tc>
                <a:tc rowSpan="2">
                  <a:txBody>
                    <a:bodyPr/>
                    <a:lstStyle/>
                    <a:p>
                      <a:pPr algn="ctr" rtl="0" fontAlgn="ctr"/>
                      <a:r>
                        <a:rPr lang="en-US" sz="1400" u="none" strike="noStrike">
                          <a:effectLst/>
                        </a:rPr>
                        <a:t>$1,200,000</a:t>
                      </a:r>
                    </a:p>
                  </a:txBody>
                  <a:tcPr marL="7620" marR="7620" marT="7620" marB="0" anchor="ctr"/>
                </a:tc>
                <a:tc>
                  <a:txBody>
                    <a:bodyPr/>
                    <a:lstStyle/>
                    <a:p>
                      <a:pPr algn="ctr" rtl="0" fontAlgn="ctr"/>
                      <a:r>
                        <a:rPr lang="en-US" sz="1400" u="none" strike="noStrike">
                          <a:effectLst/>
                        </a:rPr>
                        <a:t>1 at $1,200,000</a:t>
                      </a:r>
                      <a:endParaRPr lang="en-US" sz="1400" b="0" i="0" u="none" strike="noStrike">
                        <a:solidFill>
                          <a:srgbClr val="000000"/>
                        </a:solidFill>
                        <a:effectLst/>
                        <a:latin typeface="Calibri" panose="020F0502020204030204" pitchFamily="34" charset="0"/>
                      </a:endParaRPr>
                    </a:p>
                  </a:txBody>
                  <a:tcPr marL="7620" marR="7620" marT="7620" marB="0" anchor="ctr"/>
                </a:tc>
                <a:tc rowSpan="2">
                  <a:txBody>
                    <a:bodyPr/>
                    <a:lstStyle/>
                    <a:p>
                      <a:pPr algn="ctr" rtl="0" fontAlgn="ctr"/>
                      <a:r>
                        <a:rPr lang="en-US" sz="1400" u="none" strike="noStrike">
                          <a:effectLst/>
                        </a:rPr>
                        <a:t>100%</a:t>
                      </a:r>
                      <a:endParaRPr lang="en-US" sz="14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288896957"/>
                  </a:ext>
                </a:extLst>
              </a:tr>
              <a:tr h="20266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ctr"/>
                      <a:r>
                        <a:rPr lang="en-US" sz="1400" u="none" strike="noStrike">
                          <a:effectLst/>
                        </a:rPr>
                        <a:t>[Increase demand]</a:t>
                      </a:r>
                      <a:endParaRPr lang="en-US" sz="1400" b="0" i="0" u="none" strike="noStrike">
                        <a:solidFill>
                          <a:srgbClr val="000000"/>
                        </a:solidFill>
                        <a:effectLst/>
                        <a:latin typeface="Calibri" panose="020F050202020403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2614094486"/>
                  </a:ext>
                </a:extLst>
              </a:tr>
            </a:tbl>
          </a:graphicData>
        </a:graphic>
      </p:graphicFrame>
      <p:pic>
        <p:nvPicPr>
          <p:cNvPr id="5" name="BOEM_Auction_Video_Slide_34">
            <a:hlinkClick r:id="" action="ppaction://media"/>
            <a:extLst>
              <a:ext uri="{FF2B5EF4-FFF2-40B4-BE49-F238E27FC236}">
                <a16:creationId xmlns:a16="http://schemas.microsoft.com/office/drawing/2014/main" id="{9777B23D-1285-D9A4-636A-2D705E18A13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73052" y="5474075"/>
            <a:ext cx="271463" cy="271463"/>
          </a:xfrm>
          <a:prstGeom prst="rect">
            <a:avLst/>
          </a:prstGeom>
        </p:spPr>
      </p:pic>
    </p:spTree>
    <p:extLst>
      <p:ext uri="{BB962C8B-B14F-4D97-AF65-F5344CB8AC3E}">
        <p14:creationId xmlns:p14="http://schemas.microsoft.com/office/powerpoint/2010/main" val="3701118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51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441290" y="-117699"/>
            <a:ext cx="10611988" cy="1017925"/>
          </a:xfrm>
        </p:spPr>
        <p:txBody>
          <a:bodyPr lIns="91440" tIns="45720" rIns="91440" bIns="45720" anchor="ctr"/>
          <a:lstStyle/>
          <a:p>
            <a:r>
              <a:rPr lang="en-US">
                <a:cs typeface="Arial"/>
              </a:rPr>
              <a:t>Posted Prices</a:t>
            </a:r>
            <a:endParaRPr lang="en-US"/>
          </a:p>
        </p:txBody>
      </p:sp>
      <p:sp>
        <p:nvSpPr>
          <p:cNvPr id="3" name="Text Placeholder 2">
            <a:extLst>
              <a:ext uri="{FF2B5EF4-FFF2-40B4-BE49-F238E27FC236}">
                <a16:creationId xmlns:a16="http://schemas.microsoft.com/office/drawing/2014/main" id="{4275BC2F-68E3-8433-6E74-4F34E3BB15A7}"/>
              </a:ext>
            </a:extLst>
          </p:cNvPr>
          <p:cNvSpPr>
            <a:spLocks noGrp="1"/>
          </p:cNvSpPr>
          <p:nvPr>
            <p:ph type="body" sz="quarter" idx="11"/>
          </p:nvPr>
        </p:nvSpPr>
        <p:spPr>
          <a:xfrm>
            <a:off x="757035" y="1155469"/>
            <a:ext cx="10391129" cy="4688004"/>
          </a:xfrm>
          <a:ln>
            <a:noFill/>
          </a:ln>
        </p:spPr>
        <p:txBody>
          <a:bodyPr lIns="91440" tIns="45720" rIns="91440" bIns="45720" anchor="t"/>
          <a:lstStyle/>
          <a:p>
            <a:r>
              <a:rPr lang="en-US" dirty="0">
                <a:ea typeface="+mj-lt"/>
                <a:cs typeface="Arial"/>
              </a:rPr>
              <a:t>After the bids are processed, the system calculates the posted price of a lease area for the round is set as follows:</a:t>
            </a:r>
            <a:endParaRPr lang="en-US" dirty="0">
              <a:solidFill>
                <a:srgbClr val="00B050"/>
              </a:solidFill>
              <a:ea typeface="+mj-lt"/>
              <a:cs typeface="Arial"/>
            </a:endParaRPr>
          </a:p>
          <a:p>
            <a:pPr lvl="1"/>
            <a:r>
              <a:rPr lang="en-US" dirty="0">
                <a:ea typeface="+mj-lt"/>
                <a:cs typeface="Arial"/>
              </a:rPr>
              <a:t>If aggregate demand &gt; 1, the posted price equals the clock price for the round.</a:t>
            </a:r>
          </a:p>
          <a:p>
            <a:pPr lvl="1"/>
            <a:r>
              <a:rPr lang="en-US" dirty="0">
                <a:ea typeface="+mj-lt"/>
                <a:cs typeface="Arial"/>
              </a:rPr>
              <a:t>If aggregate demand = 1 and at least one bid to reduce demand for that lease area was applied, the posted price equals the highest bid price (second-price) at which there was competition.</a:t>
            </a:r>
          </a:p>
          <a:p>
            <a:pPr lvl="1"/>
            <a:r>
              <a:rPr lang="en-US" dirty="0">
                <a:ea typeface="+mj-lt"/>
                <a:cs typeface="Arial"/>
              </a:rPr>
              <a:t>Otherwise, the posted price equals the start-of-round price.</a:t>
            </a:r>
          </a:p>
          <a:p>
            <a:pPr>
              <a:buFont typeface="Courier New"/>
              <a:buChar char="o"/>
            </a:pPr>
            <a:endParaRPr lang="en-US" dirty="0"/>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fld id="{D47257BE-248A-48BC-9F5F-19A6E1408DB6}" type="slidenum">
              <a:rPr lang="en-US" smtClean="0"/>
              <a:pPr/>
              <a:t>35</a:t>
            </a:fld>
            <a:endParaRPr lang="en-US"/>
          </a:p>
        </p:txBody>
      </p:sp>
      <p:grpSp>
        <p:nvGrpSpPr>
          <p:cNvPr id="83" name="Group 82">
            <a:extLst>
              <a:ext uri="{FF2B5EF4-FFF2-40B4-BE49-F238E27FC236}">
                <a16:creationId xmlns:a16="http://schemas.microsoft.com/office/drawing/2014/main" id="{F3BD969B-BC08-942F-804A-7F9441B555FA}"/>
              </a:ext>
            </a:extLst>
          </p:cNvPr>
          <p:cNvGrpSpPr/>
          <p:nvPr/>
        </p:nvGrpSpPr>
        <p:grpSpPr>
          <a:xfrm>
            <a:off x="2334409" y="4761604"/>
            <a:ext cx="4744560" cy="329601"/>
            <a:chOff x="3915021" y="2494264"/>
            <a:chExt cx="4744560" cy="321412"/>
          </a:xfrm>
        </p:grpSpPr>
        <p:cxnSp>
          <p:nvCxnSpPr>
            <p:cNvPr id="84" name="Straight Arrow Connector 83">
              <a:extLst>
                <a:ext uri="{FF2B5EF4-FFF2-40B4-BE49-F238E27FC236}">
                  <a16:creationId xmlns:a16="http://schemas.microsoft.com/office/drawing/2014/main" id="{DF1A67C6-35B9-8959-09FE-7B01B8BFEF38}"/>
                </a:ext>
              </a:extLst>
            </p:cNvPr>
            <p:cNvCxnSpPr>
              <a:cxnSpLocks/>
            </p:cNvCxnSpPr>
            <p:nvPr/>
          </p:nvCxnSpPr>
          <p:spPr>
            <a:xfrm>
              <a:off x="3915021" y="2524349"/>
              <a:ext cx="3902202" cy="126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A7E6BC91-2535-03E2-0023-EB2B792651C1}"/>
                </a:ext>
              </a:extLst>
            </p:cNvPr>
            <p:cNvSpPr txBox="1"/>
            <p:nvPr/>
          </p:nvSpPr>
          <p:spPr>
            <a:xfrm>
              <a:off x="7781040" y="2536173"/>
              <a:ext cx="878541" cy="276999"/>
            </a:xfrm>
            <a:prstGeom prst="rect">
              <a:avLst/>
            </a:prstGeom>
            <a:noFill/>
          </p:spPr>
          <p:txBody>
            <a:bodyPr wrap="square" rtlCol="0">
              <a:spAutoFit/>
            </a:bodyPr>
            <a:lstStyle/>
            <a:p>
              <a:r>
                <a:rPr lang="en-US" sz="1200"/>
                <a:t>Price</a:t>
              </a:r>
            </a:p>
          </p:txBody>
        </p:sp>
        <p:sp>
          <p:nvSpPr>
            <p:cNvPr id="86" name="TextBox 85">
              <a:extLst>
                <a:ext uri="{FF2B5EF4-FFF2-40B4-BE49-F238E27FC236}">
                  <a16:creationId xmlns:a16="http://schemas.microsoft.com/office/drawing/2014/main" id="{32E9F2D8-D38F-194B-E67D-D87FFF7A73AE}"/>
                </a:ext>
              </a:extLst>
            </p:cNvPr>
            <p:cNvSpPr txBox="1"/>
            <p:nvPr/>
          </p:nvSpPr>
          <p:spPr>
            <a:xfrm>
              <a:off x="6810460" y="2545016"/>
              <a:ext cx="699248" cy="230832"/>
            </a:xfrm>
            <a:prstGeom prst="rect">
              <a:avLst/>
            </a:prstGeom>
            <a:noFill/>
          </p:spPr>
          <p:txBody>
            <a:bodyPr wrap="square" rtlCol="0">
              <a:spAutoFit/>
            </a:bodyPr>
            <a:lstStyle/>
            <a:p>
              <a:r>
                <a:rPr lang="en-US" sz="900"/>
                <a:t>Clock Price</a:t>
              </a:r>
            </a:p>
          </p:txBody>
        </p:sp>
        <p:cxnSp>
          <p:nvCxnSpPr>
            <p:cNvPr id="87" name="Straight Connector 86">
              <a:extLst>
                <a:ext uri="{FF2B5EF4-FFF2-40B4-BE49-F238E27FC236}">
                  <a16:creationId xmlns:a16="http://schemas.microsoft.com/office/drawing/2014/main" id="{FDBE4CE0-7E62-CFB4-4D52-7417C95AFFAA}"/>
                </a:ext>
              </a:extLst>
            </p:cNvPr>
            <p:cNvCxnSpPr>
              <a:cxnSpLocks/>
            </p:cNvCxnSpPr>
            <p:nvPr/>
          </p:nvCxnSpPr>
          <p:spPr>
            <a:xfrm>
              <a:off x="7160084" y="2494264"/>
              <a:ext cx="0" cy="90151"/>
            </a:xfrm>
            <a:prstGeom prst="line">
              <a:avLst/>
            </a:prstGeom>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EB48D353-E65D-C151-7033-3FCD2966D83A}"/>
                </a:ext>
              </a:extLst>
            </p:cNvPr>
            <p:cNvSpPr txBox="1"/>
            <p:nvPr/>
          </p:nvSpPr>
          <p:spPr>
            <a:xfrm>
              <a:off x="4374778" y="2584844"/>
              <a:ext cx="1122827" cy="230832"/>
            </a:xfrm>
            <a:prstGeom prst="rect">
              <a:avLst/>
            </a:prstGeom>
            <a:noFill/>
          </p:spPr>
          <p:txBody>
            <a:bodyPr wrap="square" rtlCol="0">
              <a:spAutoFit/>
            </a:bodyPr>
            <a:lstStyle/>
            <a:p>
              <a:r>
                <a:rPr lang="en-US" sz="900"/>
                <a:t>Start-of-round price</a:t>
              </a:r>
            </a:p>
          </p:txBody>
        </p:sp>
        <p:cxnSp>
          <p:nvCxnSpPr>
            <p:cNvPr id="89" name="Straight Connector 88">
              <a:extLst>
                <a:ext uri="{FF2B5EF4-FFF2-40B4-BE49-F238E27FC236}">
                  <a16:creationId xmlns:a16="http://schemas.microsoft.com/office/drawing/2014/main" id="{B61128B4-ABBA-B69E-A5E2-9EEE39FCD5A8}"/>
                </a:ext>
              </a:extLst>
            </p:cNvPr>
            <p:cNvCxnSpPr>
              <a:cxnSpLocks/>
              <a:endCxn id="88" idx="0"/>
            </p:cNvCxnSpPr>
            <p:nvPr/>
          </p:nvCxnSpPr>
          <p:spPr>
            <a:xfrm flipH="1">
              <a:off x="4936192" y="2494693"/>
              <a:ext cx="3361" cy="9015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5" name="BOEM_Auction_Video_Slide_35">
            <a:hlinkClick r:id="" action="ppaction://media"/>
            <a:extLst>
              <a:ext uri="{FF2B5EF4-FFF2-40B4-BE49-F238E27FC236}">
                <a16:creationId xmlns:a16="http://schemas.microsoft.com/office/drawing/2014/main" id="{AE6354BE-FEA0-9D16-0008-983DE5270D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22532" y="5566799"/>
            <a:ext cx="271463" cy="271463"/>
          </a:xfrm>
          <a:prstGeom prst="rect">
            <a:avLst/>
          </a:prstGeom>
        </p:spPr>
      </p:pic>
      <p:grpSp>
        <p:nvGrpSpPr>
          <p:cNvPr id="9" name="Group 8">
            <a:extLst>
              <a:ext uri="{FF2B5EF4-FFF2-40B4-BE49-F238E27FC236}">
                <a16:creationId xmlns:a16="http://schemas.microsoft.com/office/drawing/2014/main" id="{3FACABE6-0661-20B4-0561-41A262723896}"/>
              </a:ext>
            </a:extLst>
          </p:cNvPr>
          <p:cNvGrpSpPr/>
          <p:nvPr/>
        </p:nvGrpSpPr>
        <p:grpSpPr>
          <a:xfrm>
            <a:off x="5166468" y="4237729"/>
            <a:ext cx="826007" cy="400541"/>
            <a:chOff x="8771112" y="3997574"/>
            <a:chExt cx="826007" cy="400541"/>
          </a:xfrm>
        </p:grpSpPr>
        <p:cxnSp>
          <p:nvCxnSpPr>
            <p:cNvPr id="7" name="Straight Arrow Connector 6">
              <a:extLst>
                <a:ext uri="{FF2B5EF4-FFF2-40B4-BE49-F238E27FC236}">
                  <a16:creationId xmlns:a16="http://schemas.microsoft.com/office/drawing/2014/main" id="{58B3E04D-710C-B879-328E-279B6269EB95}"/>
                </a:ext>
              </a:extLst>
            </p:cNvPr>
            <p:cNvCxnSpPr>
              <a:cxnSpLocks/>
            </p:cNvCxnSpPr>
            <p:nvPr/>
          </p:nvCxnSpPr>
          <p:spPr>
            <a:xfrm>
              <a:off x="9184115" y="4197993"/>
              <a:ext cx="0" cy="20012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EB4F391-C0F1-5BB9-B9DE-D663D448D5BE}"/>
                </a:ext>
              </a:extLst>
            </p:cNvPr>
            <p:cNvSpPr txBox="1"/>
            <p:nvPr/>
          </p:nvSpPr>
          <p:spPr>
            <a:xfrm>
              <a:off x="8771112" y="3997574"/>
              <a:ext cx="826007" cy="236713"/>
            </a:xfrm>
            <a:prstGeom prst="rect">
              <a:avLst/>
            </a:prstGeom>
            <a:noFill/>
          </p:spPr>
          <p:txBody>
            <a:bodyPr wrap="square" rtlCol="0">
              <a:spAutoFit/>
            </a:bodyPr>
            <a:lstStyle/>
            <a:p>
              <a:r>
                <a:rPr lang="en-US" sz="900" dirty="0">
                  <a:solidFill>
                    <a:srgbClr val="FF0000"/>
                  </a:solidFill>
                </a:rPr>
                <a:t>Posted Price</a:t>
              </a:r>
            </a:p>
          </p:txBody>
        </p:sp>
      </p:grpSp>
      <p:grpSp>
        <p:nvGrpSpPr>
          <p:cNvPr id="10" name="Group 9">
            <a:extLst>
              <a:ext uri="{FF2B5EF4-FFF2-40B4-BE49-F238E27FC236}">
                <a16:creationId xmlns:a16="http://schemas.microsoft.com/office/drawing/2014/main" id="{4BA815B0-1598-4166-A420-9E50B26D805B}"/>
              </a:ext>
            </a:extLst>
          </p:cNvPr>
          <p:cNvGrpSpPr/>
          <p:nvPr/>
        </p:nvGrpSpPr>
        <p:grpSpPr>
          <a:xfrm>
            <a:off x="2942575" y="4271213"/>
            <a:ext cx="826007" cy="400541"/>
            <a:chOff x="8771112" y="3997574"/>
            <a:chExt cx="826007" cy="400541"/>
          </a:xfrm>
        </p:grpSpPr>
        <p:cxnSp>
          <p:nvCxnSpPr>
            <p:cNvPr id="11" name="Straight Arrow Connector 10">
              <a:extLst>
                <a:ext uri="{FF2B5EF4-FFF2-40B4-BE49-F238E27FC236}">
                  <a16:creationId xmlns:a16="http://schemas.microsoft.com/office/drawing/2014/main" id="{C842A7AC-5C90-1C64-E48B-79970D38D2AD}"/>
                </a:ext>
              </a:extLst>
            </p:cNvPr>
            <p:cNvCxnSpPr>
              <a:cxnSpLocks/>
            </p:cNvCxnSpPr>
            <p:nvPr/>
          </p:nvCxnSpPr>
          <p:spPr>
            <a:xfrm>
              <a:off x="9184115" y="4197993"/>
              <a:ext cx="0" cy="20012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7F44F00-4A1B-9448-613F-41F1B9E2F9D7}"/>
                </a:ext>
              </a:extLst>
            </p:cNvPr>
            <p:cNvSpPr txBox="1"/>
            <p:nvPr/>
          </p:nvSpPr>
          <p:spPr>
            <a:xfrm>
              <a:off x="8771112" y="3997574"/>
              <a:ext cx="826007" cy="236713"/>
            </a:xfrm>
            <a:prstGeom prst="rect">
              <a:avLst/>
            </a:prstGeom>
            <a:noFill/>
          </p:spPr>
          <p:txBody>
            <a:bodyPr wrap="square" rtlCol="0">
              <a:spAutoFit/>
            </a:bodyPr>
            <a:lstStyle/>
            <a:p>
              <a:r>
                <a:rPr lang="en-US" sz="900" dirty="0">
                  <a:solidFill>
                    <a:srgbClr val="FF0000"/>
                  </a:solidFill>
                </a:rPr>
                <a:t>Posted Price</a:t>
              </a:r>
            </a:p>
          </p:txBody>
        </p:sp>
      </p:grpSp>
      <p:grpSp>
        <p:nvGrpSpPr>
          <p:cNvPr id="13" name="Group 12">
            <a:extLst>
              <a:ext uri="{FF2B5EF4-FFF2-40B4-BE49-F238E27FC236}">
                <a16:creationId xmlns:a16="http://schemas.microsoft.com/office/drawing/2014/main" id="{BF13B048-171F-28A2-1CD2-A604A574402C}"/>
              </a:ext>
            </a:extLst>
          </p:cNvPr>
          <p:cNvGrpSpPr/>
          <p:nvPr/>
        </p:nvGrpSpPr>
        <p:grpSpPr>
          <a:xfrm>
            <a:off x="4155508" y="4249646"/>
            <a:ext cx="826007" cy="400541"/>
            <a:chOff x="6871224" y="3997574"/>
            <a:chExt cx="826007" cy="400541"/>
          </a:xfrm>
        </p:grpSpPr>
        <p:cxnSp>
          <p:nvCxnSpPr>
            <p:cNvPr id="14" name="Straight Arrow Connector 13">
              <a:extLst>
                <a:ext uri="{FF2B5EF4-FFF2-40B4-BE49-F238E27FC236}">
                  <a16:creationId xmlns:a16="http://schemas.microsoft.com/office/drawing/2014/main" id="{F25C903D-E9AE-4875-0AFA-2615CAC1FAEC}"/>
                </a:ext>
              </a:extLst>
            </p:cNvPr>
            <p:cNvCxnSpPr>
              <a:cxnSpLocks/>
            </p:cNvCxnSpPr>
            <p:nvPr/>
          </p:nvCxnSpPr>
          <p:spPr>
            <a:xfrm>
              <a:off x="7284227" y="4197993"/>
              <a:ext cx="0" cy="20012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6C5C46E-3EFB-A1AF-7128-9E01216FA394}"/>
                </a:ext>
              </a:extLst>
            </p:cNvPr>
            <p:cNvSpPr txBox="1"/>
            <p:nvPr/>
          </p:nvSpPr>
          <p:spPr>
            <a:xfrm>
              <a:off x="6871224" y="3997574"/>
              <a:ext cx="826007" cy="236713"/>
            </a:xfrm>
            <a:prstGeom prst="rect">
              <a:avLst/>
            </a:prstGeom>
            <a:noFill/>
          </p:spPr>
          <p:txBody>
            <a:bodyPr wrap="square" rtlCol="0">
              <a:spAutoFit/>
            </a:bodyPr>
            <a:lstStyle/>
            <a:p>
              <a:r>
                <a:rPr lang="en-US" sz="900" dirty="0">
                  <a:solidFill>
                    <a:srgbClr val="FF0000"/>
                  </a:solidFill>
                </a:rPr>
                <a:t>Posted Price</a:t>
              </a:r>
            </a:p>
          </p:txBody>
        </p:sp>
      </p:grpSp>
    </p:spTree>
    <p:extLst>
      <p:ext uri="{BB962C8B-B14F-4D97-AF65-F5344CB8AC3E}">
        <p14:creationId xmlns:p14="http://schemas.microsoft.com/office/powerpoint/2010/main" val="3851512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740" fill="hold"/>
                                        <p:tgtEl>
                                          <p:spTgt spid="5"/>
                                        </p:tgtEl>
                                      </p:cBhvr>
                                    </p:cmd>
                                  </p:childTnLst>
                                </p:cTn>
                              </p:par>
                              <p:par>
                                <p:cTn id="7" presetID="10" presetClass="entr" presetSubtype="0" fill="hold" nodeType="withEffect">
                                  <p:stCondLst>
                                    <p:cond delay="1600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3000"/>
                                        <p:tgtEl>
                                          <p:spTgt spid="9"/>
                                        </p:tgtEl>
                                      </p:cBhvr>
                                    </p:animEffect>
                                  </p:childTnLst>
                                </p:cTn>
                              </p:par>
                              <p:par>
                                <p:cTn id="10" presetID="10" presetClass="exit" presetSubtype="0" fill="hold" nodeType="withEffect">
                                  <p:stCondLst>
                                    <p:cond delay="21000"/>
                                  </p:stCondLst>
                                  <p:childTnLst>
                                    <p:animEffect transition="out" filter="fade">
                                      <p:cBhvr>
                                        <p:cTn id="11" dur="3000"/>
                                        <p:tgtEl>
                                          <p:spTgt spid="9"/>
                                        </p:tgtEl>
                                      </p:cBhvr>
                                    </p:animEffect>
                                    <p:set>
                                      <p:cBhvr>
                                        <p:cTn id="12" dur="1" fill="hold">
                                          <p:stCondLst>
                                            <p:cond delay="2999"/>
                                          </p:stCondLst>
                                        </p:cTn>
                                        <p:tgtEl>
                                          <p:spTgt spid="9"/>
                                        </p:tgtEl>
                                        <p:attrNameLst>
                                          <p:attrName>style.visibility</p:attrName>
                                        </p:attrNameLst>
                                      </p:cBhvr>
                                      <p:to>
                                        <p:strVal val="hidden"/>
                                      </p:to>
                                    </p:set>
                                  </p:childTnLst>
                                </p:cTn>
                              </p:par>
                              <p:par>
                                <p:cTn id="13" presetID="10" presetClass="entr" presetSubtype="0" fill="hold" nodeType="withEffect">
                                  <p:stCondLst>
                                    <p:cond delay="2770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700"/>
                                        <p:tgtEl>
                                          <p:spTgt spid="13"/>
                                        </p:tgtEl>
                                      </p:cBhvr>
                                    </p:animEffect>
                                  </p:childTnLst>
                                </p:cTn>
                              </p:par>
                              <p:par>
                                <p:cTn id="16" presetID="10" presetClass="exit" presetSubtype="0" fill="hold" nodeType="withEffect">
                                  <p:stCondLst>
                                    <p:cond delay="33500"/>
                                  </p:stCondLst>
                                  <p:childTnLst>
                                    <p:animEffect transition="out" filter="fade">
                                      <p:cBhvr>
                                        <p:cTn id="17" dur="2100"/>
                                        <p:tgtEl>
                                          <p:spTgt spid="13"/>
                                        </p:tgtEl>
                                      </p:cBhvr>
                                    </p:animEffect>
                                    <p:set>
                                      <p:cBhvr>
                                        <p:cTn id="18" dur="1" fill="hold">
                                          <p:stCondLst>
                                            <p:cond delay="2099"/>
                                          </p:stCondLst>
                                        </p:cTn>
                                        <p:tgtEl>
                                          <p:spTgt spid="13"/>
                                        </p:tgtEl>
                                        <p:attrNameLst>
                                          <p:attrName>style.visibility</p:attrName>
                                        </p:attrNameLst>
                                      </p:cBhvr>
                                      <p:to>
                                        <p:strVal val="hidden"/>
                                      </p:to>
                                    </p:set>
                                  </p:childTnLst>
                                </p:cTn>
                              </p:par>
                              <p:par>
                                <p:cTn id="19" presetID="10" presetClass="entr" presetSubtype="0" fill="hold" nodeType="withEffect">
                                  <p:stCondLst>
                                    <p:cond delay="390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0"/>
                                        <p:tgtEl>
                                          <p:spTgt spid="10"/>
                                        </p:tgtEl>
                                      </p:cBhvr>
                                    </p:animEffect>
                                  </p:childTnLst>
                                </p:cTn>
                              </p:par>
                              <p:par>
                                <p:cTn id="22" presetID="10" presetClass="exit" presetSubtype="0" fill="hold" nodeType="withEffect">
                                  <p:stCondLst>
                                    <p:cond delay="44800"/>
                                  </p:stCondLst>
                                  <p:childTnLst>
                                    <p:animEffect transition="out" filter="fade">
                                      <p:cBhvr>
                                        <p:cTn id="23" dur="2100"/>
                                        <p:tgtEl>
                                          <p:spTgt spid="10"/>
                                        </p:tgtEl>
                                      </p:cBhvr>
                                    </p:animEffect>
                                    <p:set>
                                      <p:cBhvr>
                                        <p:cTn id="24" dur="1" fill="hold">
                                          <p:stCondLst>
                                            <p:cond delay="20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34DFAC-A3E9-36FA-122B-57C314B219B5}"/>
              </a:ext>
            </a:extLst>
          </p:cNvPr>
          <p:cNvSpPr>
            <a:spLocks noGrp="1"/>
          </p:cNvSpPr>
          <p:nvPr>
            <p:ph type="body" sz="quarter" idx="11"/>
          </p:nvPr>
        </p:nvSpPr>
        <p:spPr/>
        <p:txBody>
          <a:bodyPr lIns="91440" tIns="45720" rIns="91440" bIns="45720" anchor="t"/>
          <a:lstStyle/>
          <a:p>
            <a:r>
              <a:rPr lang="en-US" sz="4400">
                <a:cs typeface="Arial"/>
              </a:rPr>
              <a:t>Conclusion of the Auction</a:t>
            </a:r>
            <a:endParaRPr lang="en-US" sz="4400"/>
          </a:p>
        </p:txBody>
      </p:sp>
      <p:sp>
        <p:nvSpPr>
          <p:cNvPr id="3" name="Slide Number Placeholder 2">
            <a:extLst>
              <a:ext uri="{FF2B5EF4-FFF2-40B4-BE49-F238E27FC236}">
                <a16:creationId xmlns:a16="http://schemas.microsoft.com/office/drawing/2014/main" id="{FEEA7608-0F6E-A7C3-D921-50C2252403CB}"/>
              </a:ext>
            </a:extLst>
          </p:cNvPr>
          <p:cNvSpPr>
            <a:spLocks noGrp="1"/>
          </p:cNvSpPr>
          <p:nvPr>
            <p:ph type="sldNum" sz="quarter" idx="13"/>
          </p:nvPr>
        </p:nvSpPr>
        <p:spPr/>
        <p:txBody>
          <a:bodyPr/>
          <a:lstStyle/>
          <a:p>
            <a:fld id="{D47257BE-248A-48BC-9F5F-19A6E1408DB6}" type="slidenum">
              <a:rPr lang="en-US" smtClean="0"/>
              <a:pPr/>
              <a:t>36</a:t>
            </a:fld>
            <a:endParaRPr lang="en-US"/>
          </a:p>
        </p:txBody>
      </p:sp>
      <p:pic>
        <p:nvPicPr>
          <p:cNvPr id="4" name="BOEM_Auction_Video_Slide_36">
            <a:hlinkClick r:id="" action="ppaction://media"/>
            <a:extLst>
              <a:ext uri="{FF2B5EF4-FFF2-40B4-BE49-F238E27FC236}">
                <a16:creationId xmlns:a16="http://schemas.microsoft.com/office/drawing/2014/main" id="{290BAEE4-EA0A-E7C9-A5F6-9287CAEEC7E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81170" y="5581002"/>
            <a:ext cx="271463" cy="271463"/>
          </a:xfrm>
          <a:prstGeom prst="rect">
            <a:avLst/>
          </a:prstGeom>
        </p:spPr>
      </p:pic>
    </p:spTree>
    <p:extLst>
      <p:ext uri="{BB962C8B-B14F-4D97-AF65-F5344CB8AC3E}">
        <p14:creationId xmlns:p14="http://schemas.microsoft.com/office/powerpoint/2010/main" val="350469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AEC6D90F-C999-38D5-76C6-5EDA989ABD65}"/>
              </a:ext>
            </a:extLst>
          </p:cNvPr>
          <p:cNvPicPr>
            <a:picLocks noChangeAspect="1"/>
          </p:cNvPicPr>
          <p:nvPr/>
        </p:nvPicPr>
        <p:blipFill>
          <a:blip r:embed="rId5"/>
          <a:stretch>
            <a:fillRect/>
          </a:stretch>
        </p:blipFill>
        <p:spPr>
          <a:xfrm>
            <a:off x="759276" y="1052087"/>
            <a:ext cx="10894142" cy="5196852"/>
          </a:xfrm>
          <a:prstGeom prst="rect">
            <a:avLst/>
          </a:prstGeom>
        </p:spPr>
      </p:pic>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441290" y="-117699"/>
            <a:ext cx="10611988" cy="1017925"/>
          </a:xfrm>
        </p:spPr>
        <p:txBody>
          <a:bodyPr lIns="91440" tIns="45720" rIns="91440" bIns="45720" anchor="ctr"/>
          <a:lstStyle/>
          <a:p>
            <a:r>
              <a:rPr lang="en-US">
                <a:cs typeface="Arial"/>
              </a:rPr>
              <a:t>Notification of Auction Results</a:t>
            </a:r>
            <a:endParaRPr lang="en-US"/>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fld id="{D47257BE-248A-48BC-9F5F-19A6E1408DB6}" type="slidenum">
              <a:rPr lang="en-US" smtClean="0"/>
              <a:pPr/>
              <a:t>37</a:t>
            </a:fld>
            <a:endParaRPr lang="en-US"/>
          </a:p>
        </p:txBody>
      </p:sp>
      <p:sp>
        <p:nvSpPr>
          <p:cNvPr id="9" name="Oval 8">
            <a:extLst>
              <a:ext uri="{FF2B5EF4-FFF2-40B4-BE49-F238E27FC236}">
                <a16:creationId xmlns:a16="http://schemas.microsoft.com/office/drawing/2014/main" id="{8EE1EE18-29FD-C4CC-3E35-FB134C005803}"/>
              </a:ext>
            </a:extLst>
          </p:cNvPr>
          <p:cNvSpPr/>
          <p:nvPr/>
        </p:nvSpPr>
        <p:spPr>
          <a:xfrm>
            <a:off x="9741572" y="1052087"/>
            <a:ext cx="1273629" cy="506186"/>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0D848A6-5B2F-6133-B4C7-53FAD02EDE8A}"/>
              </a:ext>
            </a:extLst>
          </p:cNvPr>
          <p:cNvSpPr/>
          <p:nvPr/>
        </p:nvSpPr>
        <p:spPr>
          <a:xfrm>
            <a:off x="759276" y="2011312"/>
            <a:ext cx="1216480" cy="367393"/>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OEM_Auction_Video_Slide_37">
            <a:hlinkClick r:id="" action="ppaction://media"/>
            <a:extLst>
              <a:ext uri="{FF2B5EF4-FFF2-40B4-BE49-F238E27FC236}">
                <a16:creationId xmlns:a16="http://schemas.microsoft.com/office/drawing/2014/main" id="{DD7E018F-731C-CE9B-3203-7941EDF0A5F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15242" y="5490067"/>
            <a:ext cx="271463" cy="271463"/>
          </a:xfrm>
          <a:prstGeom prst="rect">
            <a:avLst/>
          </a:prstGeom>
        </p:spPr>
      </p:pic>
    </p:spTree>
    <p:extLst>
      <p:ext uri="{BB962C8B-B14F-4D97-AF65-F5344CB8AC3E}">
        <p14:creationId xmlns:p14="http://schemas.microsoft.com/office/powerpoint/2010/main" val="681857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339" fill="hold"/>
                                        <p:tgtEl>
                                          <p:spTgt spid="3"/>
                                        </p:tgtEl>
                                      </p:cBhvr>
                                    </p:cmd>
                                  </p:childTnLst>
                                </p:cTn>
                              </p:par>
                              <p:par>
                                <p:cTn id="7" presetID="21" presetClass="entr" presetSubtype="1" fill="hold" grpId="0" nodeType="withEffect">
                                  <p:stCondLst>
                                    <p:cond delay="5500"/>
                                  </p:stCondLst>
                                  <p:childTnLst>
                                    <p:set>
                                      <p:cBhvr>
                                        <p:cTn id="8" dur="1" fill="hold">
                                          <p:stCondLst>
                                            <p:cond delay="0"/>
                                          </p:stCondLst>
                                        </p:cTn>
                                        <p:tgtEl>
                                          <p:spTgt spid="9"/>
                                        </p:tgtEl>
                                        <p:attrNameLst>
                                          <p:attrName>style.visibility</p:attrName>
                                        </p:attrNameLst>
                                      </p:cBhvr>
                                      <p:to>
                                        <p:strVal val="visible"/>
                                      </p:to>
                                    </p:set>
                                    <p:animEffect transition="in" filter="wheel(1)">
                                      <p:cBhvr>
                                        <p:cTn id="9" dur="2000"/>
                                        <p:tgtEl>
                                          <p:spTgt spid="9"/>
                                        </p:tgtEl>
                                      </p:cBhvr>
                                    </p:animEffect>
                                  </p:childTnLst>
                                </p:cTn>
                              </p:par>
                              <p:par>
                                <p:cTn id="10" presetID="21" presetClass="entr" presetSubtype="1" fill="hold" grpId="0" nodeType="withEffect">
                                  <p:stCondLst>
                                    <p:cond delay="750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3"/>
                </p:tgtEl>
              </p:cMediaNode>
            </p:audio>
          </p:childTnLst>
        </p:cTn>
      </p:par>
    </p:tnLst>
    <p:bldLst>
      <p:bldP spid="9" grpId="0" animBg="1"/>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phical user interface, text, application&#10;&#10;Description automatically generated">
            <a:extLst>
              <a:ext uri="{FF2B5EF4-FFF2-40B4-BE49-F238E27FC236}">
                <a16:creationId xmlns:a16="http://schemas.microsoft.com/office/drawing/2014/main" id="{10884A79-6E2D-7905-5820-B422FF8DC001}"/>
              </a:ext>
            </a:extLst>
          </p:cNvPr>
          <p:cNvPicPr>
            <a:picLocks noChangeAspect="1"/>
          </p:cNvPicPr>
          <p:nvPr/>
        </p:nvPicPr>
        <p:blipFill>
          <a:blip r:embed="rId5"/>
          <a:stretch>
            <a:fillRect/>
          </a:stretch>
        </p:blipFill>
        <p:spPr>
          <a:xfrm>
            <a:off x="803787" y="1047467"/>
            <a:ext cx="10960510" cy="5216431"/>
          </a:xfrm>
          <a:prstGeom prst="rect">
            <a:avLst/>
          </a:prstGeom>
        </p:spPr>
      </p:pic>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441290" y="-117699"/>
            <a:ext cx="10611988" cy="1017925"/>
          </a:xfrm>
        </p:spPr>
        <p:txBody>
          <a:bodyPr lIns="91440" tIns="45720" rIns="91440" bIns="45720" anchor="ctr"/>
          <a:lstStyle/>
          <a:p>
            <a:r>
              <a:rPr lang="en-US">
                <a:cs typeface="Arial"/>
              </a:rPr>
              <a:t>Notification of Auction Results</a:t>
            </a:r>
            <a:endParaRPr lang="en-US"/>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fld id="{D47257BE-248A-48BC-9F5F-19A6E1408DB6}" type="slidenum">
              <a:rPr lang="en-US" smtClean="0"/>
              <a:pPr/>
              <a:t>38</a:t>
            </a:fld>
            <a:endParaRPr lang="en-US"/>
          </a:p>
        </p:txBody>
      </p:sp>
      <p:sp>
        <p:nvSpPr>
          <p:cNvPr id="7" name="Oval 6">
            <a:extLst>
              <a:ext uri="{FF2B5EF4-FFF2-40B4-BE49-F238E27FC236}">
                <a16:creationId xmlns:a16="http://schemas.microsoft.com/office/drawing/2014/main" id="{A54F79EE-E952-EEFD-7500-BB669198E1BD}"/>
              </a:ext>
            </a:extLst>
          </p:cNvPr>
          <p:cNvSpPr/>
          <p:nvPr/>
        </p:nvSpPr>
        <p:spPr>
          <a:xfrm>
            <a:off x="10572223" y="3185125"/>
            <a:ext cx="252735" cy="302079"/>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1561EBD-928D-6C52-7A4E-7A9F0E2424EC}"/>
              </a:ext>
            </a:extLst>
          </p:cNvPr>
          <p:cNvSpPr/>
          <p:nvPr/>
        </p:nvSpPr>
        <p:spPr>
          <a:xfrm>
            <a:off x="2214563" y="3148013"/>
            <a:ext cx="9472612" cy="381000"/>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Slide_38">
            <a:hlinkClick r:id="" action="ppaction://media"/>
            <a:extLst>
              <a:ext uri="{FF2B5EF4-FFF2-40B4-BE49-F238E27FC236}">
                <a16:creationId xmlns:a16="http://schemas.microsoft.com/office/drawing/2014/main" id="{C91FF160-A199-B996-505F-24BA8A3E6F4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47188" y="5448279"/>
            <a:ext cx="271463" cy="271463"/>
          </a:xfrm>
          <a:prstGeom prst="rect">
            <a:avLst/>
          </a:prstGeom>
        </p:spPr>
      </p:pic>
      <p:sp>
        <p:nvSpPr>
          <p:cNvPr id="9" name="Rectangle 8">
            <a:extLst>
              <a:ext uri="{FF2B5EF4-FFF2-40B4-BE49-F238E27FC236}">
                <a16:creationId xmlns:a16="http://schemas.microsoft.com/office/drawing/2014/main" id="{E8C60B69-5AA6-DCBA-6091-019AA0AB88E2}"/>
              </a:ext>
            </a:extLst>
          </p:cNvPr>
          <p:cNvSpPr/>
          <p:nvPr/>
        </p:nvSpPr>
        <p:spPr>
          <a:xfrm>
            <a:off x="7769372" y="2319305"/>
            <a:ext cx="1616853" cy="448117"/>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E0C3B5A-3D30-4AF3-FE73-5AAE6A45563A}"/>
              </a:ext>
            </a:extLst>
          </p:cNvPr>
          <p:cNvSpPr/>
          <p:nvPr/>
        </p:nvSpPr>
        <p:spPr>
          <a:xfrm>
            <a:off x="9113900" y="2410176"/>
            <a:ext cx="272325" cy="266374"/>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FE140654-2144-2B19-62EB-C34ACF209D5E}"/>
              </a:ext>
            </a:extLst>
          </p:cNvPr>
          <p:cNvCxnSpPr>
            <a:cxnSpLocks/>
          </p:cNvCxnSpPr>
          <p:nvPr/>
        </p:nvCxnSpPr>
        <p:spPr>
          <a:xfrm flipH="1">
            <a:off x="9437405" y="2543363"/>
            <a:ext cx="917248"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B0AC0F43-35AA-DB54-3E67-7F76545B5F4F}"/>
              </a:ext>
            </a:extLst>
          </p:cNvPr>
          <p:cNvSpPr/>
          <p:nvPr/>
        </p:nvSpPr>
        <p:spPr>
          <a:xfrm>
            <a:off x="2071995" y="1526240"/>
            <a:ext cx="9773910" cy="381000"/>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704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354" fill="hold"/>
                                        <p:tgtEl>
                                          <p:spTgt spid="6"/>
                                        </p:tgtEl>
                                      </p:cBhvr>
                                    </p:cmd>
                                  </p:childTnLst>
                                </p:cTn>
                              </p:par>
                              <p:par>
                                <p:cTn id="7" presetID="21" presetClass="entr" presetSubtype="1" fill="hold" grpId="0" nodeType="withEffect">
                                  <p:stCondLst>
                                    <p:cond delay="600"/>
                                  </p:stCondLst>
                                  <p:childTnLst>
                                    <p:set>
                                      <p:cBhvr>
                                        <p:cTn id="8" dur="1" fill="hold">
                                          <p:stCondLst>
                                            <p:cond delay="0"/>
                                          </p:stCondLst>
                                        </p:cTn>
                                        <p:tgtEl>
                                          <p:spTgt spid="14"/>
                                        </p:tgtEl>
                                        <p:attrNameLst>
                                          <p:attrName>style.visibility</p:attrName>
                                        </p:attrNameLst>
                                      </p:cBhvr>
                                      <p:to>
                                        <p:strVal val="visible"/>
                                      </p:to>
                                    </p:set>
                                    <p:animEffect transition="in" filter="wheel(1)">
                                      <p:cBhvr>
                                        <p:cTn id="9" dur="3200"/>
                                        <p:tgtEl>
                                          <p:spTgt spid="14"/>
                                        </p:tgtEl>
                                      </p:cBhvr>
                                    </p:animEffect>
                                  </p:childTnLst>
                                </p:cTn>
                              </p:par>
                              <p:par>
                                <p:cTn id="10" presetID="21" presetClass="entr" presetSubtype="1" fill="hold" grpId="0" nodeType="withEffect">
                                  <p:stCondLst>
                                    <p:cond delay="570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par>
                                <p:cTn id="13" presetID="21" presetClass="entr" presetSubtype="1" fill="hold" grpId="0" nodeType="withEffect">
                                  <p:stCondLst>
                                    <p:cond delay="6600"/>
                                  </p:stCondLst>
                                  <p:childTnLst>
                                    <p:set>
                                      <p:cBhvr>
                                        <p:cTn id="14" dur="1" fill="hold">
                                          <p:stCondLst>
                                            <p:cond delay="0"/>
                                          </p:stCondLst>
                                        </p:cTn>
                                        <p:tgtEl>
                                          <p:spTgt spid="5"/>
                                        </p:tgtEl>
                                        <p:attrNameLst>
                                          <p:attrName>style.visibility</p:attrName>
                                        </p:attrNameLst>
                                      </p:cBhvr>
                                      <p:to>
                                        <p:strVal val="visible"/>
                                      </p:to>
                                    </p:set>
                                    <p:animEffect transition="in" filter="wheel(1)">
                                      <p:cBhvr>
                                        <p:cTn id="15" dur="3200"/>
                                        <p:tgtEl>
                                          <p:spTgt spid="5"/>
                                        </p:tgtEl>
                                      </p:cBhvr>
                                    </p:animEffect>
                                  </p:childTnLst>
                                </p:cTn>
                              </p:par>
                              <p:par>
                                <p:cTn id="16" presetID="21" presetClass="entr" presetSubtype="1" fill="hold" grpId="0" nodeType="withEffect">
                                  <p:stCondLst>
                                    <p:cond delay="22300"/>
                                  </p:stCondLst>
                                  <p:childTnLst>
                                    <p:set>
                                      <p:cBhvr>
                                        <p:cTn id="17" dur="1" fill="hold">
                                          <p:stCondLst>
                                            <p:cond delay="0"/>
                                          </p:stCondLst>
                                        </p:cTn>
                                        <p:tgtEl>
                                          <p:spTgt spid="9"/>
                                        </p:tgtEl>
                                        <p:attrNameLst>
                                          <p:attrName>style.visibility</p:attrName>
                                        </p:attrNameLst>
                                      </p:cBhvr>
                                      <p:to>
                                        <p:strVal val="visible"/>
                                      </p:to>
                                    </p:set>
                                    <p:animEffect transition="in" filter="wheel(1)">
                                      <p:cBhvr>
                                        <p:cTn id="18" dur="3200"/>
                                        <p:tgtEl>
                                          <p:spTgt spid="9"/>
                                        </p:tgtEl>
                                      </p:cBhvr>
                                    </p:animEffect>
                                  </p:childTnLst>
                                </p:cTn>
                              </p:par>
                              <p:par>
                                <p:cTn id="19" presetID="21" presetClass="entr" presetSubtype="1" fill="hold" grpId="0" nodeType="withEffect">
                                  <p:stCondLst>
                                    <p:cond delay="29700"/>
                                  </p:stCondLst>
                                  <p:childTnLst>
                                    <p:set>
                                      <p:cBhvr>
                                        <p:cTn id="20" dur="1" fill="hold">
                                          <p:stCondLst>
                                            <p:cond delay="0"/>
                                          </p:stCondLst>
                                        </p:cTn>
                                        <p:tgtEl>
                                          <p:spTgt spid="10"/>
                                        </p:tgtEl>
                                        <p:attrNameLst>
                                          <p:attrName>style.visibility</p:attrName>
                                        </p:attrNameLst>
                                      </p:cBhvr>
                                      <p:to>
                                        <p:strVal val="visible"/>
                                      </p:to>
                                    </p:set>
                                    <p:animEffect transition="in" filter="wheel(1)">
                                      <p:cBhvr>
                                        <p:cTn id="21" dur="2000"/>
                                        <p:tgtEl>
                                          <p:spTgt spid="10"/>
                                        </p:tgtEl>
                                      </p:cBhvr>
                                    </p:animEffect>
                                  </p:childTnLst>
                                </p:cTn>
                              </p:par>
                              <p:par>
                                <p:cTn id="22" presetID="42" presetClass="entr" presetSubtype="0" fill="hold" nodeType="withEffect">
                                  <p:stCondLst>
                                    <p:cond delay="2910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900"/>
                                        <p:tgtEl>
                                          <p:spTgt spid="12"/>
                                        </p:tgtEl>
                                      </p:cBhvr>
                                    </p:animEffect>
                                    <p:anim calcmode="lin" valueType="num">
                                      <p:cBhvr>
                                        <p:cTn id="25" dur="1900" fill="hold"/>
                                        <p:tgtEl>
                                          <p:spTgt spid="12"/>
                                        </p:tgtEl>
                                        <p:attrNameLst>
                                          <p:attrName>ppt_x</p:attrName>
                                        </p:attrNameLst>
                                      </p:cBhvr>
                                      <p:tavLst>
                                        <p:tav tm="0">
                                          <p:val>
                                            <p:strVal val="#ppt_x"/>
                                          </p:val>
                                        </p:tav>
                                        <p:tav tm="100000">
                                          <p:val>
                                            <p:strVal val="#ppt_x"/>
                                          </p:val>
                                        </p:tav>
                                      </p:tavLst>
                                    </p:anim>
                                    <p:anim calcmode="lin" valueType="num">
                                      <p:cBhvr>
                                        <p:cTn id="26" dur="19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6"/>
                </p:tgtEl>
              </p:cMediaNode>
            </p:audio>
          </p:childTnLst>
        </p:cTn>
      </p:par>
    </p:tnLst>
    <p:bldLst>
      <p:bldP spid="7" grpId="0" animBg="1"/>
      <p:bldP spid="5" grpId="0" animBg="1"/>
      <p:bldP spid="9" grpId="0" animBg="1"/>
      <p:bldP spid="10" grpId="0" animBg="1"/>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able&#10;&#10;Description automatically generated with medium confidence">
            <a:extLst>
              <a:ext uri="{FF2B5EF4-FFF2-40B4-BE49-F238E27FC236}">
                <a16:creationId xmlns:a16="http://schemas.microsoft.com/office/drawing/2014/main" id="{008107C2-6158-BE7A-AAA0-8A3B47CD1F56}"/>
              </a:ext>
            </a:extLst>
          </p:cNvPr>
          <p:cNvPicPr>
            <a:picLocks noChangeAspect="1"/>
          </p:cNvPicPr>
          <p:nvPr/>
        </p:nvPicPr>
        <p:blipFill>
          <a:blip r:embed="rId5"/>
          <a:stretch>
            <a:fillRect/>
          </a:stretch>
        </p:blipFill>
        <p:spPr>
          <a:xfrm>
            <a:off x="674738" y="1080554"/>
            <a:ext cx="10842523" cy="5179279"/>
          </a:xfrm>
          <a:prstGeom prst="rect">
            <a:avLst/>
          </a:prstGeom>
        </p:spPr>
      </p:pic>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441290" y="-117699"/>
            <a:ext cx="10611988" cy="1017925"/>
          </a:xfrm>
        </p:spPr>
        <p:txBody>
          <a:bodyPr lIns="91440" tIns="45720" rIns="91440" bIns="45720" anchor="ctr"/>
          <a:lstStyle/>
          <a:p>
            <a:r>
              <a:rPr lang="en-US">
                <a:cs typeface="Arial"/>
              </a:rPr>
              <a:t>Notification of Auction Results</a:t>
            </a:r>
            <a:endParaRPr lang="en-US"/>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fld id="{D47257BE-248A-48BC-9F5F-19A6E1408DB6}" type="slidenum">
              <a:rPr lang="en-US" smtClean="0"/>
              <a:pPr/>
              <a:t>39</a:t>
            </a:fld>
            <a:endParaRPr lang="en-US"/>
          </a:p>
        </p:txBody>
      </p:sp>
      <p:sp>
        <p:nvSpPr>
          <p:cNvPr id="7" name="Oval 6">
            <a:extLst>
              <a:ext uri="{FF2B5EF4-FFF2-40B4-BE49-F238E27FC236}">
                <a16:creationId xmlns:a16="http://schemas.microsoft.com/office/drawing/2014/main" id="{A54F79EE-E952-EEFD-7500-BB669198E1BD}"/>
              </a:ext>
            </a:extLst>
          </p:cNvPr>
          <p:cNvSpPr/>
          <p:nvPr/>
        </p:nvSpPr>
        <p:spPr>
          <a:xfrm>
            <a:off x="10145540" y="4126387"/>
            <a:ext cx="269063" cy="302079"/>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E7989D0-A23A-EAAE-5FE7-FCA91C2B71FA}"/>
              </a:ext>
            </a:extLst>
          </p:cNvPr>
          <p:cNvSpPr/>
          <p:nvPr/>
        </p:nvSpPr>
        <p:spPr>
          <a:xfrm>
            <a:off x="10580080" y="3368114"/>
            <a:ext cx="771704" cy="302079"/>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D7557B9-C705-0F3E-CF12-B7EF1E04AC6E}"/>
              </a:ext>
            </a:extLst>
          </p:cNvPr>
          <p:cNvSpPr/>
          <p:nvPr/>
        </p:nvSpPr>
        <p:spPr>
          <a:xfrm>
            <a:off x="10580080" y="4126387"/>
            <a:ext cx="771704" cy="302079"/>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OEM_Auction_Video_Slide_39">
            <a:hlinkClick r:id="" action="ppaction://media"/>
            <a:extLst>
              <a:ext uri="{FF2B5EF4-FFF2-40B4-BE49-F238E27FC236}">
                <a16:creationId xmlns:a16="http://schemas.microsoft.com/office/drawing/2014/main" id="{B6282207-4E32-CA7D-525F-6F747B5A75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65379" y="5565935"/>
            <a:ext cx="271463" cy="271463"/>
          </a:xfrm>
          <a:prstGeom prst="rect">
            <a:avLst/>
          </a:prstGeom>
        </p:spPr>
      </p:pic>
    </p:spTree>
    <p:extLst>
      <p:ext uri="{BB962C8B-B14F-4D97-AF65-F5344CB8AC3E}">
        <p14:creationId xmlns:p14="http://schemas.microsoft.com/office/powerpoint/2010/main" val="1841975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513" fill="hold"/>
                                        <p:tgtEl>
                                          <p:spTgt spid="3"/>
                                        </p:tgtEl>
                                      </p:cBhvr>
                                    </p:cmd>
                                  </p:childTnLst>
                                </p:cTn>
                              </p:par>
                              <p:par>
                                <p:cTn id="7" presetID="21" presetClass="entr" presetSubtype="1" fill="hold" grpId="0" nodeType="withEffect">
                                  <p:stCondLst>
                                    <p:cond delay="39000"/>
                                  </p:stCondLst>
                                  <p:childTnLst>
                                    <p:set>
                                      <p:cBhvr>
                                        <p:cTn id="8" dur="1" fill="hold">
                                          <p:stCondLst>
                                            <p:cond delay="0"/>
                                          </p:stCondLst>
                                        </p:cTn>
                                        <p:tgtEl>
                                          <p:spTgt spid="7"/>
                                        </p:tgtEl>
                                        <p:attrNameLst>
                                          <p:attrName>style.visibility</p:attrName>
                                        </p:attrNameLst>
                                      </p:cBhvr>
                                      <p:to>
                                        <p:strVal val="visible"/>
                                      </p:to>
                                    </p:set>
                                    <p:animEffect transition="in" filter="wheel(1)">
                                      <p:cBhvr>
                                        <p:cTn id="9" dur="2000"/>
                                        <p:tgtEl>
                                          <p:spTgt spid="7"/>
                                        </p:tgtEl>
                                      </p:cBhvr>
                                    </p:animEffect>
                                  </p:childTnLst>
                                </p:cTn>
                              </p:par>
                              <p:par>
                                <p:cTn id="10" presetID="21" presetClass="entr" presetSubtype="1" fill="hold" grpId="0" nodeType="withEffect">
                                  <p:stCondLst>
                                    <p:cond delay="58000"/>
                                  </p:stCondLst>
                                  <p:childTnLst>
                                    <p:set>
                                      <p:cBhvr>
                                        <p:cTn id="11" dur="1" fill="hold">
                                          <p:stCondLst>
                                            <p:cond delay="0"/>
                                          </p:stCondLst>
                                        </p:cTn>
                                        <p:tgtEl>
                                          <p:spTgt spid="12"/>
                                        </p:tgtEl>
                                        <p:attrNameLst>
                                          <p:attrName>style.visibility</p:attrName>
                                        </p:attrNameLst>
                                      </p:cBhvr>
                                      <p:to>
                                        <p:strVal val="visible"/>
                                      </p:to>
                                    </p:set>
                                    <p:animEffect transition="in" filter="wheel(1)">
                                      <p:cBhvr>
                                        <p:cTn id="12" dur="2000"/>
                                        <p:tgtEl>
                                          <p:spTgt spid="12"/>
                                        </p:tgtEl>
                                      </p:cBhvr>
                                    </p:animEffect>
                                  </p:childTnLst>
                                </p:cTn>
                              </p:par>
                              <p:par>
                                <p:cTn id="13" presetID="21" presetClass="entr" presetSubtype="1" fill="hold" grpId="0" nodeType="withEffect">
                                  <p:stCondLst>
                                    <p:cond delay="59000"/>
                                  </p:stCondLst>
                                  <p:childTnLst>
                                    <p:set>
                                      <p:cBhvr>
                                        <p:cTn id="14" dur="1" fill="hold">
                                          <p:stCondLst>
                                            <p:cond delay="0"/>
                                          </p:stCondLst>
                                        </p:cTn>
                                        <p:tgtEl>
                                          <p:spTgt spid="11"/>
                                        </p:tgtEl>
                                        <p:attrNameLst>
                                          <p:attrName>style.visibility</p:attrName>
                                        </p:attrNameLst>
                                      </p:cBhvr>
                                      <p:to>
                                        <p:strVal val="visible"/>
                                      </p:to>
                                    </p:set>
                                    <p:animEffect transition="in" filter="wheel(1)">
                                      <p:cBhvr>
                                        <p:cTn id="1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3"/>
                </p:tgtEl>
              </p:cMediaNode>
            </p:audio>
          </p:childTnLst>
        </p:cTn>
      </p:par>
    </p:tnLst>
    <p:bldLst>
      <p:bldP spid="7" grpId="0" animBg="1"/>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B27E76-4F58-9A02-7020-BF1DBD9DEE59}"/>
              </a:ext>
            </a:extLst>
          </p:cNvPr>
          <p:cNvSpPr>
            <a:spLocks noGrp="1"/>
          </p:cNvSpPr>
          <p:nvPr>
            <p:ph type="body" sz="quarter" idx="10"/>
          </p:nvPr>
        </p:nvSpPr>
        <p:spPr>
          <a:xfrm>
            <a:off x="1305016" y="5163"/>
            <a:ext cx="10696483" cy="746867"/>
          </a:xfrm>
        </p:spPr>
        <p:txBody>
          <a:bodyPr/>
          <a:lstStyle/>
          <a:p>
            <a:r>
              <a:rPr lang="en-US"/>
              <a:t>What’s New</a:t>
            </a:r>
          </a:p>
        </p:txBody>
      </p:sp>
      <p:sp>
        <p:nvSpPr>
          <p:cNvPr id="3" name="Text Placeholder 2">
            <a:extLst>
              <a:ext uri="{FF2B5EF4-FFF2-40B4-BE49-F238E27FC236}">
                <a16:creationId xmlns:a16="http://schemas.microsoft.com/office/drawing/2014/main" id="{CC602260-8CD6-C878-D49F-32AD4C3421C3}"/>
              </a:ext>
            </a:extLst>
          </p:cNvPr>
          <p:cNvSpPr>
            <a:spLocks noGrp="1"/>
          </p:cNvSpPr>
          <p:nvPr>
            <p:ph type="body" sz="quarter" idx="11"/>
          </p:nvPr>
        </p:nvSpPr>
        <p:spPr>
          <a:xfrm>
            <a:off x="757035" y="1155469"/>
            <a:ext cx="10126555" cy="4688004"/>
          </a:xfrm>
        </p:spPr>
        <p:txBody>
          <a:bodyPr lIns="91440" tIns="45720" rIns="91440" bIns="45720" anchor="t"/>
          <a:lstStyle/>
          <a:p>
            <a:pPr lvl="1"/>
            <a:r>
              <a:rPr lang="en-US" b="1" dirty="0">
                <a:solidFill>
                  <a:srgbClr val="0A456F"/>
                </a:solidFill>
                <a:cs typeface="Arial"/>
              </a:rPr>
              <a:t>Within the same round, bidders can submit a bid to reduce demand on one lease area and a bid to increase demand for another lease area.</a:t>
            </a:r>
          </a:p>
          <a:p>
            <a:pPr lvl="2"/>
            <a:r>
              <a:rPr lang="en-US" dirty="0">
                <a:ea typeface="Calibri Light"/>
                <a:cs typeface="Arial"/>
              </a:rPr>
              <a:t>This allows a bidder to possibly switch to another lease area if the price of the lease area exceeds it’s specified price.</a:t>
            </a:r>
          </a:p>
          <a:p>
            <a:pPr lvl="1"/>
            <a:r>
              <a:rPr lang="en-US" b="1" dirty="0">
                <a:solidFill>
                  <a:srgbClr val="0A456F"/>
                </a:solidFill>
                <a:cs typeface="Arial"/>
              </a:rPr>
              <a:t>The determination of provisional winners will no longer use a two-stage process.</a:t>
            </a:r>
          </a:p>
          <a:p>
            <a:pPr lvl="2"/>
            <a:r>
              <a:rPr lang="en-US" dirty="0">
                <a:cs typeface="Arial"/>
              </a:rPr>
              <a:t>The bidder who remains on a lease area after the final round becomes its provisional winner.</a:t>
            </a:r>
          </a:p>
          <a:p>
            <a:pPr lvl="1"/>
            <a:r>
              <a:rPr lang="en-US" b="1" dirty="0">
                <a:solidFill>
                  <a:srgbClr val="0A456F"/>
                </a:solidFill>
                <a:cs typeface="Arial"/>
              </a:rPr>
              <a:t>A bidding credit will be calculated simply as a percentage of the final price.</a:t>
            </a:r>
          </a:p>
          <a:p>
            <a:pPr lvl="1"/>
            <a:r>
              <a:rPr lang="en-US" b="1" dirty="0">
                <a:solidFill>
                  <a:srgbClr val="0A456F"/>
                </a:solidFill>
                <a:cs typeface="Arial"/>
              </a:rPr>
              <a:t>Bids for two or more lease areas will no longer be treated as package bids.</a:t>
            </a:r>
          </a:p>
        </p:txBody>
      </p:sp>
      <p:sp>
        <p:nvSpPr>
          <p:cNvPr id="4" name="Slide Number Placeholder 3">
            <a:extLst>
              <a:ext uri="{FF2B5EF4-FFF2-40B4-BE49-F238E27FC236}">
                <a16:creationId xmlns:a16="http://schemas.microsoft.com/office/drawing/2014/main" id="{919F30C4-CD30-DEE2-BCEC-2AD105457380}"/>
              </a:ext>
            </a:extLst>
          </p:cNvPr>
          <p:cNvSpPr>
            <a:spLocks noGrp="1"/>
          </p:cNvSpPr>
          <p:nvPr>
            <p:ph type="sldNum" sz="quarter" idx="14"/>
          </p:nvPr>
        </p:nvSpPr>
        <p:spPr/>
        <p:txBody>
          <a:bodyPr/>
          <a:lstStyle/>
          <a:p>
            <a:fld id="{D47257BE-248A-48BC-9F5F-19A6E1408DB6}" type="slidenum">
              <a:rPr lang="en-US" smtClean="0"/>
              <a:pPr/>
              <a:t>4</a:t>
            </a:fld>
            <a:endParaRPr lang="en-US"/>
          </a:p>
        </p:txBody>
      </p:sp>
      <p:pic>
        <p:nvPicPr>
          <p:cNvPr id="6" name="BOEM_Auction_Video_Slide_4">
            <a:hlinkClick r:id="" action="ppaction://media"/>
            <a:extLst>
              <a:ext uri="{FF2B5EF4-FFF2-40B4-BE49-F238E27FC236}">
                <a16:creationId xmlns:a16="http://schemas.microsoft.com/office/drawing/2014/main" id="{5DB5F917-274E-C8E5-B442-B747CA24B96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761855" y="5327015"/>
            <a:ext cx="271463" cy="271463"/>
          </a:xfrm>
          <a:prstGeom prst="rect">
            <a:avLst/>
          </a:prstGeom>
        </p:spPr>
      </p:pic>
    </p:spTree>
    <p:extLst>
      <p:ext uri="{BB962C8B-B14F-4D97-AF65-F5344CB8AC3E}">
        <p14:creationId xmlns:p14="http://schemas.microsoft.com/office/powerpoint/2010/main" val="2423048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16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2838">
                <p:cTn id="7" fill="hold" display="0">
                  <p:stCondLst>
                    <p:cond delay="indefinite"/>
                  </p:stCondLst>
                  <p:endCondLst>
                    <p:cond evt="onStopAudio" delay="0">
                      <p:tgtEl>
                        <p:sldTgt/>
                      </p:tgtEl>
                    </p:cond>
                  </p:endCondLst>
                </p:cTn>
                <p:tgtEl>
                  <p:spTgt spid="6"/>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D01638-BD03-C7F2-29DA-E5DD58425C4C}"/>
              </a:ext>
            </a:extLst>
          </p:cNvPr>
          <p:cNvSpPr>
            <a:spLocks noGrp="1"/>
          </p:cNvSpPr>
          <p:nvPr>
            <p:ph type="body" sz="quarter" idx="10"/>
          </p:nvPr>
        </p:nvSpPr>
        <p:spPr>
          <a:xfrm>
            <a:off x="1441290" y="-117699"/>
            <a:ext cx="10611988" cy="1017925"/>
          </a:xfrm>
        </p:spPr>
        <p:txBody>
          <a:bodyPr lIns="91440" tIns="45720" rIns="91440" bIns="45720" anchor="ctr"/>
          <a:lstStyle/>
          <a:p>
            <a:r>
              <a:rPr lang="en-US">
                <a:cs typeface="Arial"/>
              </a:rPr>
              <a:t>Provisional Winners and Prices</a:t>
            </a:r>
            <a:endParaRPr lang="en-US"/>
          </a:p>
        </p:txBody>
      </p:sp>
      <p:sp>
        <p:nvSpPr>
          <p:cNvPr id="3" name="Text Placeholder 2">
            <a:extLst>
              <a:ext uri="{FF2B5EF4-FFF2-40B4-BE49-F238E27FC236}">
                <a16:creationId xmlns:a16="http://schemas.microsoft.com/office/drawing/2014/main" id="{4275BC2F-68E3-8433-6E74-4F34E3BB15A7}"/>
              </a:ext>
            </a:extLst>
          </p:cNvPr>
          <p:cNvSpPr>
            <a:spLocks noGrp="1"/>
          </p:cNvSpPr>
          <p:nvPr>
            <p:ph type="body" sz="quarter" idx="11"/>
          </p:nvPr>
        </p:nvSpPr>
        <p:spPr>
          <a:xfrm>
            <a:off x="757036" y="1155469"/>
            <a:ext cx="9877562" cy="4688004"/>
          </a:xfrm>
          <a:ln>
            <a:noFill/>
          </a:ln>
        </p:spPr>
        <p:txBody>
          <a:bodyPr lIns="91440" tIns="45720" rIns="91440" bIns="45720" anchor="t"/>
          <a:lstStyle/>
          <a:p>
            <a:pPr>
              <a:buFont typeface="Courier New"/>
              <a:buChar char="o"/>
            </a:pPr>
            <a:r>
              <a:rPr lang="en-US" dirty="0"/>
              <a:t>Each bidder with processed demand = 1 for a lease area will become the provisional winner for that lease area.</a:t>
            </a:r>
          </a:p>
          <a:p>
            <a:pPr>
              <a:buFont typeface="Courier New"/>
              <a:buChar char="o"/>
            </a:pPr>
            <a:r>
              <a:rPr lang="en-US" dirty="0"/>
              <a:t>The final price for a lease area is the posted price of the last round, which will usually be lower than the clock price.</a:t>
            </a:r>
          </a:p>
          <a:p>
            <a:pPr>
              <a:buFont typeface="Courier New"/>
              <a:buChar char="o"/>
            </a:pPr>
            <a:r>
              <a:rPr lang="en-US" dirty="0"/>
              <a:t>A provisional winner that has qualified for a bidding credit will pay the posted price for each lease area it won less its bidding credit.</a:t>
            </a:r>
          </a:p>
        </p:txBody>
      </p:sp>
      <p:sp>
        <p:nvSpPr>
          <p:cNvPr id="4" name="Slide Number Placeholder 3">
            <a:extLst>
              <a:ext uri="{FF2B5EF4-FFF2-40B4-BE49-F238E27FC236}">
                <a16:creationId xmlns:a16="http://schemas.microsoft.com/office/drawing/2014/main" id="{5BB50CFE-AE15-8385-1DD3-32672BD73C50}"/>
              </a:ext>
            </a:extLst>
          </p:cNvPr>
          <p:cNvSpPr>
            <a:spLocks noGrp="1"/>
          </p:cNvSpPr>
          <p:nvPr>
            <p:ph type="sldNum" sz="quarter" idx="14"/>
          </p:nvPr>
        </p:nvSpPr>
        <p:spPr/>
        <p:txBody>
          <a:bodyPr/>
          <a:lstStyle/>
          <a:p>
            <a:fld id="{D47257BE-248A-48BC-9F5F-19A6E1408DB6}" type="slidenum">
              <a:rPr lang="en-US" smtClean="0"/>
              <a:pPr/>
              <a:t>40</a:t>
            </a:fld>
            <a:endParaRPr lang="en-US"/>
          </a:p>
        </p:txBody>
      </p:sp>
      <p:pic>
        <p:nvPicPr>
          <p:cNvPr id="5" name="BOEM_Auction_Video_Slide_40">
            <a:hlinkClick r:id="" action="ppaction://media"/>
            <a:extLst>
              <a:ext uri="{FF2B5EF4-FFF2-40B4-BE49-F238E27FC236}">
                <a16:creationId xmlns:a16="http://schemas.microsoft.com/office/drawing/2014/main" id="{22B3BE56-8922-AC85-F415-0E6E30CA60F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76801" y="5505222"/>
            <a:ext cx="271463" cy="271463"/>
          </a:xfrm>
          <a:prstGeom prst="rect">
            <a:avLst/>
          </a:prstGeom>
        </p:spPr>
      </p:pic>
    </p:spTree>
    <p:extLst>
      <p:ext uri="{BB962C8B-B14F-4D97-AF65-F5344CB8AC3E}">
        <p14:creationId xmlns:p14="http://schemas.microsoft.com/office/powerpoint/2010/main" val="3130219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05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8C018A-53E6-04F9-E778-09721C4ECA11}"/>
              </a:ext>
            </a:extLst>
          </p:cNvPr>
          <p:cNvSpPr>
            <a:spLocks noGrp="1"/>
          </p:cNvSpPr>
          <p:nvPr>
            <p:ph type="body" sz="quarter" idx="10"/>
          </p:nvPr>
        </p:nvSpPr>
        <p:spPr>
          <a:xfrm>
            <a:off x="1300973" y="-3801"/>
            <a:ext cx="10700527" cy="1008265"/>
          </a:xfrm>
        </p:spPr>
        <p:txBody>
          <a:bodyPr lIns="91440" tIns="45720" rIns="91440" bIns="45720" anchor="ctr"/>
          <a:lstStyle/>
          <a:p>
            <a:r>
              <a:rPr lang="en-US" dirty="0">
                <a:cs typeface="Arial"/>
              </a:rPr>
              <a:t>Auction Flow</a:t>
            </a:r>
            <a:endParaRPr lang="en-US" dirty="0"/>
          </a:p>
        </p:txBody>
      </p:sp>
      <p:sp>
        <p:nvSpPr>
          <p:cNvPr id="4" name="Slide Number Placeholder 3">
            <a:extLst>
              <a:ext uri="{FF2B5EF4-FFF2-40B4-BE49-F238E27FC236}">
                <a16:creationId xmlns:a16="http://schemas.microsoft.com/office/drawing/2014/main" id="{27A4A9BA-7270-FA7D-7AE8-574E30698FF1}"/>
              </a:ext>
            </a:extLst>
          </p:cNvPr>
          <p:cNvSpPr>
            <a:spLocks noGrp="1"/>
          </p:cNvSpPr>
          <p:nvPr>
            <p:ph type="sldNum" sz="quarter" idx="14"/>
          </p:nvPr>
        </p:nvSpPr>
        <p:spPr/>
        <p:txBody>
          <a:bodyPr/>
          <a:lstStyle/>
          <a:p>
            <a:fld id="{D47257BE-248A-48BC-9F5F-19A6E1408DB6}" type="slidenum">
              <a:rPr lang="en-US" smtClean="0"/>
              <a:pPr/>
              <a:t>5</a:t>
            </a:fld>
            <a:endParaRPr lang="en-US"/>
          </a:p>
        </p:txBody>
      </p:sp>
      <p:grpSp>
        <p:nvGrpSpPr>
          <p:cNvPr id="3" name="Group 2">
            <a:extLst>
              <a:ext uri="{FF2B5EF4-FFF2-40B4-BE49-F238E27FC236}">
                <a16:creationId xmlns:a16="http://schemas.microsoft.com/office/drawing/2014/main" id="{7DA9341C-95FC-D3C4-93FC-40EBA9FD8FEB}"/>
              </a:ext>
            </a:extLst>
          </p:cNvPr>
          <p:cNvGrpSpPr/>
          <p:nvPr/>
        </p:nvGrpSpPr>
        <p:grpSpPr>
          <a:xfrm>
            <a:off x="664527" y="1695379"/>
            <a:ext cx="10339689" cy="3425499"/>
            <a:chOff x="526758" y="1177304"/>
            <a:chExt cx="10339689" cy="3425499"/>
          </a:xfrm>
        </p:grpSpPr>
        <p:sp>
          <p:nvSpPr>
            <p:cNvPr id="7" name="Freeform 4">
              <a:extLst>
                <a:ext uri="{FF2B5EF4-FFF2-40B4-BE49-F238E27FC236}">
                  <a16:creationId xmlns:a16="http://schemas.microsoft.com/office/drawing/2014/main" id="{4E1F009B-1AF5-F980-703A-74496E3C62B7}"/>
                </a:ext>
              </a:extLst>
            </p:cNvPr>
            <p:cNvSpPr/>
            <p:nvPr/>
          </p:nvSpPr>
          <p:spPr>
            <a:xfrm>
              <a:off x="3757026" y="1177304"/>
              <a:ext cx="1499639" cy="1457003"/>
            </a:xfrm>
            <a:custGeom>
              <a:avLst/>
              <a:gdLst>
                <a:gd name="connsiteX0" fmla="*/ 0 w 1499639"/>
                <a:gd name="connsiteY0" fmla="*/ 728502 h 1457003"/>
                <a:gd name="connsiteX1" fmla="*/ 749820 w 1499639"/>
                <a:gd name="connsiteY1" fmla="*/ 0 h 1457003"/>
                <a:gd name="connsiteX2" fmla="*/ 1499640 w 1499639"/>
                <a:gd name="connsiteY2" fmla="*/ 728502 h 1457003"/>
                <a:gd name="connsiteX3" fmla="*/ 749820 w 1499639"/>
                <a:gd name="connsiteY3" fmla="*/ 1457004 h 1457003"/>
                <a:gd name="connsiteX4" fmla="*/ 0 w 1499639"/>
                <a:gd name="connsiteY4" fmla="*/ 728502 h 145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9639" h="1457003">
                  <a:moveTo>
                    <a:pt x="0" y="728502"/>
                  </a:moveTo>
                  <a:cubicBezTo>
                    <a:pt x="0" y="326161"/>
                    <a:pt x="335706" y="0"/>
                    <a:pt x="749820" y="0"/>
                  </a:cubicBezTo>
                  <a:cubicBezTo>
                    <a:pt x="1163934" y="0"/>
                    <a:pt x="1499640" y="326161"/>
                    <a:pt x="1499640" y="728502"/>
                  </a:cubicBezTo>
                  <a:cubicBezTo>
                    <a:pt x="1499640" y="1130843"/>
                    <a:pt x="1163934" y="1457004"/>
                    <a:pt x="749820" y="1457004"/>
                  </a:cubicBezTo>
                  <a:cubicBezTo>
                    <a:pt x="335706" y="1457004"/>
                    <a:pt x="0" y="1130843"/>
                    <a:pt x="0" y="728502"/>
                  </a:cubicBezTo>
                  <a:close/>
                </a:path>
              </a:pathLst>
            </a:custGeom>
            <a:solidFill>
              <a:srgbClr val="800000"/>
            </a:solidFill>
            <a:ln w="12700" cap="flat" cmpd="sng" algn="ctr">
              <a:solidFill>
                <a:srgbClr val="530000"/>
              </a:solidFill>
              <a:prstDash val="solid"/>
              <a:round/>
              <a:headEnd type="none" w="med" len="med"/>
              <a:tailEnd type="none" w="med" len="med"/>
            </a:ln>
            <a:effectLst>
              <a:outerShdw blurRad="50800" dist="38100" dir="2700000">
                <a:srgbClr val="000000">
                  <a:alpha val="43000"/>
                </a:srgbClr>
              </a:outerShdw>
            </a:effectLst>
          </p:spPr>
          <p:style>
            <a:lnRef idx="0">
              <a:scrgbClr r="0" g="0" b="0"/>
            </a:lnRef>
            <a:fillRef idx="3">
              <a:scrgbClr r="0" g="0" b="0"/>
            </a:fillRef>
            <a:effectRef idx="2">
              <a:scrgbClr r="0" g="0" b="0"/>
            </a:effectRef>
            <a:fontRef idx="minor">
              <a:schemeClr val="lt1"/>
            </a:fontRef>
          </p:style>
          <p:txBody>
            <a:bodyPr spcFirstLastPara="0" vert="horz" wrap="square" lIns="238667" tIns="232423" rIns="238667" bIns="232423" numCol="1" spcCol="1270" anchor="ctr" anchorCtr="0">
              <a:noAutofit/>
            </a:bodyPr>
            <a:lstStyle/>
            <a:p>
              <a:pPr lvl="0" algn="ctr" defTabSz="666750">
                <a:lnSpc>
                  <a:spcPct val="90000"/>
                </a:lnSpc>
                <a:spcBef>
                  <a:spcPct val="0"/>
                </a:spcBef>
                <a:spcAft>
                  <a:spcPct val="35000"/>
                </a:spcAft>
              </a:pPr>
              <a:r>
                <a:rPr lang="en-US" sz="1500" kern="1200"/>
                <a:t>Round opens</a:t>
              </a:r>
            </a:p>
          </p:txBody>
        </p:sp>
        <p:sp>
          <p:nvSpPr>
            <p:cNvPr id="26" name="Freeform 5">
              <a:extLst>
                <a:ext uri="{FF2B5EF4-FFF2-40B4-BE49-F238E27FC236}">
                  <a16:creationId xmlns:a16="http://schemas.microsoft.com/office/drawing/2014/main" id="{D7223260-9537-D61C-87CA-024877CC2C1F}"/>
                </a:ext>
              </a:extLst>
            </p:cNvPr>
            <p:cNvSpPr/>
            <p:nvPr/>
          </p:nvSpPr>
          <p:spPr>
            <a:xfrm>
              <a:off x="5509006" y="1631812"/>
              <a:ext cx="459500" cy="438574"/>
            </a:xfrm>
            <a:custGeom>
              <a:avLst/>
              <a:gdLst>
                <a:gd name="connsiteX0" fmla="*/ 0 w 409949"/>
                <a:gd name="connsiteY0" fmla="*/ 87715 h 438574"/>
                <a:gd name="connsiteX1" fmla="*/ 204975 w 409949"/>
                <a:gd name="connsiteY1" fmla="*/ 87715 h 438574"/>
                <a:gd name="connsiteX2" fmla="*/ 204975 w 409949"/>
                <a:gd name="connsiteY2" fmla="*/ 0 h 438574"/>
                <a:gd name="connsiteX3" fmla="*/ 409949 w 409949"/>
                <a:gd name="connsiteY3" fmla="*/ 219287 h 438574"/>
                <a:gd name="connsiteX4" fmla="*/ 204975 w 409949"/>
                <a:gd name="connsiteY4" fmla="*/ 438574 h 438574"/>
                <a:gd name="connsiteX5" fmla="*/ 204975 w 409949"/>
                <a:gd name="connsiteY5" fmla="*/ 350859 h 438574"/>
                <a:gd name="connsiteX6" fmla="*/ 0 w 409949"/>
                <a:gd name="connsiteY6" fmla="*/ 350859 h 438574"/>
                <a:gd name="connsiteX7" fmla="*/ 0 w 409949"/>
                <a:gd name="connsiteY7" fmla="*/ 87715 h 438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9949" h="438574">
                  <a:moveTo>
                    <a:pt x="0" y="87715"/>
                  </a:moveTo>
                  <a:lnTo>
                    <a:pt x="204975" y="87715"/>
                  </a:lnTo>
                  <a:lnTo>
                    <a:pt x="204975" y="0"/>
                  </a:lnTo>
                  <a:lnTo>
                    <a:pt x="409949" y="219287"/>
                  </a:lnTo>
                  <a:lnTo>
                    <a:pt x="204975" y="438574"/>
                  </a:lnTo>
                  <a:lnTo>
                    <a:pt x="204975" y="350859"/>
                  </a:lnTo>
                  <a:lnTo>
                    <a:pt x="0" y="350859"/>
                  </a:lnTo>
                  <a:lnTo>
                    <a:pt x="0" y="87715"/>
                  </a:lnTo>
                  <a:close/>
                </a:path>
              </a:pathLst>
            </a:custGeom>
            <a:solidFill>
              <a:schemeClr val="bg2">
                <a:lumMod val="50000"/>
              </a:schemeClr>
            </a:solidFill>
            <a:effectLst>
              <a:outerShdw blurRad="50800" dist="38100" dir="2700000">
                <a:srgbClr val="000000">
                  <a:alpha val="43000"/>
                </a:srgbClr>
              </a:outerShdw>
            </a:effectLst>
          </p:spPr>
          <p:style>
            <a:lnRef idx="0">
              <a:schemeClr val="accent1">
                <a:tint val="60000"/>
                <a:hueOff val="0"/>
                <a:satOff val="0"/>
                <a:lumOff val="0"/>
                <a:alphaOff val="0"/>
              </a:schemeClr>
            </a:lnRef>
            <a:fillRef idx="3">
              <a:scrgbClr r="0" g="0" b="0"/>
            </a:fillRef>
            <a:effectRef idx="2">
              <a:scrgbClr r="0" g="0" b="0"/>
            </a:effectRef>
            <a:fontRef idx="minor">
              <a:schemeClr val="lt1"/>
            </a:fontRef>
          </p:style>
          <p:txBody>
            <a:bodyPr spcFirstLastPara="0" vert="horz" wrap="square" lIns="0" tIns="87714" rIns="122984" bIns="87715" numCol="1" spcCol="1270" anchor="ctr" anchorCtr="0">
              <a:noAutofit/>
            </a:bodyPr>
            <a:lstStyle/>
            <a:p>
              <a:pPr lvl="0" algn="ctr" defTabSz="488950">
                <a:lnSpc>
                  <a:spcPct val="90000"/>
                </a:lnSpc>
                <a:spcBef>
                  <a:spcPct val="0"/>
                </a:spcBef>
                <a:spcAft>
                  <a:spcPct val="35000"/>
                </a:spcAft>
              </a:pPr>
              <a:endParaRPr lang="en-US" sz="1100" kern="1200"/>
            </a:p>
          </p:txBody>
        </p:sp>
        <p:sp>
          <p:nvSpPr>
            <p:cNvPr id="27" name="Freeform 6">
              <a:extLst>
                <a:ext uri="{FF2B5EF4-FFF2-40B4-BE49-F238E27FC236}">
                  <a16:creationId xmlns:a16="http://schemas.microsoft.com/office/drawing/2014/main" id="{6B2A3EB4-355E-1C4F-9FE8-F14F62208F71}"/>
                </a:ext>
              </a:extLst>
            </p:cNvPr>
            <p:cNvSpPr/>
            <p:nvPr/>
          </p:nvSpPr>
          <p:spPr>
            <a:xfrm>
              <a:off x="6127182" y="1188148"/>
              <a:ext cx="1499639" cy="1457003"/>
            </a:xfrm>
            <a:custGeom>
              <a:avLst/>
              <a:gdLst>
                <a:gd name="connsiteX0" fmla="*/ 0 w 1499639"/>
                <a:gd name="connsiteY0" fmla="*/ 728502 h 1457003"/>
                <a:gd name="connsiteX1" fmla="*/ 749820 w 1499639"/>
                <a:gd name="connsiteY1" fmla="*/ 0 h 1457003"/>
                <a:gd name="connsiteX2" fmla="*/ 1499640 w 1499639"/>
                <a:gd name="connsiteY2" fmla="*/ 728502 h 1457003"/>
                <a:gd name="connsiteX3" fmla="*/ 749820 w 1499639"/>
                <a:gd name="connsiteY3" fmla="*/ 1457004 h 1457003"/>
                <a:gd name="connsiteX4" fmla="*/ 0 w 1499639"/>
                <a:gd name="connsiteY4" fmla="*/ 728502 h 145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9639" h="1457003">
                  <a:moveTo>
                    <a:pt x="0" y="728502"/>
                  </a:moveTo>
                  <a:cubicBezTo>
                    <a:pt x="0" y="326161"/>
                    <a:pt x="335706" y="0"/>
                    <a:pt x="749820" y="0"/>
                  </a:cubicBezTo>
                  <a:cubicBezTo>
                    <a:pt x="1163934" y="0"/>
                    <a:pt x="1499640" y="326161"/>
                    <a:pt x="1499640" y="728502"/>
                  </a:cubicBezTo>
                  <a:cubicBezTo>
                    <a:pt x="1499640" y="1130843"/>
                    <a:pt x="1163934" y="1457004"/>
                    <a:pt x="749820" y="1457004"/>
                  </a:cubicBezTo>
                  <a:cubicBezTo>
                    <a:pt x="335706" y="1457004"/>
                    <a:pt x="0" y="1130843"/>
                    <a:pt x="0" y="728502"/>
                  </a:cubicBezTo>
                  <a:close/>
                </a:path>
              </a:pathLst>
            </a:custGeom>
            <a:solidFill>
              <a:srgbClr val="50861E"/>
            </a:solidFill>
            <a:ln>
              <a:solidFill>
                <a:srgbClr val="155715"/>
              </a:solidFill>
            </a:ln>
            <a:effectLst>
              <a:outerShdw blurRad="50800" dist="38100" dir="2700000">
                <a:srgbClr val="000000">
                  <a:alpha val="43000"/>
                </a:srgbClr>
              </a:outerShdw>
            </a:effectLst>
          </p:spPr>
          <p:style>
            <a:lnRef idx="0">
              <a:scrgbClr r="0" g="0" b="0"/>
            </a:lnRef>
            <a:fillRef idx="3">
              <a:scrgbClr r="0" g="0" b="0"/>
            </a:fillRef>
            <a:effectRef idx="2">
              <a:scrgbClr r="0" g="0" b="0"/>
            </a:effectRef>
            <a:fontRef idx="minor">
              <a:schemeClr val="lt1"/>
            </a:fontRef>
          </p:style>
          <p:txBody>
            <a:bodyPr spcFirstLastPara="0" vert="horz" wrap="square" lIns="238667" tIns="232423" rIns="238667" bIns="232423" numCol="1" spcCol="1270" anchor="ctr" anchorCtr="0">
              <a:noAutofit/>
            </a:bodyPr>
            <a:lstStyle/>
            <a:p>
              <a:pPr lvl="0" algn="ctr" defTabSz="666750">
                <a:lnSpc>
                  <a:spcPct val="90000"/>
                </a:lnSpc>
                <a:spcBef>
                  <a:spcPct val="0"/>
                </a:spcBef>
                <a:spcAft>
                  <a:spcPct val="35000"/>
                </a:spcAft>
              </a:pPr>
              <a:r>
                <a:rPr lang="en-US" sz="1500" kern="1200" dirty="0"/>
                <a:t>Bidder places bids</a:t>
              </a:r>
            </a:p>
          </p:txBody>
        </p:sp>
        <p:sp>
          <p:nvSpPr>
            <p:cNvPr id="28" name="Freeform 10">
              <a:extLst>
                <a:ext uri="{FF2B5EF4-FFF2-40B4-BE49-F238E27FC236}">
                  <a16:creationId xmlns:a16="http://schemas.microsoft.com/office/drawing/2014/main" id="{DDEC0FC9-5A46-BF81-721A-9E4D29DB33F9}"/>
                </a:ext>
              </a:extLst>
            </p:cNvPr>
            <p:cNvSpPr/>
            <p:nvPr/>
          </p:nvSpPr>
          <p:spPr>
            <a:xfrm>
              <a:off x="7831077" y="1631812"/>
              <a:ext cx="486152" cy="438574"/>
            </a:xfrm>
            <a:custGeom>
              <a:avLst/>
              <a:gdLst>
                <a:gd name="connsiteX0" fmla="*/ 0 w 226023"/>
                <a:gd name="connsiteY0" fmla="*/ 87715 h 438574"/>
                <a:gd name="connsiteX1" fmla="*/ 113012 w 226023"/>
                <a:gd name="connsiteY1" fmla="*/ 87715 h 438574"/>
                <a:gd name="connsiteX2" fmla="*/ 113012 w 226023"/>
                <a:gd name="connsiteY2" fmla="*/ 0 h 438574"/>
                <a:gd name="connsiteX3" fmla="*/ 226023 w 226023"/>
                <a:gd name="connsiteY3" fmla="*/ 219287 h 438574"/>
                <a:gd name="connsiteX4" fmla="*/ 113012 w 226023"/>
                <a:gd name="connsiteY4" fmla="*/ 438574 h 438574"/>
                <a:gd name="connsiteX5" fmla="*/ 113012 w 226023"/>
                <a:gd name="connsiteY5" fmla="*/ 350859 h 438574"/>
                <a:gd name="connsiteX6" fmla="*/ 0 w 226023"/>
                <a:gd name="connsiteY6" fmla="*/ 350859 h 438574"/>
                <a:gd name="connsiteX7" fmla="*/ 0 w 226023"/>
                <a:gd name="connsiteY7" fmla="*/ 87715 h 438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6023" h="438574">
                  <a:moveTo>
                    <a:pt x="0" y="87715"/>
                  </a:moveTo>
                  <a:lnTo>
                    <a:pt x="113012" y="87715"/>
                  </a:lnTo>
                  <a:lnTo>
                    <a:pt x="113012" y="0"/>
                  </a:lnTo>
                  <a:lnTo>
                    <a:pt x="226023" y="219287"/>
                  </a:lnTo>
                  <a:lnTo>
                    <a:pt x="113012" y="438574"/>
                  </a:lnTo>
                  <a:lnTo>
                    <a:pt x="113012" y="350859"/>
                  </a:lnTo>
                  <a:lnTo>
                    <a:pt x="0" y="350859"/>
                  </a:lnTo>
                  <a:lnTo>
                    <a:pt x="0" y="87715"/>
                  </a:lnTo>
                  <a:close/>
                </a:path>
              </a:pathLst>
            </a:custGeom>
            <a:solidFill>
              <a:schemeClr val="bg2">
                <a:lumMod val="50000"/>
              </a:schemeClr>
            </a:solidFill>
            <a:effectLst>
              <a:outerShdw blurRad="50800" dist="38100" dir="2700000">
                <a:srgbClr val="000000">
                  <a:alpha val="43000"/>
                </a:srgbClr>
              </a:outerShdw>
            </a:effectLst>
          </p:spPr>
          <p:style>
            <a:lnRef idx="0">
              <a:schemeClr val="accent1">
                <a:tint val="60000"/>
                <a:hueOff val="0"/>
                <a:satOff val="0"/>
                <a:lumOff val="0"/>
                <a:alphaOff val="0"/>
              </a:schemeClr>
            </a:lnRef>
            <a:fillRef idx="3">
              <a:scrgbClr r="0" g="0" b="0"/>
            </a:fillRef>
            <a:effectRef idx="2">
              <a:scrgbClr r="0" g="0" b="0"/>
            </a:effectRef>
            <a:fontRef idx="minor">
              <a:schemeClr val="lt1"/>
            </a:fontRef>
          </p:style>
          <p:txBody>
            <a:bodyPr spcFirstLastPara="0" vert="horz" wrap="square" lIns="0" tIns="87714" rIns="67806" bIns="87715" numCol="1" spcCol="1270" anchor="ctr" anchorCtr="0">
              <a:noAutofit/>
            </a:bodyPr>
            <a:lstStyle/>
            <a:p>
              <a:pPr lvl="0" algn="ctr" defTabSz="488950">
                <a:lnSpc>
                  <a:spcPct val="90000"/>
                </a:lnSpc>
                <a:spcBef>
                  <a:spcPct val="0"/>
                </a:spcBef>
                <a:spcAft>
                  <a:spcPct val="35000"/>
                </a:spcAft>
              </a:pPr>
              <a:endParaRPr lang="en-US" sz="1100" kern="1200"/>
            </a:p>
          </p:txBody>
        </p:sp>
        <p:sp>
          <p:nvSpPr>
            <p:cNvPr id="29" name="Freeform 11">
              <a:extLst>
                <a:ext uri="{FF2B5EF4-FFF2-40B4-BE49-F238E27FC236}">
                  <a16:creationId xmlns:a16="http://schemas.microsoft.com/office/drawing/2014/main" id="{9178F5A8-0BC5-F81E-9D99-5826DE3C1799}"/>
                </a:ext>
              </a:extLst>
            </p:cNvPr>
            <p:cNvSpPr/>
            <p:nvPr/>
          </p:nvSpPr>
          <p:spPr>
            <a:xfrm>
              <a:off x="8569660" y="1201522"/>
              <a:ext cx="1499639" cy="1457003"/>
            </a:xfrm>
            <a:custGeom>
              <a:avLst/>
              <a:gdLst>
                <a:gd name="connsiteX0" fmla="*/ 0 w 1499639"/>
                <a:gd name="connsiteY0" fmla="*/ 728502 h 1457003"/>
                <a:gd name="connsiteX1" fmla="*/ 749820 w 1499639"/>
                <a:gd name="connsiteY1" fmla="*/ 0 h 1457003"/>
                <a:gd name="connsiteX2" fmla="*/ 1499640 w 1499639"/>
                <a:gd name="connsiteY2" fmla="*/ 728502 h 1457003"/>
                <a:gd name="connsiteX3" fmla="*/ 749820 w 1499639"/>
                <a:gd name="connsiteY3" fmla="*/ 1457004 h 1457003"/>
                <a:gd name="connsiteX4" fmla="*/ 0 w 1499639"/>
                <a:gd name="connsiteY4" fmla="*/ 728502 h 145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9639" h="1457003">
                  <a:moveTo>
                    <a:pt x="0" y="728502"/>
                  </a:moveTo>
                  <a:cubicBezTo>
                    <a:pt x="0" y="326161"/>
                    <a:pt x="335706" y="0"/>
                    <a:pt x="749820" y="0"/>
                  </a:cubicBezTo>
                  <a:cubicBezTo>
                    <a:pt x="1163934" y="0"/>
                    <a:pt x="1499640" y="326161"/>
                    <a:pt x="1499640" y="728502"/>
                  </a:cubicBezTo>
                  <a:cubicBezTo>
                    <a:pt x="1499640" y="1130843"/>
                    <a:pt x="1163934" y="1457004"/>
                    <a:pt x="749820" y="1457004"/>
                  </a:cubicBezTo>
                  <a:cubicBezTo>
                    <a:pt x="335706" y="1457004"/>
                    <a:pt x="0" y="1130843"/>
                    <a:pt x="0" y="728502"/>
                  </a:cubicBezTo>
                  <a:close/>
                </a:path>
              </a:pathLst>
            </a:custGeom>
            <a:solidFill>
              <a:srgbClr val="800000"/>
            </a:solidFill>
            <a:ln>
              <a:solidFill>
                <a:srgbClr val="530000"/>
              </a:solidFill>
            </a:ln>
            <a:effectLst>
              <a:outerShdw blurRad="50800" dist="38100" dir="2700000">
                <a:srgbClr val="000000">
                  <a:alpha val="43000"/>
                </a:srgbClr>
              </a:outerShdw>
            </a:effectLst>
          </p:spPr>
          <p:style>
            <a:lnRef idx="0">
              <a:scrgbClr r="0" g="0" b="0"/>
            </a:lnRef>
            <a:fillRef idx="3">
              <a:scrgbClr r="0" g="0" b="0"/>
            </a:fillRef>
            <a:effectRef idx="2">
              <a:scrgbClr r="0" g="0" b="0"/>
            </a:effectRef>
            <a:fontRef idx="minor">
              <a:schemeClr val="lt1"/>
            </a:fontRef>
          </p:style>
          <p:txBody>
            <a:bodyPr spcFirstLastPara="0" vert="horz" wrap="square" lIns="238667" tIns="232423" rIns="238667" bIns="232423" numCol="1" spcCol="1270" anchor="ctr" anchorCtr="0">
              <a:noAutofit/>
            </a:bodyPr>
            <a:lstStyle/>
            <a:p>
              <a:pPr lvl="0" algn="ctr" defTabSz="666750">
                <a:lnSpc>
                  <a:spcPct val="90000"/>
                </a:lnSpc>
                <a:spcBef>
                  <a:spcPct val="0"/>
                </a:spcBef>
                <a:spcAft>
                  <a:spcPct val="35000"/>
                </a:spcAft>
              </a:pPr>
              <a:r>
                <a:rPr lang="en-US" sz="1500" kern="1200" dirty="0"/>
                <a:t>Round closes (when time expires)</a:t>
              </a:r>
            </a:p>
          </p:txBody>
        </p:sp>
        <p:sp>
          <p:nvSpPr>
            <p:cNvPr id="34" name="Freeform 20">
              <a:extLst>
                <a:ext uri="{FF2B5EF4-FFF2-40B4-BE49-F238E27FC236}">
                  <a16:creationId xmlns:a16="http://schemas.microsoft.com/office/drawing/2014/main" id="{58B6EDCB-657F-ADAF-EE7E-89BC62E3F103}"/>
                </a:ext>
              </a:extLst>
            </p:cNvPr>
            <p:cNvSpPr/>
            <p:nvPr/>
          </p:nvSpPr>
          <p:spPr>
            <a:xfrm>
              <a:off x="1439949" y="1213564"/>
              <a:ext cx="1499639" cy="1457003"/>
            </a:xfrm>
            <a:custGeom>
              <a:avLst/>
              <a:gdLst>
                <a:gd name="connsiteX0" fmla="*/ 0 w 1499639"/>
                <a:gd name="connsiteY0" fmla="*/ 728502 h 1457003"/>
                <a:gd name="connsiteX1" fmla="*/ 749820 w 1499639"/>
                <a:gd name="connsiteY1" fmla="*/ 0 h 1457003"/>
                <a:gd name="connsiteX2" fmla="*/ 1499640 w 1499639"/>
                <a:gd name="connsiteY2" fmla="*/ 728502 h 1457003"/>
                <a:gd name="connsiteX3" fmla="*/ 749820 w 1499639"/>
                <a:gd name="connsiteY3" fmla="*/ 1457004 h 1457003"/>
                <a:gd name="connsiteX4" fmla="*/ 0 w 1499639"/>
                <a:gd name="connsiteY4" fmla="*/ 728502 h 145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9639" h="1457003">
                  <a:moveTo>
                    <a:pt x="0" y="728502"/>
                  </a:moveTo>
                  <a:cubicBezTo>
                    <a:pt x="0" y="326161"/>
                    <a:pt x="335706" y="0"/>
                    <a:pt x="749820" y="0"/>
                  </a:cubicBezTo>
                  <a:cubicBezTo>
                    <a:pt x="1163934" y="0"/>
                    <a:pt x="1499640" y="326161"/>
                    <a:pt x="1499640" y="728502"/>
                  </a:cubicBezTo>
                  <a:cubicBezTo>
                    <a:pt x="1499640" y="1130843"/>
                    <a:pt x="1163934" y="1457004"/>
                    <a:pt x="749820" y="1457004"/>
                  </a:cubicBezTo>
                  <a:cubicBezTo>
                    <a:pt x="335706" y="1457004"/>
                    <a:pt x="0" y="1130843"/>
                    <a:pt x="0" y="728502"/>
                  </a:cubicBezTo>
                  <a:close/>
                </a:path>
              </a:pathLst>
            </a:custGeom>
            <a:solidFill>
              <a:srgbClr val="054375"/>
            </a:solidFill>
            <a:ln>
              <a:solidFill>
                <a:srgbClr val="0A2C57"/>
              </a:solidFill>
            </a:ln>
            <a:effectLst>
              <a:outerShdw blurRad="50800" dist="38100" dir="2700000">
                <a:srgbClr val="000000">
                  <a:alpha val="43000"/>
                </a:srgbClr>
              </a:outerShdw>
            </a:effectLst>
          </p:spPr>
          <p:style>
            <a:lnRef idx="0">
              <a:scrgbClr r="0" g="0" b="0"/>
            </a:lnRef>
            <a:fillRef idx="3">
              <a:scrgbClr r="0" g="0" b="0"/>
            </a:fillRef>
            <a:effectRef idx="2">
              <a:scrgbClr r="0" g="0" b="0"/>
            </a:effectRef>
            <a:fontRef idx="minor">
              <a:schemeClr val="lt1"/>
            </a:fontRef>
          </p:style>
          <p:txBody>
            <a:bodyPr spcFirstLastPara="0" vert="horz" wrap="square" lIns="238667" tIns="232423" rIns="238667" bIns="232423" numCol="1" spcCol="1270" anchor="ctr" anchorCtr="0">
              <a:noAutofit/>
            </a:bodyPr>
            <a:lstStyle/>
            <a:p>
              <a:pPr lvl="0" algn="ctr" defTabSz="666750">
                <a:lnSpc>
                  <a:spcPct val="90000"/>
                </a:lnSpc>
                <a:spcBef>
                  <a:spcPct val="0"/>
                </a:spcBef>
                <a:spcAft>
                  <a:spcPct val="35000"/>
                </a:spcAft>
              </a:pPr>
              <a:r>
                <a:rPr lang="en-US" sz="1400" b="1" u="sng" dirty="0"/>
                <a:t>ANNOUNCE</a:t>
              </a:r>
              <a:r>
                <a:rPr lang="en-US" sz="1400" b="1" dirty="0"/>
                <a:t>:</a:t>
              </a:r>
              <a:br>
                <a:rPr lang="en-US" sz="1400" b="1" dirty="0"/>
              </a:br>
              <a:r>
                <a:rPr lang="en-US" sz="1400" kern="1200" dirty="0"/>
                <a:t>Next round’s </a:t>
              </a:r>
              <a:r>
                <a:rPr lang="en-US" sz="1400" dirty="0"/>
                <a:t>clock </a:t>
              </a:r>
              <a:r>
                <a:rPr lang="en-US" sz="1400" kern="1200" dirty="0"/>
                <a:t>prices</a:t>
              </a:r>
            </a:p>
          </p:txBody>
        </p:sp>
        <p:sp>
          <p:nvSpPr>
            <p:cNvPr id="41" name="Oval 4">
              <a:extLst>
                <a:ext uri="{FF2B5EF4-FFF2-40B4-BE49-F238E27FC236}">
                  <a16:creationId xmlns:a16="http://schemas.microsoft.com/office/drawing/2014/main" id="{21982E0D-78DD-5636-F6AF-21D00E513F84}"/>
                </a:ext>
              </a:extLst>
            </p:cNvPr>
            <p:cNvSpPr/>
            <p:nvPr/>
          </p:nvSpPr>
          <p:spPr>
            <a:xfrm>
              <a:off x="9822296" y="3624942"/>
              <a:ext cx="1044151" cy="9778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11175">
                <a:lnSpc>
                  <a:spcPct val="90000"/>
                </a:lnSpc>
                <a:spcBef>
                  <a:spcPct val="0"/>
                </a:spcBef>
                <a:spcAft>
                  <a:spcPct val="35000"/>
                </a:spcAft>
              </a:pPr>
              <a:r>
                <a:rPr lang="en-US" sz="1400" b="1" u="sng" kern="1200" dirty="0"/>
                <a:t>POST</a:t>
              </a:r>
              <a:r>
                <a:rPr lang="en-US" sz="1400" b="1" kern="1200" dirty="0"/>
                <a:t>:</a:t>
              </a:r>
              <a:endParaRPr lang="en-US" sz="1400" b="1" u="sng" kern="1200" dirty="0"/>
            </a:p>
            <a:p>
              <a:pPr lvl="0" algn="ctr" defTabSz="511175">
                <a:lnSpc>
                  <a:spcPct val="90000"/>
                </a:lnSpc>
                <a:spcBef>
                  <a:spcPct val="0"/>
                </a:spcBef>
                <a:spcAft>
                  <a:spcPct val="35000"/>
                </a:spcAft>
              </a:pPr>
              <a:r>
                <a:rPr lang="en-US" sz="1500" kern="1200" dirty="0"/>
                <a:t>Winners are informed</a:t>
              </a:r>
            </a:p>
          </p:txBody>
        </p:sp>
        <p:sp>
          <p:nvSpPr>
            <p:cNvPr id="38" name="Freeform 19">
              <a:extLst>
                <a:ext uri="{FF2B5EF4-FFF2-40B4-BE49-F238E27FC236}">
                  <a16:creationId xmlns:a16="http://schemas.microsoft.com/office/drawing/2014/main" id="{7377BED9-0A43-674B-91B0-22BCB9A2EE05}"/>
                </a:ext>
              </a:extLst>
            </p:cNvPr>
            <p:cNvSpPr/>
            <p:nvPr/>
          </p:nvSpPr>
          <p:spPr>
            <a:xfrm rot="10800000">
              <a:off x="3153178" y="1631812"/>
              <a:ext cx="473428" cy="438574"/>
            </a:xfrm>
            <a:custGeom>
              <a:avLst/>
              <a:gdLst>
                <a:gd name="connsiteX0" fmla="*/ 0 w 227100"/>
                <a:gd name="connsiteY0" fmla="*/ 87715 h 438574"/>
                <a:gd name="connsiteX1" fmla="*/ 113550 w 227100"/>
                <a:gd name="connsiteY1" fmla="*/ 87715 h 438574"/>
                <a:gd name="connsiteX2" fmla="*/ 113550 w 227100"/>
                <a:gd name="connsiteY2" fmla="*/ 0 h 438574"/>
                <a:gd name="connsiteX3" fmla="*/ 227100 w 227100"/>
                <a:gd name="connsiteY3" fmla="*/ 219287 h 438574"/>
                <a:gd name="connsiteX4" fmla="*/ 113550 w 227100"/>
                <a:gd name="connsiteY4" fmla="*/ 438574 h 438574"/>
                <a:gd name="connsiteX5" fmla="*/ 113550 w 227100"/>
                <a:gd name="connsiteY5" fmla="*/ 350859 h 438574"/>
                <a:gd name="connsiteX6" fmla="*/ 0 w 227100"/>
                <a:gd name="connsiteY6" fmla="*/ 350859 h 438574"/>
                <a:gd name="connsiteX7" fmla="*/ 0 w 227100"/>
                <a:gd name="connsiteY7" fmla="*/ 87715 h 438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100" h="438574">
                  <a:moveTo>
                    <a:pt x="227099" y="350859"/>
                  </a:moveTo>
                  <a:lnTo>
                    <a:pt x="113550" y="350859"/>
                  </a:lnTo>
                  <a:lnTo>
                    <a:pt x="113550" y="438574"/>
                  </a:lnTo>
                  <a:lnTo>
                    <a:pt x="1" y="219287"/>
                  </a:lnTo>
                  <a:lnTo>
                    <a:pt x="113550" y="0"/>
                  </a:lnTo>
                  <a:lnTo>
                    <a:pt x="113550" y="87715"/>
                  </a:lnTo>
                  <a:lnTo>
                    <a:pt x="227099" y="87715"/>
                  </a:lnTo>
                  <a:lnTo>
                    <a:pt x="227099" y="350859"/>
                  </a:lnTo>
                  <a:close/>
                </a:path>
              </a:pathLst>
            </a:custGeom>
            <a:solidFill>
              <a:schemeClr val="bg2">
                <a:lumMod val="50000"/>
              </a:schemeClr>
            </a:solidFill>
            <a:effectLst>
              <a:outerShdw blurRad="50800" dist="38100" dir="2700000">
                <a:srgbClr val="000000">
                  <a:alpha val="43000"/>
                </a:srgbClr>
              </a:outerShdw>
            </a:effectLst>
          </p:spPr>
          <p:style>
            <a:lnRef idx="0">
              <a:schemeClr val="accent1">
                <a:tint val="60000"/>
                <a:hueOff val="0"/>
                <a:satOff val="0"/>
                <a:lumOff val="0"/>
                <a:alphaOff val="0"/>
              </a:schemeClr>
            </a:lnRef>
            <a:fillRef idx="3">
              <a:scrgbClr r="0" g="0" b="0"/>
            </a:fillRef>
            <a:effectRef idx="2">
              <a:scrgbClr r="0" g="0" b="0"/>
            </a:effectRef>
            <a:fontRef idx="minor">
              <a:schemeClr val="lt1"/>
            </a:fontRef>
          </p:style>
          <p:txBody>
            <a:bodyPr spcFirstLastPara="0" vert="horz" wrap="square" lIns="68129" tIns="87714" rIns="1" bIns="87715" numCol="1" spcCol="1270" anchor="ctr" anchorCtr="0">
              <a:noAutofit/>
            </a:bodyPr>
            <a:lstStyle/>
            <a:p>
              <a:pPr lvl="0" algn="ctr" defTabSz="488950">
                <a:lnSpc>
                  <a:spcPct val="90000"/>
                </a:lnSpc>
                <a:spcBef>
                  <a:spcPct val="0"/>
                </a:spcBef>
                <a:spcAft>
                  <a:spcPct val="35000"/>
                </a:spcAft>
              </a:pPr>
              <a:endParaRPr lang="en-US" sz="1100" kern="1200"/>
            </a:p>
          </p:txBody>
        </p:sp>
        <p:sp>
          <p:nvSpPr>
            <p:cNvPr id="39" name="Freeform 19">
              <a:extLst>
                <a:ext uri="{FF2B5EF4-FFF2-40B4-BE49-F238E27FC236}">
                  <a16:creationId xmlns:a16="http://schemas.microsoft.com/office/drawing/2014/main" id="{76BB85AB-2AF3-0AD2-1FDB-2C7F11236F42}"/>
                </a:ext>
              </a:extLst>
            </p:cNvPr>
            <p:cNvSpPr/>
            <p:nvPr/>
          </p:nvSpPr>
          <p:spPr>
            <a:xfrm flipH="1">
              <a:off x="526758" y="1631812"/>
              <a:ext cx="757536" cy="438574"/>
            </a:xfrm>
            <a:custGeom>
              <a:avLst/>
              <a:gdLst>
                <a:gd name="connsiteX0" fmla="*/ 0 w 227100"/>
                <a:gd name="connsiteY0" fmla="*/ 87715 h 438574"/>
                <a:gd name="connsiteX1" fmla="*/ 113550 w 227100"/>
                <a:gd name="connsiteY1" fmla="*/ 87715 h 438574"/>
                <a:gd name="connsiteX2" fmla="*/ 113550 w 227100"/>
                <a:gd name="connsiteY2" fmla="*/ 0 h 438574"/>
                <a:gd name="connsiteX3" fmla="*/ 227100 w 227100"/>
                <a:gd name="connsiteY3" fmla="*/ 219287 h 438574"/>
                <a:gd name="connsiteX4" fmla="*/ 113550 w 227100"/>
                <a:gd name="connsiteY4" fmla="*/ 438574 h 438574"/>
                <a:gd name="connsiteX5" fmla="*/ 113550 w 227100"/>
                <a:gd name="connsiteY5" fmla="*/ 350859 h 438574"/>
                <a:gd name="connsiteX6" fmla="*/ 0 w 227100"/>
                <a:gd name="connsiteY6" fmla="*/ 350859 h 438574"/>
                <a:gd name="connsiteX7" fmla="*/ 0 w 227100"/>
                <a:gd name="connsiteY7" fmla="*/ 87715 h 438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100" h="438574">
                  <a:moveTo>
                    <a:pt x="227099" y="350859"/>
                  </a:moveTo>
                  <a:lnTo>
                    <a:pt x="113550" y="350859"/>
                  </a:lnTo>
                  <a:lnTo>
                    <a:pt x="113550" y="438574"/>
                  </a:lnTo>
                  <a:lnTo>
                    <a:pt x="1" y="219287"/>
                  </a:lnTo>
                  <a:lnTo>
                    <a:pt x="113550" y="0"/>
                  </a:lnTo>
                  <a:lnTo>
                    <a:pt x="113550" y="87715"/>
                  </a:lnTo>
                  <a:lnTo>
                    <a:pt x="227099" y="87715"/>
                  </a:lnTo>
                  <a:lnTo>
                    <a:pt x="227099" y="350859"/>
                  </a:lnTo>
                  <a:close/>
                </a:path>
              </a:pathLst>
            </a:custGeom>
            <a:solidFill>
              <a:schemeClr val="bg2">
                <a:lumMod val="50000"/>
              </a:schemeClr>
            </a:solidFill>
            <a:effectLst>
              <a:outerShdw blurRad="50800" dist="38100" dir="2700000">
                <a:srgbClr val="000000">
                  <a:alpha val="43000"/>
                </a:srgbClr>
              </a:outerShdw>
            </a:effectLst>
          </p:spPr>
          <p:style>
            <a:lnRef idx="0">
              <a:schemeClr val="accent1">
                <a:tint val="60000"/>
                <a:hueOff val="0"/>
                <a:satOff val="0"/>
                <a:lumOff val="0"/>
                <a:alphaOff val="0"/>
              </a:schemeClr>
            </a:lnRef>
            <a:fillRef idx="3">
              <a:scrgbClr r="0" g="0" b="0"/>
            </a:fillRef>
            <a:effectRef idx="2">
              <a:scrgbClr r="0" g="0" b="0"/>
            </a:effectRef>
            <a:fontRef idx="minor">
              <a:schemeClr val="lt1"/>
            </a:fontRef>
          </p:style>
          <p:txBody>
            <a:bodyPr spcFirstLastPara="0" vert="horz" wrap="square" lIns="68129" tIns="87714" rIns="1" bIns="87715" numCol="1" spcCol="1270" anchor="ctr" anchorCtr="0">
              <a:noAutofit/>
            </a:bodyPr>
            <a:lstStyle/>
            <a:p>
              <a:pPr lvl="0" algn="ctr" defTabSz="488950">
                <a:lnSpc>
                  <a:spcPct val="90000"/>
                </a:lnSpc>
                <a:spcBef>
                  <a:spcPct val="0"/>
                </a:spcBef>
                <a:spcAft>
                  <a:spcPct val="35000"/>
                </a:spcAft>
              </a:pPr>
              <a:r>
                <a:rPr lang="en-US" sz="1100" kern="1200"/>
                <a:t>start</a:t>
              </a:r>
            </a:p>
          </p:txBody>
        </p:sp>
      </p:grpSp>
      <p:pic>
        <p:nvPicPr>
          <p:cNvPr id="5" name="BOEM_Auction_Video_Slide_5">
            <a:hlinkClick r:id="" action="ppaction://media"/>
            <a:extLst>
              <a:ext uri="{FF2B5EF4-FFF2-40B4-BE49-F238E27FC236}">
                <a16:creationId xmlns:a16="http://schemas.microsoft.com/office/drawing/2014/main" id="{728BD4FD-F907-5579-1D3C-D34A8D6BB92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34821" y="5283183"/>
            <a:ext cx="271463" cy="271463"/>
          </a:xfrm>
          <a:prstGeom prst="rect">
            <a:avLst/>
          </a:prstGeom>
        </p:spPr>
      </p:pic>
      <p:grpSp>
        <p:nvGrpSpPr>
          <p:cNvPr id="6" name="Group 5">
            <a:extLst>
              <a:ext uri="{FF2B5EF4-FFF2-40B4-BE49-F238E27FC236}">
                <a16:creationId xmlns:a16="http://schemas.microsoft.com/office/drawing/2014/main" id="{97AA357C-9AB1-39CB-5294-B6CF92DA4A8D}"/>
              </a:ext>
            </a:extLst>
          </p:cNvPr>
          <p:cNvGrpSpPr/>
          <p:nvPr/>
        </p:nvGrpSpPr>
        <p:grpSpPr>
          <a:xfrm>
            <a:off x="9599078" y="3508067"/>
            <a:ext cx="3932567" cy="2771817"/>
            <a:chOff x="8171338" y="2885116"/>
            <a:chExt cx="2695109" cy="1717687"/>
          </a:xfrm>
        </p:grpSpPr>
        <p:sp>
          <p:nvSpPr>
            <p:cNvPr id="13" name="Freeform 12">
              <a:extLst>
                <a:ext uri="{FF2B5EF4-FFF2-40B4-BE49-F238E27FC236}">
                  <a16:creationId xmlns:a16="http://schemas.microsoft.com/office/drawing/2014/main" id="{9B21837C-35AD-DD78-A8CC-361460A605AB}"/>
                </a:ext>
              </a:extLst>
            </p:cNvPr>
            <p:cNvSpPr/>
            <p:nvPr/>
          </p:nvSpPr>
          <p:spPr>
            <a:xfrm rot="18378836">
              <a:off x="8149198" y="2907256"/>
              <a:ext cx="482856" cy="438575"/>
            </a:xfrm>
            <a:custGeom>
              <a:avLst/>
              <a:gdLst>
                <a:gd name="connsiteX0" fmla="*/ 0 w 443299"/>
                <a:gd name="connsiteY0" fmla="*/ 87715 h 438574"/>
                <a:gd name="connsiteX1" fmla="*/ 224012 w 443299"/>
                <a:gd name="connsiteY1" fmla="*/ 87715 h 438574"/>
                <a:gd name="connsiteX2" fmla="*/ 224012 w 443299"/>
                <a:gd name="connsiteY2" fmla="*/ 0 h 438574"/>
                <a:gd name="connsiteX3" fmla="*/ 443299 w 443299"/>
                <a:gd name="connsiteY3" fmla="*/ 219287 h 438574"/>
                <a:gd name="connsiteX4" fmla="*/ 224012 w 443299"/>
                <a:gd name="connsiteY4" fmla="*/ 438574 h 438574"/>
                <a:gd name="connsiteX5" fmla="*/ 224012 w 443299"/>
                <a:gd name="connsiteY5" fmla="*/ 350859 h 438574"/>
                <a:gd name="connsiteX6" fmla="*/ 0 w 443299"/>
                <a:gd name="connsiteY6" fmla="*/ 350859 h 438574"/>
                <a:gd name="connsiteX7" fmla="*/ 0 w 443299"/>
                <a:gd name="connsiteY7" fmla="*/ 87715 h 438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3299" h="438574">
                  <a:moveTo>
                    <a:pt x="443299" y="350859"/>
                  </a:moveTo>
                  <a:lnTo>
                    <a:pt x="219287" y="350859"/>
                  </a:lnTo>
                  <a:lnTo>
                    <a:pt x="219287" y="438574"/>
                  </a:lnTo>
                  <a:lnTo>
                    <a:pt x="0" y="219287"/>
                  </a:lnTo>
                  <a:lnTo>
                    <a:pt x="219287" y="0"/>
                  </a:lnTo>
                  <a:lnTo>
                    <a:pt x="219287" y="87715"/>
                  </a:lnTo>
                  <a:lnTo>
                    <a:pt x="443299" y="87715"/>
                  </a:lnTo>
                  <a:lnTo>
                    <a:pt x="443299" y="350859"/>
                  </a:lnTo>
                  <a:close/>
                </a:path>
              </a:pathLst>
            </a:custGeom>
            <a:solidFill>
              <a:schemeClr val="bg2">
                <a:lumMod val="50000"/>
              </a:schemeClr>
            </a:solidFill>
            <a:effectLst>
              <a:outerShdw blurRad="50800" dist="38100" dir="2700000">
                <a:srgbClr val="000000">
                  <a:alpha val="43000"/>
                </a:srgbClr>
              </a:outerShdw>
            </a:effectLst>
          </p:spPr>
          <p:style>
            <a:lnRef idx="0">
              <a:schemeClr val="accent1">
                <a:tint val="60000"/>
                <a:hueOff val="0"/>
                <a:satOff val="0"/>
                <a:lumOff val="0"/>
                <a:alphaOff val="0"/>
              </a:schemeClr>
            </a:lnRef>
            <a:fillRef idx="3">
              <a:scrgbClr r="0" g="0" b="0"/>
            </a:fillRef>
            <a:effectRef idx="2">
              <a:scrgbClr r="0" g="0" b="0"/>
            </a:effectRef>
            <a:fontRef idx="minor">
              <a:schemeClr val="lt1"/>
            </a:fontRef>
          </p:style>
          <p:txBody>
            <a:bodyPr spcFirstLastPara="0" vert="horz" wrap="square" lIns="131571" tIns="87715" rIns="1" bIns="87715" numCol="1" spcCol="1270" anchor="ctr" anchorCtr="0">
              <a:noAutofit/>
            </a:bodyPr>
            <a:lstStyle/>
            <a:p>
              <a:pPr lvl="0" algn="ctr" defTabSz="488950">
                <a:lnSpc>
                  <a:spcPct val="90000"/>
                </a:lnSpc>
                <a:spcBef>
                  <a:spcPct val="0"/>
                </a:spcBef>
                <a:spcAft>
                  <a:spcPct val="35000"/>
                </a:spcAft>
              </a:pPr>
              <a:endParaRPr lang="en-US" sz="1100" kern="1200"/>
            </a:p>
          </p:txBody>
        </p:sp>
        <p:sp>
          <p:nvSpPr>
            <p:cNvPr id="24" name="Oval 4">
              <a:extLst>
                <a:ext uri="{FF2B5EF4-FFF2-40B4-BE49-F238E27FC236}">
                  <a16:creationId xmlns:a16="http://schemas.microsoft.com/office/drawing/2014/main" id="{80F526E9-DAA6-50FA-1863-E42326A93347}"/>
                </a:ext>
              </a:extLst>
            </p:cNvPr>
            <p:cNvSpPr/>
            <p:nvPr/>
          </p:nvSpPr>
          <p:spPr>
            <a:xfrm>
              <a:off x="9822296" y="3624942"/>
              <a:ext cx="1044151" cy="9778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11175">
                <a:lnSpc>
                  <a:spcPct val="90000"/>
                </a:lnSpc>
                <a:spcBef>
                  <a:spcPct val="0"/>
                </a:spcBef>
                <a:spcAft>
                  <a:spcPct val="35000"/>
                </a:spcAft>
              </a:pPr>
              <a:r>
                <a:rPr lang="en-US" sz="1400" b="1" u="sng" kern="1200" dirty="0"/>
                <a:t>POST</a:t>
              </a:r>
              <a:r>
                <a:rPr lang="en-US" sz="1400" b="1" kern="1200" dirty="0"/>
                <a:t>:</a:t>
              </a:r>
              <a:endParaRPr lang="en-US" sz="1400" b="1" u="sng" kern="1200" dirty="0"/>
            </a:p>
            <a:p>
              <a:pPr lvl="0" algn="ctr" defTabSz="511175">
                <a:lnSpc>
                  <a:spcPct val="90000"/>
                </a:lnSpc>
                <a:spcBef>
                  <a:spcPct val="0"/>
                </a:spcBef>
                <a:spcAft>
                  <a:spcPct val="35000"/>
                </a:spcAft>
              </a:pPr>
              <a:r>
                <a:rPr lang="en-US" sz="1500" kern="1200" dirty="0"/>
                <a:t>Winners are informed</a:t>
              </a:r>
            </a:p>
          </p:txBody>
        </p:sp>
      </p:grpSp>
      <p:grpSp>
        <p:nvGrpSpPr>
          <p:cNvPr id="65" name="Group 64">
            <a:extLst>
              <a:ext uri="{FF2B5EF4-FFF2-40B4-BE49-F238E27FC236}">
                <a16:creationId xmlns:a16="http://schemas.microsoft.com/office/drawing/2014/main" id="{2E7D9095-B7C7-8B10-6EF9-AD8C1EB52435}"/>
              </a:ext>
            </a:extLst>
          </p:cNvPr>
          <p:cNvGrpSpPr/>
          <p:nvPr/>
        </p:nvGrpSpPr>
        <p:grpSpPr>
          <a:xfrm>
            <a:off x="4713416" y="4120025"/>
            <a:ext cx="4215158" cy="1457003"/>
            <a:chOff x="6651289" y="3411335"/>
            <a:chExt cx="4215158" cy="1457003"/>
          </a:xfrm>
        </p:grpSpPr>
        <p:sp>
          <p:nvSpPr>
            <p:cNvPr id="67" name="Freeform 13">
              <a:extLst>
                <a:ext uri="{FF2B5EF4-FFF2-40B4-BE49-F238E27FC236}">
                  <a16:creationId xmlns:a16="http://schemas.microsoft.com/office/drawing/2014/main" id="{37A17C6A-0813-7079-D4AE-650935D48ABA}"/>
                </a:ext>
              </a:extLst>
            </p:cNvPr>
            <p:cNvSpPr/>
            <p:nvPr/>
          </p:nvSpPr>
          <p:spPr>
            <a:xfrm>
              <a:off x="6651289" y="3411335"/>
              <a:ext cx="1499639" cy="1457003"/>
            </a:xfrm>
            <a:custGeom>
              <a:avLst/>
              <a:gdLst>
                <a:gd name="connsiteX0" fmla="*/ 0 w 1499639"/>
                <a:gd name="connsiteY0" fmla="*/ 728502 h 1457003"/>
                <a:gd name="connsiteX1" fmla="*/ 749820 w 1499639"/>
                <a:gd name="connsiteY1" fmla="*/ 0 h 1457003"/>
                <a:gd name="connsiteX2" fmla="*/ 1499640 w 1499639"/>
                <a:gd name="connsiteY2" fmla="*/ 728502 h 1457003"/>
                <a:gd name="connsiteX3" fmla="*/ 749820 w 1499639"/>
                <a:gd name="connsiteY3" fmla="*/ 1457004 h 1457003"/>
                <a:gd name="connsiteX4" fmla="*/ 0 w 1499639"/>
                <a:gd name="connsiteY4" fmla="*/ 728502 h 145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9639" h="1457003">
                  <a:moveTo>
                    <a:pt x="0" y="728502"/>
                  </a:moveTo>
                  <a:cubicBezTo>
                    <a:pt x="0" y="326161"/>
                    <a:pt x="335706" y="0"/>
                    <a:pt x="749820" y="0"/>
                  </a:cubicBezTo>
                  <a:cubicBezTo>
                    <a:pt x="1163934" y="0"/>
                    <a:pt x="1499640" y="326161"/>
                    <a:pt x="1499640" y="728502"/>
                  </a:cubicBezTo>
                  <a:cubicBezTo>
                    <a:pt x="1499640" y="1130843"/>
                    <a:pt x="1163934" y="1457004"/>
                    <a:pt x="749820" y="1457004"/>
                  </a:cubicBezTo>
                  <a:cubicBezTo>
                    <a:pt x="335706" y="1457004"/>
                    <a:pt x="0" y="1130843"/>
                    <a:pt x="0" y="728502"/>
                  </a:cubicBezTo>
                  <a:close/>
                </a:path>
              </a:pathLst>
            </a:custGeom>
            <a:solidFill>
              <a:srgbClr val="054375"/>
            </a:solidFill>
            <a:ln>
              <a:solidFill>
                <a:srgbClr val="0A2C57"/>
              </a:solidFill>
            </a:ln>
            <a:effectLst>
              <a:outerShdw blurRad="50800" dist="38100" dir="2700000">
                <a:srgbClr val="000000">
                  <a:alpha val="43000"/>
                </a:srgbClr>
              </a:outerShdw>
            </a:effectLst>
          </p:spPr>
          <p:style>
            <a:lnRef idx="0">
              <a:scrgbClr r="0" g="0" b="0"/>
            </a:lnRef>
            <a:fillRef idx="3">
              <a:scrgbClr r="0" g="0" b="0"/>
            </a:fillRef>
            <a:effectRef idx="2">
              <a:scrgbClr r="0" g="0" b="0"/>
            </a:effectRef>
            <a:fontRef idx="minor">
              <a:schemeClr val="lt1"/>
            </a:fontRef>
          </p:style>
          <p:txBody>
            <a:bodyPr spcFirstLastPara="0" vert="horz" wrap="square" lIns="238667" tIns="232423" rIns="238667" bIns="232423" numCol="1" spcCol="1270" anchor="ctr" anchorCtr="0">
              <a:noAutofit/>
            </a:bodyPr>
            <a:lstStyle/>
            <a:p>
              <a:pPr lvl="0" algn="ctr" defTabSz="666750">
                <a:lnSpc>
                  <a:spcPct val="90000"/>
                </a:lnSpc>
                <a:spcBef>
                  <a:spcPct val="0"/>
                </a:spcBef>
                <a:spcAft>
                  <a:spcPct val="35000"/>
                </a:spcAft>
              </a:pPr>
              <a:r>
                <a:rPr lang="en-US" sz="1400" b="1" u="sng" kern="1200" dirty="0"/>
                <a:t>CALCULATE</a:t>
              </a:r>
              <a:r>
                <a:rPr lang="en-US" sz="1400" b="1" kern="1200" dirty="0"/>
                <a:t>:</a:t>
              </a:r>
              <a:br>
                <a:rPr lang="en-US" sz="1400" kern="1200" dirty="0"/>
              </a:br>
              <a:r>
                <a:rPr lang="en-US" sz="1400" kern="1200" dirty="0"/>
                <a:t>Bids are processed to determine if auction should close </a:t>
              </a:r>
            </a:p>
          </p:txBody>
        </p:sp>
        <p:sp>
          <p:nvSpPr>
            <p:cNvPr id="74" name="Oval 4">
              <a:extLst>
                <a:ext uri="{FF2B5EF4-FFF2-40B4-BE49-F238E27FC236}">
                  <a16:creationId xmlns:a16="http://schemas.microsoft.com/office/drawing/2014/main" id="{E50A5204-B6D3-A22A-2DF2-E75F440A47C5}"/>
                </a:ext>
              </a:extLst>
            </p:cNvPr>
            <p:cNvSpPr/>
            <p:nvPr/>
          </p:nvSpPr>
          <p:spPr>
            <a:xfrm>
              <a:off x="9822296" y="3624942"/>
              <a:ext cx="1044151" cy="9778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11175">
                <a:lnSpc>
                  <a:spcPct val="90000"/>
                </a:lnSpc>
                <a:spcBef>
                  <a:spcPct val="0"/>
                </a:spcBef>
                <a:spcAft>
                  <a:spcPct val="35000"/>
                </a:spcAft>
              </a:pPr>
              <a:r>
                <a:rPr lang="en-US" sz="1400" b="1" u="sng" kern="1200" dirty="0"/>
                <a:t>POST</a:t>
              </a:r>
              <a:r>
                <a:rPr lang="en-US" sz="1400" b="1" kern="1200" dirty="0"/>
                <a:t>:</a:t>
              </a:r>
              <a:endParaRPr lang="en-US" sz="1400" b="1" u="sng" kern="1200" dirty="0"/>
            </a:p>
            <a:p>
              <a:pPr lvl="0" algn="ctr" defTabSz="511175">
                <a:lnSpc>
                  <a:spcPct val="90000"/>
                </a:lnSpc>
                <a:spcBef>
                  <a:spcPct val="0"/>
                </a:spcBef>
                <a:spcAft>
                  <a:spcPct val="35000"/>
                </a:spcAft>
              </a:pPr>
              <a:r>
                <a:rPr lang="en-US" sz="1500" kern="1200" dirty="0"/>
                <a:t>Winners are informed</a:t>
              </a:r>
            </a:p>
          </p:txBody>
        </p:sp>
      </p:grpSp>
      <p:grpSp>
        <p:nvGrpSpPr>
          <p:cNvPr id="8" name="Group 7">
            <a:extLst>
              <a:ext uri="{FF2B5EF4-FFF2-40B4-BE49-F238E27FC236}">
                <a16:creationId xmlns:a16="http://schemas.microsoft.com/office/drawing/2014/main" id="{ED93A726-01BF-ABC1-B9E1-9981626141D6}"/>
              </a:ext>
            </a:extLst>
          </p:cNvPr>
          <p:cNvGrpSpPr/>
          <p:nvPr/>
        </p:nvGrpSpPr>
        <p:grpSpPr>
          <a:xfrm>
            <a:off x="6441876" y="4143017"/>
            <a:ext cx="2265519" cy="1382904"/>
            <a:chOff x="8773121" y="3462246"/>
            <a:chExt cx="2265519" cy="1382904"/>
          </a:xfrm>
        </p:grpSpPr>
        <p:grpSp>
          <p:nvGrpSpPr>
            <p:cNvPr id="11" name="Group 10">
              <a:extLst>
                <a:ext uri="{FF2B5EF4-FFF2-40B4-BE49-F238E27FC236}">
                  <a16:creationId xmlns:a16="http://schemas.microsoft.com/office/drawing/2014/main" id="{DA043ABE-F8FC-4197-DE02-A5C598DE1D40}"/>
                </a:ext>
              </a:extLst>
            </p:cNvPr>
            <p:cNvGrpSpPr/>
            <p:nvPr/>
          </p:nvGrpSpPr>
          <p:grpSpPr>
            <a:xfrm rot="8245484">
              <a:off x="8773121" y="3864712"/>
              <a:ext cx="559475" cy="481372"/>
              <a:chOff x="2477919" y="3905710"/>
              <a:chExt cx="416225" cy="520445"/>
            </a:xfrm>
          </p:grpSpPr>
          <p:sp>
            <p:nvSpPr>
              <p:cNvPr id="30" name="Right Arrow 8">
                <a:extLst>
                  <a:ext uri="{FF2B5EF4-FFF2-40B4-BE49-F238E27FC236}">
                    <a16:creationId xmlns:a16="http://schemas.microsoft.com/office/drawing/2014/main" id="{41BDFDCF-5DA1-AF23-7920-D3F9952C39F8}"/>
                  </a:ext>
                </a:extLst>
              </p:cNvPr>
              <p:cNvSpPr/>
              <p:nvPr/>
            </p:nvSpPr>
            <p:spPr>
              <a:xfrm rot="2554516" flipH="1">
                <a:off x="2507960" y="3905710"/>
                <a:ext cx="375595" cy="520445"/>
              </a:xfrm>
              <a:prstGeom prst="rightArrow">
                <a:avLst>
                  <a:gd name="adj1" fmla="val 60000"/>
                  <a:gd name="adj2" fmla="val 50000"/>
                </a:avLst>
              </a:prstGeom>
              <a:solidFill>
                <a:srgbClr val="0868B8"/>
              </a:solidFill>
              <a:effectLst>
                <a:outerShdw blurRad="50800" dist="38100" dir="2700000">
                  <a:srgbClr val="000000">
                    <a:alpha val="43000"/>
                  </a:srgbClr>
                </a:outerShdw>
              </a:effectLst>
            </p:spPr>
            <p:style>
              <a:lnRef idx="0">
                <a:schemeClr val="accent1">
                  <a:tint val="60000"/>
                  <a:hueOff val="0"/>
                  <a:satOff val="0"/>
                  <a:lumOff val="0"/>
                  <a:alphaOff val="0"/>
                </a:schemeClr>
              </a:lnRef>
              <a:fillRef idx="3">
                <a:scrgbClr r="0" g="0" b="0"/>
              </a:fillRef>
              <a:effectRef idx="2">
                <a:scrgbClr r="0" g="0" b="0"/>
              </a:effectRef>
              <a:fontRef idx="minor">
                <a:schemeClr val="lt1"/>
              </a:fontRef>
            </p:style>
            <p:txBody>
              <a:bodyPr/>
              <a:lstStyle/>
              <a:p>
                <a:endParaRPr lang="en-US"/>
              </a:p>
            </p:txBody>
          </p:sp>
          <p:sp>
            <p:nvSpPr>
              <p:cNvPr id="31" name="TextBox 30">
                <a:extLst>
                  <a:ext uri="{FF2B5EF4-FFF2-40B4-BE49-F238E27FC236}">
                    <a16:creationId xmlns:a16="http://schemas.microsoft.com/office/drawing/2014/main" id="{95F7529C-7F21-6675-EA03-D28BCD2FDFFE}"/>
                  </a:ext>
                </a:extLst>
              </p:cNvPr>
              <p:cNvSpPr txBox="1"/>
              <p:nvPr/>
            </p:nvSpPr>
            <p:spPr>
              <a:xfrm rot="13354516">
                <a:off x="2477919" y="4050373"/>
                <a:ext cx="416225" cy="282845"/>
              </a:xfrm>
              <a:prstGeom prst="rect">
                <a:avLst/>
              </a:prstGeom>
              <a:noFill/>
            </p:spPr>
            <p:txBody>
              <a:bodyPr wrap="square" rtlCol="0">
                <a:spAutoFit/>
              </a:bodyPr>
              <a:lstStyle/>
              <a:p>
                <a:r>
                  <a:rPr lang="en-US" sz="1100">
                    <a:solidFill>
                      <a:schemeClr val="bg1"/>
                    </a:solidFill>
                  </a:rPr>
                  <a:t>close</a:t>
                </a:r>
              </a:p>
            </p:txBody>
          </p:sp>
        </p:grpSp>
        <p:grpSp>
          <p:nvGrpSpPr>
            <p:cNvPr id="12" name="Group 11">
              <a:extLst>
                <a:ext uri="{FF2B5EF4-FFF2-40B4-BE49-F238E27FC236}">
                  <a16:creationId xmlns:a16="http://schemas.microsoft.com/office/drawing/2014/main" id="{E6E0AF73-0BB6-A8EF-838A-3807895709CE}"/>
                </a:ext>
              </a:extLst>
            </p:cNvPr>
            <p:cNvGrpSpPr/>
            <p:nvPr/>
          </p:nvGrpSpPr>
          <p:grpSpPr>
            <a:xfrm>
              <a:off x="9561987" y="3462246"/>
              <a:ext cx="1476653" cy="1382904"/>
              <a:chOff x="7606615" y="1552990"/>
              <a:chExt cx="1273842" cy="1237626"/>
            </a:xfrm>
          </p:grpSpPr>
          <p:sp>
            <p:nvSpPr>
              <p:cNvPr id="21" name="Oval 20">
                <a:extLst>
                  <a:ext uri="{FF2B5EF4-FFF2-40B4-BE49-F238E27FC236}">
                    <a16:creationId xmlns:a16="http://schemas.microsoft.com/office/drawing/2014/main" id="{595BF135-4957-0C55-75B0-A8286D62AB10}"/>
                  </a:ext>
                </a:extLst>
              </p:cNvPr>
              <p:cNvSpPr/>
              <p:nvPr/>
            </p:nvSpPr>
            <p:spPr>
              <a:xfrm>
                <a:off x="7606615" y="1552990"/>
                <a:ext cx="1273842" cy="1237626"/>
              </a:xfrm>
              <a:prstGeom prst="ellipse">
                <a:avLst/>
              </a:prstGeom>
              <a:solidFill>
                <a:srgbClr val="0868B8"/>
              </a:solidFill>
              <a:ln>
                <a:solidFill>
                  <a:srgbClr val="0A2C57"/>
                </a:solidFill>
              </a:ln>
              <a:effectLst>
                <a:outerShdw blurRad="50800" dist="38100" dir="2700000">
                  <a:srgbClr val="000000">
                    <a:alpha val="43000"/>
                  </a:srgbClr>
                </a:outerShdw>
              </a:effectLst>
            </p:spPr>
            <p:style>
              <a:lnRef idx="0">
                <a:scrgbClr r="0" g="0" b="0"/>
              </a:lnRef>
              <a:fillRef idx="3">
                <a:scrgbClr r="0" g="0" b="0"/>
              </a:fillRef>
              <a:effectRef idx="2">
                <a:scrgbClr r="0" g="0" b="0"/>
              </a:effectRef>
              <a:fontRef idx="minor">
                <a:schemeClr val="lt1"/>
              </a:fontRef>
            </p:style>
            <p:txBody>
              <a:bodyPr/>
              <a:lstStyle/>
              <a:p>
                <a:endParaRPr lang="en-US"/>
              </a:p>
            </p:txBody>
          </p:sp>
          <p:sp>
            <p:nvSpPr>
              <p:cNvPr id="22" name="Oval 4">
                <a:extLst>
                  <a:ext uri="{FF2B5EF4-FFF2-40B4-BE49-F238E27FC236}">
                    <a16:creationId xmlns:a16="http://schemas.microsoft.com/office/drawing/2014/main" id="{019C5678-6D35-01E0-4A1C-9C0076136AE5}"/>
                  </a:ext>
                </a:extLst>
              </p:cNvPr>
              <p:cNvSpPr/>
              <p:nvPr/>
            </p:nvSpPr>
            <p:spPr>
              <a:xfrm>
                <a:off x="7831172" y="1698594"/>
                <a:ext cx="900742" cy="87513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11175">
                  <a:lnSpc>
                    <a:spcPct val="90000"/>
                  </a:lnSpc>
                  <a:spcBef>
                    <a:spcPct val="0"/>
                  </a:spcBef>
                  <a:spcAft>
                    <a:spcPct val="35000"/>
                  </a:spcAft>
                </a:pPr>
                <a:r>
                  <a:rPr lang="en-US" sz="1400" b="1" u="sng" kern="1200" dirty="0"/>
                  <a:t>POST</a:t>
                </a:r>
                <a:r>
                  <a:rPr lang="en-US" sz="1400" b="1" kern="1200" dirty="0"/>
                  <a:t>:</a:t>
                </a:r>
                <a:endParaRPr lang="en-US" sz="1400" b="1" u="sng" kern="1200" dirty="0"/>
              </a:p>
              <a:p>
                <a:pPr lvl="0" algn="ctr" defTabSz="511175">
                  <a:lnSpc>
                    <a:spcPct val="90000"/>
                  </a:lnSpc>
                  <a:spcBef>
                    <a:spcPct val="0"/>
                  </a:spcBef>
                  <a:spcAft>
                    <a:spcPct val="35000"/>
                  </a:spcAft>
                </a:pPr>
                <a:r>
                  <a:rPr lang="en-US" sz="1500" kern="1200" dirty="0"/>
                  <a:t>Winners are informed</a:t>
                </a:r>
              </a:p>
            </p:txBody>
          </p:sp>
        </p:grpSp>
      </p:grpSp>
      <p:grpSp>
        <p:nvGrpSpPr>
          <p:cNvPr id="32" name="Group 31">
            <a:extLst>
              <a:ext uri="{FF2B5EF4-FFF2-40B4-BE49-F238E27FC236}">
                <a16:creationId xmlns:a16="http://schemas.microsoft.com/office/drawing/2014/main" id="{A1594C2B-B975-F774-D6D4-C7C65D18E674}"/>
              </a:ext>
            </a:extLst>
          </p:cNvPr>
          <p:cNvGrpSpPr/>
          <p:nvPr/>
        </p:nvGrpSpPr>
        <p:grpSpPr>
          <a:xfrm>
            <a:off x="1878356" y="4219357"/>
            <a:ext cx="2452673" cy="1457003"/>
            <a:chOff x="3560010" y="3488616"/>
            <a:chExt cx="2452673" cy="1457003"/>
          </a:xfrm>
        </p:grpSpPr>
        <p:sp>
          <p:nvSpPr>
            <p:cNvPr id="35" name="Freeform 17">
              <a:extLst>
                <a:ext uri="{FF2B5EF4-FFF2-40B4-BE49-F238E27FC236}">
                  <a16:creationId xmlns:a16="http://schemas.microsoft.com/office/drawing/2014/main" id="{C3062841-0057-47E4-AB65-2AD01E215A24}"/>
                </a:ext>
              </a:extLst>
            </p:cNvPr>
            <p:cNvSpPr/>
            <p:nvPr/>
          </p:nvSpPr>
          <p:spPr>
            <a:xfrm>
              <a:off x="5492306" y="3833028"/>
              <a:ext cx="520377" cy="438575"/>
            </a:xfrm>
            <a:custGeom>
              <a:avLst/>
              <a:gdLst>
                <a:gd name="connsiteX0" fmla="*/ 0 w 428406"/>
                <a:gd name="connsiteY0" fmla="*/ 87715 h 438574"/>
                <a:gd name="connsiteX1" fmla="*/ 214203 w 428406"/>
                <a:gd name="connsiteY1" fmla="*/ 87715 h 438574"/>
                <a:gd name="connsiteX2" fmla="*/ 214203 w 428406"/>
                <a:gd name="connsiteY2" fmla="*/ 0 h 438574"/>
                <a:gd name="connsiteX3" fmla="*/ 428406 w 428406"/>
                <a:gd name="connsiteY3" fmla="*/ 219287 h 438574"/>
                <a:gd name="connsiteX4" fmla="*/ 214203 w 428406"/>
                <a:gd name="connsiteY4" fmla="*/ 438574 h 438574"/>
                <a:gd name="connsiteX5" fmla="*/ 214203 w 428406"/>
                <a:gd name="connsiteY5" fmla="*/ 350859 h 438574"/>
                <a:gd name="connsiteX6" fmla="*/ 0 w 428406"/>
                <a:gd name="connsiteY6" fmla="*/ 350859 h 438574"/>
                <a:gd name="connsiteX7" fmla="*/ 0 w 428406"/>
                <a:gd name="connsiteY7" fmla="*/ 87715 h 438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406" h="438574">
                  <a:moveTo>
                    <a:pt x="428406" y="350859"/>
                  </a:moveTo>
                  <a:lnTo>
                    <a:pt x="214203" y="350859"/>
                  </a:lnTo>
                  <a:lnTo>
                    <a:pt x="214203" y="438574"/>
                  </a:lnTo>
                  <a:lnTo>
                    <a:pt x="0" y="219287"/>
                  </a:lnTo>
                  <a:lnTo>
                    <a:pt x="214203" y="0"/>
                  </a:lnTo>
                  <a:lnTo>
                    <a:pt x="214203" y="87715"/>
                  </a:lnTo>
                  <a:lnTo>
                    <a:pt x="428406" y="87715"/>
                  </a:lnTo>
                  <a:lnTo>
                    <a:pt x="428406" y="350859"/>
                  </a:lnTo>
                  <a:close/>
                </a:path>
              </a:pathLst>
            </a:custGeom>
            <a:solidFill>
              <a:schemeClr val="bg2">
                <a:lumMod val="50000"/>
              </a:schemeClr>
            </a:solidFill>
            <a:effectLst>
              <a:outerShdw blurRad="50800" dist="38100" dir="2700000">
                <a:srgbClr val="000000">
                  <a:alpha val="43000"/>
                </a:srgbClr>
              </a:outerShdw>
            </a:effectLst>
          </p:spPr>
          <p:style>
            <a:lnRef idx="0">
              <a:schemeClr val="accent1">
                <a:tint val="60000"/>
                <a:hueOff val="0"/>
                <a:satOff val="0"/>
                <a:lumOff val="0"/>
                <a:alphaOff val="0"/>
              </a:schemeClr>
            </a:lnRef>
            <a:fillRef idx="3">
              <a:scrgbClr r="0" g="0" b="0"/>
            </a:fillRef>
            <a:effectRef idx="2">
              <a:scrgbClr r="0" g="0" b="0"/>
            </a:effectRef>
            <a:fontRef idx="minor">
              <a:schemeClr val="lt1"/>
            </a:fontRef>
          </p:style>
          <p:txBody>
            <a:bodyPr spcFirstLastPara="0" vert="horz" wrap="square" lIns="128522" tIns="87715" rIns="0" bIns="87715" numCol="1" spcCol="1270" anchor="ctr" anchorCtr="0">
              <a:noAutofit/>
            </a:bodyPr>
            <a:lstStyle/>
            <a:p>
              <a:pPr lvl="0" algn="ctr" defTabSz="488950">
                <a:lnSpc>
                  <a:spcPct val="90000"/>
                </a:lnSpc>
                <a:spcBef>
                  <a:spcPct val="0"/>
                </a:spcBef>
                <a:spcAft>
                  <a:spcPct val="35000"/>
                </a:spcAft>
              </a:pPr>
              <a:r>
                <a:rPr lang="en-US" sz="1100" kern="1200"/>
                <a:t>open</a:t>
              </a:r>
            </a:p>
          </p:txBody>
        </p:sp>
        <p:sp>
          <p:nvSpPr>
            <p:cNvPr id="40" name="Freeform 18">
              <a:extLst>
                <a:ext uri="{FF2B5EF4-FFF2-40B4-BE49-F238E27FC236}">
                  <a16:creationId xmlns:a16="http://schemas.microsoft.com/office/drawing/2014/main" id="{A0C8D0B5-7104-B9F4-F31D-8B96EF951536}"/>
                </a:ext>
              </a:extLst>
            </p:cNvPr>
            <p:cNvSpPr/>
            <p:nvPr/>
          </p:nvSpPr>
          <p:spPr>
            <a:xfrm>
              <a:off x="3560010" y="3488616"/>
              <a:ext cx="1499639" cy="1457003"/>
            </a:xfrm>
            <a:custGeom>
              <a:avLst/>
              <a:gdLst>
                <a:gd name="connsiteX0" fmla="*/ 0 w 1499639"/>
                <a:gd name="connsiteY0" fmla="*/ 728502 h 1457003"/>
                <a:gd name="connsiteX1" fmla="*/ 749820 w 1499639"/>
                <a:gd name="connsiteY1" fmla="*/ 0 h 1457003"/>
                <a:gd name="connsiteX2" fmla="*/ 1499640 w 1499639"/>
                <a:gd name="connsiteY2" fmla="*/ 728502 h 1457003"/>
                <a:gd name="connsiteX3" fmla="*/ 749820 w 1499639"/>
                <a:gd name="connsiteY3" fmla="*/ 1457004 h 1457003"/>
                <a:gd name="connsiteX4" fmla="*/ 0 w 1499639"/>
                <a:gd name="connsiteY4" fmla="*/ 728502 h 145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9639" h="1457003">
                  <a:moveTo>
                    <a:pt x="0" y="728502"/>
                  </a:moveTo>
                  <a:cubicBezTo>
                    <a:pt x="0" y="326161"/>
                    <a:pt x="335706" y="0"/>
                    <a:pt x="749820" y="0"/>
                  </a:cubicBezTo>
                  <a:cubicBezTo>
                    <a:pt x="1163934" y="0"/>
                    <a:pt x="1499640" y="326161"/>
                    <a:pt x="1499640" y="728502"/>
                  </a:cubicBezTo>
                  <a:cubicBezTo>
                    <a:pt x="1499640" y="1130843"/>
                    <a:pt x="1163934" y="1457004"/>
                    <a:pt x="749820" y="1457004"/>
                  </a:cubicBezTo>
                  <a:cubicBezTo>
                    <a:pt x="335706" y="1457004"/>
                    <a:pt x="0" y="1130843"/>
                    <a:pt x="0" y="728502"/>
                  </a:cubicBezTo>
                  <a:close/>
                </a:path>
              </a:pathLst>
            </a:custGeom>
            <a:solidFill>
              <a:srgbClr val="054375"/>
            </a:solidFill>
            <a:ln>
              <a:solidFill>
                <a:srgbClr val="0A2C57"/>
              </a:solidFill>
            </a:ln>
            <a:effectLst>
              <a:outerShdw blurRad="50800" dist="38100" dir="2700000">
                <a:srgbClr val="000000">
                  <a:alpha val="43000"/>
                </a:srgbClr>
              </a:outerShdw>
            </a:effectLst>
          </p:spPr>
          <p:style>
            <a:lnRef idx="0">
              <a:scrgbClr r="0" g="0" b="0"/>
            </a:lnRef>
            <a:fillRef idx="3">
              <a:scrgbClr r="0" g="0" b="0"/>
            </a:fillRef>
            <a:effectRef idx="2">
              <a:scrgbClr r="0" g="0" b="0"/>
            </a:effectRef>
            <a:fontRef idx="minor">
              <a:schemeClr val="lt1"/>
            </a:fontRef>
          </p:style>
          <p:txBody>
            <a:bodyPr spcFirstLastPara="0" vert="horz" wrap="square" lIns="238667" tIns="232423" rIns="238667" bIns="232423" numCol="1" spcCol="1270" anchor="ctr" anchorCtr="0">
              <a:noAutofit/>
            </a:bodyPr>
            <a:lstStyle/>
            <a:p>
              <a:pPr lvl="0" algn="ctr" defTabSz="666750">
                <a:lnSpc>
                  <a:spcPct val="90000"/>
                </a:lnSpc>
                <a:spcBef>
                  <a:spcPct val="0"/>
                </a:spcBef>
                <a:spcAft>
                  <a:spcPct val="35000"/>
                </a:spcAft>
              </a:pPr>
              <a:r>
                <a:rPr lang="en-US" sz="1400" b="1" u="sng" kern="1200" dirty="0"/>
                <a:t>POST</a:t>
              </a:r>
              <a:r>
                <a:rPr lang="en-US" sz="1400" b="1" kern="1200" dirty="0"/>
                <a:t>:</a:t>
              </a:r>
              <a:br>
                <a:rPr lang="en-US" sz="1400" kern="1200" dirty="0"/>
              </a:br>
              <a:r>
                <a:rPr lang="en-US" sz="1400" kern="1200" dirty="0"/>
                <a:t>Publish posted prices for each lease area for this round</a:t>
              </a:r>
            </a:p>
          </p:txBody>
        </p:sp>
      </p:grpSp>
    </p:spTree>
    <p:extLst>
      <p:ext uri="{BB962C8B-B14F-4D97-AF65-F5344CB8AC3E}">
        <p14:creationId xmlns:p14="http://schemas.microsoft.com/office/powerpoint/2010/main" val="4060951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699" fill="hold"/>
                                        <p:tgtEl>
                                          <p:spTgt spid="5"/>
                                        </p:tgtEl>
                                      </p:cBhvr>
                                    </p:cmd>
                                  </p:childTnLst>
                                </p:cTn>
                              </p:par>
                              <p:par>
                                <p:cTn id="7" presetID="22" presetClass="entr" presetSubtype="8" fill="hold" nodeType="withEffect">
                                  <p:stCondLst>
                                    <p:cond delay="300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15000"/>
                                        <p:tgtEl>
                                          <p:spTgt spid="3"/>
                                        </p:tgtEl>
                                      </p:cBhvr>
                                    </p:animEffect>
                                  </p:childTnLst>
                                </p:cTn>
                              </p:par>
                              <p:par>
                                <p:cTn id="10" presetID="10" presetClass="entr" presetSubtype="0" fill="hold" nodeType="withEffect">
                                  <p:stCondLst>
                                    <p:cond delay="170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childTnLst>
                                </p:cTn>
                              </p:par>
                              <p:par>
                                <p:cTn id="13" presetID="10" presetClass="entr" presetSubtype="0" fill="hold" nodeType="withEffect">
                                  <p:stCondLst>
                                    <p:cond delay="19000"/>
                                  </p:stCondLst>
                                  <p:childTnLst>
                                    <p:set>
                                      <p:cBhvr>
                                        <p:cTn id="14" dur="1" fill="hold">
                                          <p:stCondLst>
                                            <p:cond delay="0"/>
                                          </p:stCondLst>
                                        </p:cTn>
                                        <p:tgtEl>
                                          <p:spTgt spid="65"/>
                                        </p:tgtEl>
                                        <p:attrNameLst>
                                          <p:attrName>style.visibility</p:attrName>
                                        </p:attrNameLst>
                                      </p:cBhvr>
                                      <p:to>
                                        <p:strVal val="visible"/>
                                      </p:to>
                                    </p:set>
                                    <p:animEffect transition="in" filter="fade">
                                      <p:cBhvr>
                                        <p:cTn id="15" dur="4000"/>
                                        <p:tgtEl>
                                          <p:spTgt spid="65"/>
                                        </p:tgtEl>
                                      </p:cBhvr>
                                    </p:animEffect>
                                  </p:childTnLst>
                                </p:cTn>
                              </p:par>
                              <p:par>
                                <p:cTn id="16" presetID="22" presetClass="entr" presetSubtype="2" fill="hold" nodeType="withEffect">
                                  <p:stCondLst>
                                    <p:cond delay="34000"/>
                                  </p:stCondLst>
                                  <p:childTnLst>
                                    <p:set>
                                      <p:cBhvr>
                                        <p:cTn id="17" dur="1" fill="hold">
                                          <p:stCondLst>
                                            <p:cond delay="0"/>
                                          </p:stCondLst>
                                        </p:cTn>
                                        <p:tgtEl>
                                          <p:spTgt spid="32"/>
                                        </p:tgtEl>
                                        <p:attrNameLst>
                                          <p:attrName>style.visibility</p:attrName>
                                        </p:attrNameLst>
                                      </p:cBhvr>
                                      <p:to>
                                        <p:strVal val="visible"/>
                                      </p:to>
                                    </p:set>
                                    <p:animEffect transition="in" filter="wipe(right)">
                                      <p:cBhvr>
                                        <p:cTn id="18" dur="2000"/>
                                        <p:tgtEl>
                                          <p:spTgt spid="32"/>
                                        </p:tgtEl>
                                      </p:cBhvr>
                                    </p:animEffect>
                                  </p:childTnLst>
                                </p:cTn>
                              </p:par>
                              <p:par>
                                <p:cTn id="19" presetID="22" presetClass="entr" presetSubtype="8" fill="hold" nodeType="withEffect">
                                  <p:stCondLst>
                                    <p:cond delay="4600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65541">
                <p:cTn id="22"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B27E76-4F58-9A02-7020-BF1DBD9DEE59}"/>
              </a:ext>
            </a:extLst>
          </p:cNvPr>
          <p:cNvSpPr>
            <a:spLocks noGrp="1"/>
          </p:cNvSpPr>
          <p:nvPr>
            <p:ph type="body" sz="quarter" idx="10"/>
          </p:nvPr>
        </p:nvSpPr>
        <p:spPr>
          <a:xfrm>
            <a:off x="1305016" y="5163"/>
            <a:ext cx="10696483" cy="746867"/>
          </a:xfrm>
        </p:spPr>
        <p:txBody>
          <a:bodyPr lIns="91440" tIns="45720" rIns="91440" bIns="45720" anchor="ctr"/>
          <a:lstStyle/>
          <a:p>
            <a:r>
              <a:rPr lang="en-US">
                <a:cs typeface="Arial"/>
              </a:rPr>
              <a:t>Key Terms</a:t>
            </a:r>
            <a:endParaRPr lang="en-US"/>
          </a:p>
        </p:txBody>
      </p:sp>
      <p:sp>
        <p:nvSpPr>
          <p:cNvPr id="3" name="Text Placeholder 2">
            <a:extLst>
              <a:ext uri="{FF2B5EF4-FFF2-40B4-BE49-F238E27FC236}">
                <a16:creationId xmlns:a16="http://schemas.microsoft.com/office/drawing/2014/main" id="{CC602260-8CD6-C878-D49F-32AD4C3421C3}"/>
              </a:ext>
            </a:extLst>
          </p:cNvPr>
          <p:cNvSpPr>
            <a:spLocks noGrp="1"/>
          </p:cNvSpPr>
          <p:nvPr>
            <p:ph type="body" sz="quarter" idx="11"/>
          </p:nvPr>
        </p:nvSpPr>
        <p:spPr/>
        <p:txBody>
          <a:bodyPr lIns="91440" tIns="45720" rIns="91440" bIns="45720" anchor="t"/>
          <a:lstStyle/>
          <a:p>
            <a:pPr lvl="1"/>
            <a:r>
              <a:rPr lang="en-US" sz="1800" b="1" dirty="0">
                <a:solidFill>
                  <a:srgbClr val="0A456F"/>
                </a:solidFill>
                <a:cs typeface="Arial"/>
              </a:rPr>
              <a:t>In Round 1, opening price </a:t>
            </a:r>
            <a:r>
              <a:rPr lang="en-US" sz="1800" dirty="0">
                <a:cs typeface="Arial"/>
              </a:rPr>
              <a:t>– the minimum bid price for a lease area</a:t>
            </a:r>
          </a:p>
          <a:p>
            <a:pPr lvl="1"/>
            <a:r>
              <a:rPr lang="en-US" sz="1800" b="1" dirty="0">
                <a:solidFill>
                  <a:srgbClr val="0A456F"/>
                </a:solidFill>
                <a:cs typeface="Arial"/>
              </a:rPr>
              <a:t>In other rounds, there is a price range for each lease area:</a:t>
            </a:r>
          </a:p>
          <a:p>
            <a:pPr lvl="2"/>
            <a:r>
              <a:rPr lang="en-US" sz="1800" b="1" dirty="0">
                <a:solidFill>
                  <a:srgbClr val="0A456F"/>
                </a:solidFill>
                <a:cs typeface="Arial"/>
              </a:rPr>
              <a:t>Start-of-round price </a:t>
            </a:r>
            <a:r>
              <a:rPr lang="en-US" sz="1800" b="1" dirty="0">
                <a:cs typeface="Arial"/>
              </a:rPr>
              <a:t>– </a:t>
            </a:r>
            <a:r>
              <a:rPr lang="en-US" sz="1800" dirty="0">
                <a:cs typeface="Arial"/>
              </a:rPr>
              <a:t>the lowest price in the range </a:t>
            </a:r>
          </a:p>
          <a:p>
            <a:pPr lvl="2"/>
            <a:r>
              <a:rPr lang="en-US" sz="1800" b="1" dirty="0">
                <a:solidFill>
                  <a:srgbClr val="0A456F"/>
                </a:solidFill>
                <a:cs typeface="Arial"/>
              </a:rPr>
              <a:t>Clock price </a:t>
            </a:r>
            <a:r>
              <a:rPr lang="en-US" sz="1800" b="1" dirty="0">
                <a:cs typeface="Arial"/>
              </a:rPr>
              <a:t>– </a:t>
            </a:r>
            <a:r>
              <a:rPr lang="en-US" sz="1800" dirty="0">
                <a:cs typeface="Arial"/>
              </a:rPr>
              <a:t>the highest price in the range</a:t>
            </a:r>
          </a:p>
          <a:p>
            <a:pPr lvl="1"/>
            <a:r>
              <a:rPr lang="en-US" sz="1800" b="1" dirty="0">
                <a:solidFill>
                  <a:srgbClr val="0A456F"/>
                </a:solidFill>
                <a:cs typeface="Arial"/>
              </a:rPr>
              <a:t>Posted price </a:t>
            </a:r>
            <a:r>
              <a:rPr lang="en-US" sz="1800" b="1" dirty="0">
                <a:cs typeface="Arial"/>
              </a:rPr>
              <a:t>– </a:t>
            </a:r>
            <a:r>
              <a:rPr lang="en-US" sz="1800" dirty="0">
                <a:cs typeface="Arial"/>
              </a:rPr>
              <a:t>the price for each lease area after processing of all bids for a round</a:t>
            </a:r>
          </a:p>
          <a:p>
            <a:pPr lvl="1"/>
            <a:r>
              <a:rPr lang="en-US" sz="1800" b="1" dirty="0">
                <a:solidFill>
                  <a:srgbClr val="0A456F"/>
                </a:solidFill>
                <a:cs typeface="Arial"/>
              </a:rPr>
              <a:t>Price Points </a:t>
            </a:r>
            <a:r>
              <a:rPr lang="en-US" sz="1800" b="1" dirty="0">
                <a:cs typeface="Arial"/>
              </a:rPr>
              <a:t>– </a:t>
            </a:r>
            <a:r>
              <a:rPr lang="en-US" sz="1800" dirty="0">
                <a:cs typeface="Arial"/>
              </a:rPr>
              <a:t>bids are processed in increasing order of price point</a:t>
            </a:r>
            <a:endParaRPr lang="en-US" sz="1800" b="1" dirty="0">
              <a:cs typeface="Arial"/>
            </a:endParaRPr>
          </a:p>
          <a:p>
            <a:pPr lvl="2"/>
            <a:r>
              <a:rPr lang="en-US" sz="1800" dirty="0">
                <a:ea typeface="+mj-lt"/>
                <a:cs typeface="Arial"/>
              </a:rPr>
              <a:t>For a given bid price, the percentage distance between the start-of-round price and the clock price</a:t>
            </a:r>
          </a:p>
          <a:p>
            <a:pPr lvl="3"/>
            <a:r>
              <a:rPr lang="en-US" sz="1800" dirty="0">
                <a:ea typeface="+mj-lt"/>
                <a:cs typeface="Arial"/>
              </a:rPr>
              <a:t>For example, the 0% price point refers to the start-of-round price, the 100% price point refers to the clock price, and the 50% price point refers to the mid-point of the start-of-round price and the clock price.</a:t>
            </a:r>
          </a:p>
          <a:p>
            <a:pPr lvl="3"/>
            <a:r>
              <a:rPr lang="en-US" sz="1800" dirty="0">
                <a:ea typeface="+mj-lt"/>
                <a:cs typeface="Arial"/>
              </a:rPr>
              <a:t>Additional price point examples:</a:t>
            </a:r>
          </a:p>
          <a:p>
            <a:pPr lvl="3"/>
            <a:endParaRPr lang="en-US" sz="1800" dirty="0">
              <a:ea typeface="+mj-lt"/>
              <a:cs typeface="Arial"/>
            </a:endParaRPr>
          </a:p>
          <a:p>
            <a:pPr lvl="1"/>
            <a:endParaRPr lang="en-US" b="1" dirty="0">
              <a:solidFill>
                <a:srgbClr val="0A456F"/>
              </a:solidFill>
              <a:cs typeface="Arial"/>
            </a:endParaRPr>
          </a:p>
          <a:p>
            <a:pPr lvl="1"/>
            <a:endParaRPr lang="en-US" dirty="0">
              <a:solidFill>
                <a:srgbClr val="0A456F"/>
              </a:solidFill>
              <a:ea typeface="Calibri Light"/>
            </a:endParaRPr>
          </a:p>
        </p:txBody>
      </p:sp>
      <p:sp>
        <p:nvSpPr>
          <p:cNvPr id="4" name="Slide Number Placeholder 3">
            <a:extLst>
              <a:ext uri="{FF2B5EF4-FFF2-40B4-BE49-F238E27FC236}">
                <a16:creationId xmlns:a16="http://schemas.microsoft.com/office/drawing/2014/main" id="{919F30C4-CD30-DEE2-BCEC-2AD105457380}"/>
              </a:ext>
            </a:extLst>
          </p:cNvPr>
          <p:cNvSpPr>
            <a:spLocks noGrp="1"/>
          </p:cNvSpPr>
          <p:nvPr>
            <p:ph type="sldNum" sz="quarter" idx="14"/>
          </p:nvPr>
        </p:nvSpPr>
        <p:spPr/>
        <p:txBody>
          <a:bodyPr/>
          <a:lstStyle/>
          <a:p>
            <a:fld id="{D47257BE-248A-48BC-9F5F-19A6E1408DB6}" type="slidenum">
              <a:rPr lang="en-US" smtClean="0"/>
              <a:pPr/>
              <a:t>6</a:t>
            </a:fld>
            <a:endParaRPr lang="en-US"/>
          </a:p>
        </p:txBody>
      </p:sp>
      <p:graphicFrame>
        <p:nvGraphicFramePr>
          <p:cNvPr id="5" name="Table 4">
            <a:extLst>
              <a:ext uri="{FF2B5EF4-FFF2-40B4-BE49-F238E27FC236}">
                <a16:creationId xmlns:a16="http://schemas.microsoft.com/office/drawing/2014/main" id="{5940D49F-A7AB-DD8E-F096-668B0E6E3B77}"/>
              </a:ext>
            </a:extLst>
          </p:cNvPr>
          <p:cNvGraphicFramePr>
            <a:graphicFrameLocks noGrp="1"/>
          </p:cNvGraphicFramePr>
          <p:nvPr>
            <p:extLst>
              <p:ext uri="{D42A27DB-BD31-4B8C-83A1-F6EECF244321}">
                <p14:modId xmlns:p14="http://schemas.microsoft.com/office/powerpoint/2010/main" val="2359009911"/>
              </p:ext>
            </p:extLst>
          </p:nvPr>
        </p:nvGraphicFramePr>
        <p:xfrm>
          <a:off x="2208689" y="4610029"/>
          <a:ext cx="5195720" cy="1512108"/>
        </p:xfrm>
        <a:graphic>
          <a:graphicData uri="http://schemas.openxmlformats.org/drawingml/2006/table">
            <a:tbl>
              <a:tblPr firstRow="1" firstCol="1" bandRow="1">
                <a:tableStyleId>{5C22544A-7EE6-4342-B048-85BDC9FD1C3A}</a:tableStyleId>
              </a:tblPr>
              <a:tblGrid>
                <a:gridCol w="1730255">
                  <a:extLst>
                    <a:ext uri="{9D8B030D-6E8A-4147-A177-3AD203B41FA5}">
                      <a16:colId xmlns:a16="http://schemas.microsoft.com/office/drawing/2014/main" val="3158276381"/>
                    </a:ext>
                  </a:extLst>
                </a:gridCol>
                <a:gridCol w="1155155">
                  <a:extLst>
                    <a:ext uri="{9D8B030D-6E8A-4147-A177-3AD203B41FA5}">
                      <a16:colId xmlns:a16="http://schemas.microsoft.com/office/drawing/2014/main" val="3993628491"/>
                    </a:ext>
                  </a:extLst>
                </a:gridCol>
                <a:gridCol w="1155155">
                  <a:extLst>
                    <a:ext uri="{9D8B030D-6E8A-4147-A177-3AD203B41FA5}">
                      <a16:colId xmlns:a16="http://schemas.microsoft.com/office/drawing/2014/main" val="1158924922"/>
                    </a:ext>
                  </a:extLst>
                </a:gridCol>
                <a:gridCol w="1155155">
                  <a:extLst>
                    <a:ext uri="{9D8B030D-6E8A-4147-A177-3AD203B41FA5}">
                      <a16:colId xmlns:a16="http://schemas.microsoft.com/office/drawing/2014/main" val="1470380930"/>
                    </a:ext>
                  </a:extLst>
                </a:gridCol>
              </a:tblGrid>
              <a:tr h="252018">
                <a:tc>
                  <a:txBody>
                    <a:bodyPr/>
                    <a:lstStyle/>
                    <a:p>
                      <a:pPr marL="0" marR="0" algn="ctr">
                        <a:spcBef>
                          <a:spcPts val="0"/>
                        </a:spcBef>
                        <a:spcAft>
                          <a:spcPts val="600"/>
                        </a:spcAft>
                      </a:pPr>
                      <a:r>
                        <a:rPr lang="en-US" sz="1100" u="sng">
                          <a:effectLst/>
                        </a:rPr>
                        <a:t>Start-of-Round Price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sng">
                          <a:effectLst/>
                        </a:rPr>
                        <a:t>Clock Price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sng">
                          <a:effectLst/>
                        </a:rPr>
                        <a:t>Bid Price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sng">
                          <a:effectLst/>
                        </a:rPr>
                        <a:t>Price Point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888809327"/>
                  </a:ext>
                </a:extLst>
              </a:tr>
              <a:tr h="252018">
                <a:tc>
                  <a:txBody>
                    <a:bodyPr/>
                    <a:lstStyle/>
                    <a:p>
                      <a:pPr marL="0" marR="0" algn="ctr">
                        <a:spcBef>
                          <a:spcPts val="0"/>
                        </a:spcBef>
                        <a:spcAft>
                          <a:spcPts val="600"/>
                        </a:spcAft>
                      </a:pPr>
                      <a:r>
                        <a:rPr lang="en-US" sz="1100" u="none">
                          <a:effectLst/>
                        </a:rPr>
                        <a:t>$1,000,000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none">
                          <a:effectLst/>
                        </a:rPr>
                        <a:t>$1,100,000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none">
                          <a:effectLst/>
                        </a:rPr>
                        <a:t>$1,000,000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none">
                          <a:effectLst/>
                        </a:rPr>
                        <a:t>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103350386"/>
                  </a:ext>
                </a:extLst>
              </a:tr>
              <a:tr h="252018">
                <a:tc>
                  <a:txBody>
                    <a:bodyPr/>
                    <a:lstStyle/>
                    <a:p>
                      <a:pPr marL="0" marR="0" algn="ctr">
                        <a:spcBef>
                          <a:spcPts val="0"/>
                        </a:spcBef>
                        <a:spcAft>
                          <a:spcPts val="600"/>
                        </a:spcAft>
                      </a:pPr>
                      <a:r>
                        <a:rPr lang="en-US" sz="1100" u="none">
                          <a:effectLst/>
                        </a:rPr>
                        <a:t>$1,000,000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none">
                          <a:effectLst/>
                        </a:rPr>
                        <a:t>$1,100,000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none">
                          <a:effectLst/>
                        </a:rPr>
                        <a:t>$1,023,000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none">
                          <a:effectLst/>
                        </a:rPr>
                        <a:t>23%</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19718993"/>
                  </a:ext>
                </a:extLst>
              </a:tr>
              <a:tr h="252018">
                <a:tc>
                  <a:txBody>
                    <a:bodyPr/>
                    <a:lstStyle/>
                    <a:p>
                      <a:pPr marL="0" marR="0" algn="ctr">
                        <a:spcBef>
                          <a:spcPts val="0"/>
                        </a:spcBef>
                        <a:spcAft>
                          <a:spcPts val="600"/>
                        </a:spcAft>
                      </a:pPr>
                      <a:r>
                        <a:rPr lang="en-US" sz="1100" u="none">
                          <a:effectLst/>
                        </a:rPr>
                        <a:t>$1,200,000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none">
                          <a:effectLst/>
                        </a:rPr>
                        <a:t>$1,320,000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none">
                          <a:effectLst/>
                        </a:rPr>
                        <a:t>$1,260,000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none">
                          <a:effectLst/>
                        </a:rPr>
                        <a:t>50%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145175637"/>
                  </a:ext>
                </a:extLst>
              </a:tr>
              <a:tr h="252018">
                <a:tc>
                  <a:txBody>
                    <a:bodyPr/>
                    <a:lstStyle/>
                    <a:p>
                      <a:pPr marL="0" marR="0" algn="ctr">
                        <a:spcBef>
                          <a:spcPts val="0"/>
                        </a:spcBef>
                        <a:spcAft>
                          <a:spcPts val="600"/>
                        </a:spcAft>
                      </a:pPr>
                      <a:r>
                        <a:rPr lang="en-US" sz="1100" u="none">
                          <a:effectLst/>
                        </a:rPr>
                        <a:t>$1,200,000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none">
                          <a:effectLst/>
                        </a:rPr>
                        <a:t>$1,320,000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none">
                          <a:effectLst/>
                        </a:rPr>
                        <a:t>$1,290,000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none">
                          <a:effectLst/>
                        </a:rPr>
                        <a:t>75%</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852058223"/>
                  </a:ext>
                </a:extLst>
              </a:tr>
              <a:tr h="252018">
                <a:tc>
                  <a:txBody>
                    <a:bodyPr/>
                    <a:lstStyle/>
                    <a:p>
                      <a:pPr marL="0" marR="0" algn="ctr">
                        <a:spcBef>
                          <a:spcPts val="0"/>
                        </a:spcBef>
                        <a:spcAft>
                          <a:spcPts val="600"/>
                        </a:spcAft>
                      </a:pPr>
                      <a:r>
                        <a:rPr lang="en-US" sz="1100" u="none">
                          <a:effectLst/>
                        </a:rPr>
                        <a:t>$1,200,000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none">
                          <a:effectLst/>
                        </a:rPr>
                        <a:t>$1,320,000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none">
                          <a:effectLst/>
                        </a:rPr>
                        <a:t>$1,320,000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spcBef>
                          <a:spcPts val="0"/>
                        </a:spcBef>
                        <a:spcAft>
                          <a:spcPts val="600"/>
                        </a:spcAft>
                      </a:pPr>
                      <a:r>
                        <a:rPr lang="en-US" sz="1100" u="none">
                          <a:effectLst/>
                        </a:rPr>
                        <a:t>100%</a:t>
                      </a:r>
                      <a:endParaRPr lang="en-US" sz="1100" u="non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278154952"/>
                  </a:ext>
                </a:extLst>
              </a:tr>
            </a:tbl>
          </a:graphicData>
        </a:graphic>
      </p:graphicFrame>
      <p:pic>
        <p:nvPicPr>
          <p:cNvPr id="6" name="BOEM_Auction_Video_Slide_6">
            <a:hlinkClick r:id="" action="ppaction://media"/>
            <a:extLst>
              <a:ext uri="{FF2B5EF4-FFF2-40B4-BE49-F238E27FC236}">
                <a16:creationId xmlns:a16="http://schemas.microsoft.com/office/drawing/2014/main" id="{62399F53-9DB9-798C-C04F-342693B6978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79510" y="5358200"/>
            <a:ext cx="271463" cy="271463"/>
          </a:xfrm>
          <a:prstGeom prst="rect">
            <a:avLst/>
          </a:prstGeom>
        </p:spPr>
      </p:pic>
    </p:spTree>
    <p:extLst>
      <p:ext uri="{BB962C8B-B14F-4D97-AF65-F5344CB8AC3E}">
        <p14:creationId xmlns:p14="http://schemas.microsoft.com/office/powerpoint/2010/main" val="3974762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92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C95C2E-1775-C464-8A00-CEE807C03067}"/>
              </a:ext>
            </a:extLst>
          </p:cNvPr>
          <p:cNvSpPr>
            <a:spLocks noGrp="1"/>
          </p:cNvSpPr>
          <p:nvPr>
            <p:ph type="body" sz="quarter" idx="10"/>
          </p:nvPr>
        </p:nvSpPr>
        <p:spPr>
          <a:xfrm>
            <a:off x="1319241" y="5163"/>
            <a:ext cx="10682259" cy="746867"/>
          </a:xfrm>
        </p:spPr>
        <p:txBody>
          <a:bodyPr lIns="91440" tIns="45720" rIns="91440" bIns="45720" anchor="ctr"/>
          <a:lstStyle/>
          <a:p>
            <a:r>
              <a:rPr lang="en-US">
                <a:cs typeface="Arial"/>
              </a:rPr>
              <a:t>Key Terms</a:t>
            </a:r>
            <a:endParaRPr lang="en-US"/>
          </a:p>
        </p:txBody>
      </p:sp>
      <p:sp>
        <p:nvSpPr>
          <p:cNvPr id="3" name="Text Placeholder 2">
            <a:extLst>
              <a:ext uri="{FF2B5EF4-FFF2-40B4-BE49-F238E27FC236}">
                <a16:creationId xmlns:a16="http://schemas.microsoft.com/office/drawing/2014/main" id="{88EB5454-7BA2-720E-3721-79F970E7B5E1}"/>
              </a:ext>
            </a:extLst>
          </p:cNvPr>
          <p:cNvSpPr>
            <a:spLocks noGrp="1"/>
          </p:cNvSpPr>
          <p:nvPr>
            <p:ph type="body" sz="quarter" idx="11"/>
          </p:nvPr>
        </p:nvSpPr>
        <p:spPr>
          <a:xfrm>
            <a:off x="757035" y="1155469"/>
            <a:ext cx="10290921" cy="4688004"/>
          </a:xfrm>
        </p:spPr>
        <p:txBody>
          <a:bodyPr lIns="91440" tIns="45720" rIns="91440" bIns="45720" anchor="t"/>
          <a:lstStyle/>
          <a:p>
            <a:r>
              <a:rPr lang="en-US" b="1" dirty="0">
                <a:solidFill>
                  <a:srgbClr val="0A456F"/>
                </a:solidFill>
                <a:cs typeface="Arial"/>
              </a:rPr>
              <a:t>Demand</a:t>
            </a:r>
            <a:r>
              <a:rPr lang="en-US" dirty="0">
                <a:cs typeface="Arial"/>
              </a:rPr>
              <a:t> (either 0 or 1) </a:t>
            </a:r>
            <a:endParaRPr lang="en-US" dirty="0"/>
          </a:p>
          <a:p>
            <a:pPr lvl="1"/>
            <a:r>
              <a:rPr lang="en-US" dirty="0">
                <a:solidFill>
                  <a:srgbClr val="000000"/>
                </a:solidFill>
                <a:cs typeface="Calibri Light"/>
              </a:rPr>
              <a:t>In Round 1, bidders specify their demand for the lease areas at opening prices.</a:t>
            </a:r>
          </a:p>
          <a:p>
            <a:pPr lvl="1"/>
            <a:r>
              <a:rPr lang="en-US" dirty="0">
                <a:solidFill>
                  <a:srgbClr val="000000"/>
                </a:solidFill>
                <a:cs typeface="Calibri Light"/>
              </a:rPr>
              <a:t>After round 1, bidders specify their demand for lease areas at prices between the start-of-round price and the clock price.</a:t>
            </a:r>
          </a:p>
          <a:p>
            <a:r>
              <a:rPr lang="en-US" b="1" dirty="0">
                <a:solidFill>
                  <a:srgbClr val="0A456F"/>
                </a:solidFill>
                <a:cs typeface="Arial"/>
              </a:rPr>
              <a:t>Processed Demand </a:t>
            </a:r>
            <a:r>
              <a:rPr lang="en-US" dirty="0">
                <a:solidFill>
                  <a:srgbClr val="000000"/>
                </a:solidFill>
                <a:cs typeface="Calibri Light"/>
              </a:rPr>
              <a:t>– </a:t>
            </a:r>
            <a:r>
              <a:rPr lang="en-US" b="0" dirty="0">
                <a:solidFill>
                  <a:srgbClr val="000000"/>
                </a:solidFill>
                <a:cs typeface="Calibri Light"/>
              </a:rPr>
              <a:t>The demand (either 0 or 1) of a bidder for a lease area following the processing of the bids for the round.</a:t>
            </a:r>
          </a:p>
          <a:p>
            <a:r>
              <a:rPr lang="en-US" b="1" dirty="0">
                <a:solidFill>
                  <a:srgbClr val="0A456F"/>
                </a:solidFill>
                <a:cs typeface="Arial"/>
              </a:rPr>
              <a:t>Aggregate Demand </a:t>
            </a:r>
            <a:r>
              <a:rPr lang="en-US" dirty="0">
                <a:solidFill>
                  <a:srgbClr val="000000"/>
                </a:solidFill>
                <a:cs typeface="Calibri Light"/>
              </a:rPr>
              <a:t>– </a:t>
            </a:r>
            <a:r>
              <a:rPr lang="en-US" b="0" dirty="0">
                <a:solidFill>
                  <a:srgbClr val="000000"/>
                </a:solidFill>
                <a:cs typeface="Calibri Light"/>
              </a:rPr>
              <a:t>The number of bidders with processed demand of 1 for a given lease area following the processing of the bids for the round.</a:t>
            </a:r>
          </a:p>
          <a:p>
            <a:pPr marL="1143000"/>
            <a:endParaRPr lang="en-US" sz="1900" b="0" dirty="0">
              <a:cs typeface="Calibri Light"/>
            </a:endParaRPr>
          </a:p>
          <a:p>
            <a:endParaRPr lang="en-US" dirty="0"/>
          </a:p>
        </p:txBody>
      </p:sp>
      <p:sp>
        <p:nvSpPr>
          <p:cNvPr id="4" name="Slide Number Placeholder 3">
            <a:extLst>
              <a:ext uri="{FF2B5EF4-FFF2-40B4-BE49-F238E27FC236}">
                <a16:creationId xmlns:a16="http://schemas.microsoft.com/office/drawing/2014/main" id="{FA93502A-0229-258F-AD1C-665CD533DACD}"/>
              </a:ext>
            </a:extLst>
          </p:cNvPr>
          <p:cNvSpPr>
            <a:spLocks noGrp="1"/>
          </p:cNvSpPr>
          <p:nvPr>
            <p:ph type="sldNum" sz="quarter" idx="14"/>
          </p:nvPr>
        </p:nvSpPr>
        <p:spPr/>
        <p:txBody>
          <a:bodyPr/>
          <a:lstStyle/>
          <a:p>
            <a:fld id="{D47257BE-248A-48BC-9F5F-19A6E1408DB6}" type="slidenum">
              <a:rPr lang="en-US" smtClean="0"/>
              <a:pPr/>
              <a:t>7</a:t>
            </a:fld>
            <a:endParaRPr lang="en-US"/>
          </a:p>
        </p:txBody>
      </p:sp>
      <p:pic>
        <p:nvPicPr>
          <p:cNvPr id="5" name="BOEM_Auction_Video_Slide_7">
            <a:hlinkClick r:id="" action="ppaction://media"/>
            <a:extLst>
              <a:ext uri="{FF2B5EF4-FFF2-40B4-BE49-F238E27FC236}">
                <a16:creationId xmlns:a16="http://schemas.microsoft.com/office/drawing/2014/main" id="{76A88F7A-7161-CA81-6559-C0AED8B9CE5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43779" y="5247399"/>
            <a:ext cx="271463" cy="271463"/>
          </a:xfrm>
          <a:prstGeom prst="rect">
            <a:avLst/>
          </a:prstGeom>
        </p:spPr>
      </p:pic>
    </p:spTree>
    <p:extLst>
      <p:ext uri="{BB962C8B-B14F-4D97-AF65-F5344CB8AC3E}">
        <p14:creationId xmlns:p14="http://schemas.microsoft.com/office/powerpoint/2010/main" val="3525172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78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B27E76-4F58-9A02-7020-BF1DBD9DEE59}"/>
              </a:ext>
            </a:extLst>
          </p:cNvPr>
          <p:cNvSpPr>
            <a:spLocks noGrp="1"/>
          </p:cNvSpPr>
          <p:nvPr>
            <p:ph type="body" sz="quarter" idx="10"/>
          </p:nvPr>
        </p:nvSpPr>
        <p:spPr>
          <a:xfrm>
            <a:off x="1305016" y="5163"/>
            <a:ext cx="10696483" cy="746867"/>
          </a:xfrm>
        </p:spPr>
        <p:txBody>
          <a:bodyPr/>
          <a:lstStyle/>
          <a:p>
            <a:r>
              <a:rPr lang="en-US"/>
              <a:t>Key Terms</a:t>
            </a:r>
          </a:p>
        </p:txBody>
      </p:sp>
      <p:sp>
        <p:nvSpPr>
          <p:cNvPr id="3" name="Text Placeholder 2">
            <a:extLst>
              <a:ext uri="{FF2B5EF4-FFF2-40B4-BE49-F238E27FC236}">
                <a16:creationId xmlns:a16="http://schemas.microsoft.com/office/drawing/2014/main" id="{CC602260-8CD6-C878-D49F-32AD4C3421C3}"/>
              </a:ext>
            </a:extLst>
          </p:cNvPr>
          <p:cNvSpPr>
            <a:spLocks noGrp="1"/>
          </p:cNvSpPr>
          <p:nvPr>
            <p:ph type="body" sz="quarter" idx="11"/>
          </p:nvPr>
        </p:nvSpPr>
        <p:spPr>
          <a:xfrm>
            <a:off x="757035" y="1155469"/>
            <a:ext cx="10015349" cy="4688004"/>
          </a:xfrm>
        </p:spPr>
        <p:txBody>
          <a:bodyPr lIns="91440" tIns="45720" rIns="91440" bIns="45720" anchor="t"/>
          <a:lstStyle/>
          <a:p>
            <a:pPr lvl="1"/>
            <a:r>
              <a:rPr lang="en-US" b="1" dirty="0">
                <a:solidFill>
                  <a:srgbClr val="0A456F"/>
                </a:solidFill>
                <a:cs typeface="Arial"/>
              </a:rPr>
              <a:t>Eligibility</a:t>
            </a:r>
          </a:p>
          <a:p>
            <a:pPr lvl="2"/>
            <a:r>
              <a:rPr lang="en-US" dirty="0">
                <a:ea typeface="Calibri Light"/>
                <a:cs typeface="Arial"/>
              </a:rPr>
              <a:t>Round 1 </a:t>
            </a:r>
            <a:r>
              <a:rPr lang="en-US" b="1" dirty="0">
                <a:cs typeface="Arial"/>
              </a:rPr>
              <a:t>–</a:t>
            </a:r>
            <a:r>
              <a:rPr lang="en-US" dirty="0">
                <a:ea typeface="Calibri Light"/>
                <a:cs typeface="Arial"/>
              </a:rPr>
              <a:t> cannot exceed bidder’s initial eligibility (upfront bid deposit) </a:t>
            </a:r>
          </a:p>
          <a:p>
            <a:pPr lvl="2"/>
            <a:r>
              <a:rPr lang="en-US" dirty="0">
                <a:ea typeface="Calibri Light"/>
                <a:cs typeface="Arial"/>
              </a:rPr>
              <a:t>Round 2+ </a:t>
            </a:r>
            <a:r>
              <a:rPr lang="en-US" b="1" dirty="0">
                <a:cs typeface="Arial"/>
              </a:rPr>
              <a:t>–</a:t>
            </a:r>
            <a:r>
              <a:rPr lang="en-US" dirty="0">
                <a:ea typeface="Calibri Light"/>
                <a:cs typeface="Arial"/>
              </a:rPr>
              <a:t> cannot exceed bidder’s eligibility (sum of processed demand)</a:t>
            </a:r>
          </a:p>
          <a:p>
            <a:pPr lvl="1"/>
            <a:r>
              <a:rPr lang="en-US" b="1" dirty="0">
                <a:solidFill>
                  <a:srgbClr val="0A456F"/>
                </a:solidFill>
                <a:cs typeface="Arial"/>
              </a:rPr>
              <a:t>Processed Activity </a:t>
            </a:r>
            <a:r>
              <a:rPr lang="en-US" b="1" dirty="0">
                <a:cs typeface="Arial"/>
              </a:rPr>
              <a:t>– </a:t>
            </a:r>
            <a:r>
              <a:rPr lang="en-US" dirty="0">
                <a:cs typeface="Arial"/>
              </a:rPr>
              <a:t>The number of lease areas for which a bidder’s processed demand is 1.</a:t>
            </a:r>
          </a:p>
          <a:p>
            <a:pPr lvl="2"/>
            <a:endParaRPr lang="en-US" dirty="0">
              <a:ea typeface="Calibri Light"/>
              <a:cs typeface="Arial"/>
            </a:endParaRPr>
          </a:p>
          <a:p>
            <a:pPr marL="0" indent="0">
              <a:buNone/>
            </a:pPr>
            <a:r>
              <a:rPr lang="en-US" dirty="0">
                <a:ea typeface="Calibri Light"/>
              </a:rPr>
              <a:t>	</a:t>
            </a:r>
          </a:p>
        </p:txBody>
      </p:sp>
      <p:sp>
        <p:nvSpPr>
          <p:cNvPr id="4" name="Slide Number Placeholder 3">
            <a:extLst>
              <a:ext uri="{FF2B5EF4-FFF2-40B4-BE49-F238E27FC236}">
                <a16:creationId xmlns:a16="http://schemas.microsoft.com/office/drawing/2014/main" id="{919F30C4-CD30-DEE2-BCEC-2AD105457380}"/>
              </a:ext>
            </a:extLst>
          </p:cNvPr>
          <p:cNvSpPr>
            <a:spLocks noGrp="1"/>
          </p:cNvSpPr>
          <p:nvPr>
            <p:ph type="sldNum" sz="quarter" idx="14"/>
          </p:nvPr>
        </p:nvSpPr>
        <p:spPr/>
        <p:txBody>
          <a:bodyPr/>
          <a:lstStyle/>
          <a:p>
            <a:fld id="{D47257BE-248A-48BC-9F5F-19A6E1408DB6}" type="slidenum">
              <a:rPr lang="en-US" smtClean="0"/>
              <a:pPr/>
              <a:t>8</a:t>
            </a:fld>
            <a:endParaRPr lang="en-US"/>
          </a:p>
        </p:txBody>
      </p:sp>
      <p:pic>
        <p:nvPicPr>
          <p:cNvPr id="5" name="BOEM_Auction_Video_Slide_8">
            <a:hlinkClick r:id="" action="ppaction://media"/>
            <a:extLst>
              <a:ext uri="{FF2B5EF4-FFF2-40B4-BE49-F238E27FC236}">
                <a16:creationId xmlns:a16="http://schemas.microsoft.com/office/drawing/2014/main" id="{51288086-4ADE-B02A-C9A3-E56C700308D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48151" y="5278930"/>
            <a:ext cx="271463" cy="271463"/>
          </a:xfrm>
          <a:prstGeom prst="rect">
            <a:avLst/>
          </a:prstGeom>
        </p:spPr>
      </p:pic>
    </p:spTree>
    <p:extLst>
      <p:ext uri="{BB962C8B-B14F-4D97-AF65-F5344CB8AC3E}">
        <p14:creationId xmlns:p14="http://schemas.microsoft.com/office/powerpoint/2010/main" val="3903041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67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8C018A-53E6-04F9-E778-09721C4ECA11}"/>
              </a:ext>
            </a:extLst>
          </p:cNvPr>
          <p:cNvSpPr>
            <a:spLocks noGrp="1"/>
          </p:cNvSpPr>
          <p:nvPr>
            <p:ph type="body" sz="quarter" idx="10"/>
          </p:nvPr>
        </p:nvSpPr>
        <p:spPr>
          <a:xfrm>
            <a:off x="1300973" y="-3801"/>
            <a:ext cx="10700527" cy="1008265"/>
          </a:xfrm>
        </p:spPr>
        <p:txBody>
          <a:bodyPr lIns="91440" tIns="45720" rIns="91440" bIns="45720" anchor="ctr"/>
          <a:lstStyle/>
          <a:p>
            <a:r>
              <a:rPr lang="en-US">
                <a:cs typeface="Arial"/>
              </a:rPr>
              <a:t>Authentication and Login.gov</a:t>
            </a:r>
            <a:endParaRPr lang="en-US"/>
          </a:p>
        </p:txBody>
      </p:sp>
      <p:sp>
        <p:nvSpPr>
          <p:cNvPr id="3" name="Text Placeholder 2">
            <a:extLst>
              <a:ext uri="{FF2B5EF4-FFF2-40B4-BE49-F238E27FC236}">
                <a16:creationId xmlns:a16="http://schemas.microsoft.com/office/drawing/2014/main" id="{21EE3783-D2F5-0F51-CEEF-68D293EC8457}"/>
              </a:ext>
            </a:extLst>
          </p:cNvPr>
          <p:cNvSpPr>
            <a:spLocks noGrp="1"/>
          </p:cNvSpPr>
          <p:nvPr>
            <p:ph type="body" sz="quarter" idx="11"/>
          </p:nvPr>
        </p:nvSpPr>
        <p:spPr>
          <a:xfrm>
            <a:off x="484742" y="1155469"/>
            <a:ext cx="10907606" cy="4688004"/>
          </a:xfrm>
        </p:spPr>
        <p:txBody>
          <a:bodyPr lIns="91440" tIns="45720" rIns="91440" bIns="45720" anchor="t"/>
          <a:lstStyle/>
          <a:p>
            <a:r>
              <a:rPr lang="en-US" dirty="0">
                <a:cs typeface="Arial"/>
              </a:rPr>
              <a:t>Prior to Auction</a:t>
            </a:r>
          </a:p>
          <a:p>
            <a:pPr lvl="1"/>
            <a:r>
              <a:rPr lang="en-US" dirty="0">
                <a:cs typeface="Arial"/>
              </a:rPr>
              <a:t>Bidder purchases a FIDO-compliant key for each user.</a:t>
            </a:r>
          </a:p>
          <a:p>
            <a:pPr lvl="1"/>
            <a:r>
              <a:rPr lang="en-US" dirty="0">
                <a:cs typeface="Arial"/>
              </a:rPr>
              <a:t>User registers with </a:t>
            </a:r>
            <a:r>
              <a:rPr lang="en-US" dirty="0">
                <a:cs typeface="Arial"/>
                <a:hlinkClick r:id="rId5"/>
              </a:rPr>
              <a:t>Login.gov</a:t>
            </a:r>
            <a:r>
              <a:rPr lang="en-US" dirty="0">
                <a:cs typeface="Arial"/>
              </a:rPr>
              <a:t>.</a:t>
            </a:r>
          </a:p>
          <a:p>
            <a:pPr lvl="1"/>
            <a:r>
              <a:rPr lang="en-US" dirty="0">
                <a:cs typeface="Arial"/>
              </a:rPr>
              <a:t>User’s email is specified on the Bidder Financial Form (BFF).</a:t>
            </a:r>
          </a:p>
          <a:p>
            <a:pPr lvl="2"/>
            <a:r>
              <a:rPr lang="en-US" dirty="0">
                <a:cs typeface="Arial"/>
              </a:rPr>
              <a:t>The email on the BFF must match the email at </a:t>
            </a:r>
            <a:r>
              <a:rPr lang="en-US" dirty="0">
                <a:cs typeface="Arial"/>
                <a:hlinkClick r:id="rId5"/>
              </a:rPr>
              <a:t>Login.gov</a:t>
            </a:r>
            <a:r>
              <a:rPr lang="en-US" dirty="0">
                <a:cs typeface="Arial"/>
              </a:rPr>
              <a:t>.</a:t>
            </a:r>
          </a:p>
          <a:p>
            <a:pPr lvl="1"/>
            <a:r>
              <a:rPr lang="en-US" dirty="0">
                <a:cs typeface="Arial"/>
              </a:rPr>
              <a:t>User downloads Google Authenticator on their phone.</a:t>
            </a:r>
          </a:p>
        </p:txBody>
      </p:sp>
      <p:sp>
        <p:nvSpPr>
          <p:cNvPr id="4" name="Slide Number Placeholder 3">
            <a:extLst>
              <a:ext uri="{FF2B5EF4-FFF2-40B4-BE49-F238E27FC236}">
                <a16:creationId xmlns:a16="http://schemas.microsoft.com/office/drawing/2014/main" id="{27A4A9BA-7270-FA7D-7AE8-574E30698FF1}"/>
              </a:ext>
            </a:extLst>
          </p:cNvPr>
          <p:cNvSpPr>
            <a:spLocks noGrp="1"/>
          </p:cNvSpPr>
          <p:nvPr>
            <p:ph type="sldNum" sz="quarter" idx="14"/>
          </p:nvPr>
        </p:nvSpPr>
        <p:spPr/>
        <p:txBody>
          <a:bodyPr/>
          <a:lstStyle/>
          <a:p>
            <a:fld id="{D47257BE-248A-48BC-9F5F-19A6E1408DB6}" type="slidenum">
              <a:rPr lang="en-US" smtClean="0"/>
              <a:pPr/>
              <a:t>9</a:t>
            </a:fld>
            <a:endParaRPr lang="en-US"/>
          </a:p>
        </p:txBody>
      </p:sp>
      <p:pic>
        <p:nvPicPr>
          <p:cNvPr id="5" name="BOEM_Auction_Video_Slide_9">
            <a:hlinkClick r:id="" action="ppaction://media"/>
            <a:extLst>
              <a:ext uri="{FF2B5EF4-FFF2-40B4-BE49-F238E27FC236}">
                <a16:creationId xmlns:a16="http://schemas.microsoft.com/office/drawing/2014/main" id="{2A204A08-0131-4A90-E1EA-3E922825E8B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88718" y="5284411"/>
            <a:ext cx="271463" cy="271463"/>
          </a:xfrm>
          <a:prstGeom prst="rect">
            <a:avLst/>
          </a:prstGeom>
        </p:spPr>
      </p:pic>
    </p:spTree>
    <p:extLst>
      <p:ext uri="{BB962C8B-B14F-4D97-AF65-F5344CB8AC3E}">
        <p14:creationId xmlns:p14="http://schemas.microsoft.com/office/powerpoint/2010/main" val="268425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74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Presentation General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Presentation Wind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Presentation Oil &amp; Gas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Presentation Marine Minerals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Presentation Science &amp; Environment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Presentation New Topic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Presentation End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0a5b1a9f-7e9b-4ff0-8609-abc31179d249">
      <UserInfo>
        <DisplayName>Heinze, Martin</DisplayName>
        <AccountId>15</AccountId>
        <AccountType/>
      </UserInfo>
      <UserInfo>
        <DisplayName>Bay, Christopher N</DisplayName>
        <AccountId>117</AccountId>
        <AccountType/>
      </UserInfo>
      <UserInfo>
        <DisplayName>Chaiken, Emma G</DisplayName>
        <AccountId>14</AccountId>
        <AccountType/>
      </UserInfo>
      <UserInfo>
        <DisplayName>O'Brien, Christina N</DisplayName>
        <AccountId>17</AccountId>
        <AccountType/>
      </UserInfo>
      <UserInfo>
        <DisplayName>Gange, Joshua J</DisplayName>
        <AccountId>42</AccountId>
        <AccountType/>
      </UserInfo>
      <UserInfo>
        <DisplayName>Frank, Wright J</DisplayName>
        <AccountId>62</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98139B26F79D34B967E00459F7F5B4A" ma:contentTypeVersion="5" ma:contentTypeDescription="Create a new document." ma:contentTypeScope="" ma:versionID="284e1bd91b2edb90b4cc47e7eac18398">
  <xsd:schema xmlns:xsd="http://www.w3.org/2001/XMLSchema" xmlns:xs="http://www.w3.org/2001/XMLSchema" xmlns:p="http://schemas.microsoft.com/office/2006/metadata/properties" xmlns:ns2="ce36d04c-c639-4510-9d55-798cea26cb32" xmlns:ns3="0a5b1a9f-7e9b-4ff0-8609-abc31179d249" targetNamespace="http://schemas.microsoft.com/office/2006/metadata/properties" ma:root="true" ma:fieldsID="d47f93e7cb7f822d076264a8b6916976" ns2:_="" ns3:_="">
    <xsd:import namespace="ce36d04c-c639-4510-9d55-798cea26cb32"/>
    <xsd:import namespace="0a5b1a9f-7e9b-4ff0-8609-abc31179d24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36d04c-c639-4510-9d55-798cea26cb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a5b1a9f-7e9b-4ff0-8609-abc31179d24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4E22BF-CE16-4D47-A878-DA91077B13F4}">
  <ds:schemaRefs>
    <ds:schemaRef ds:uri="http://schemas.microsoft.com/office/infopath/2007/PartnerControls"/>
    <ds:schemaRef ds:uri="ce36d04c-c639-4510-9d55-798cea26cb32"/>
    <ds:schemaRef ds:uri="http://purl.org/dc/terms/"/>
    <ds:schemaRef ds:uri="http://purl.org/dc/dcmitype/"/>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0a5b1a9f-7e9b-4ff0-8609-abc31179d249"/>
    <ds:schemaRef ds:uri="http://www.w3.org/XML/1998/namespace"/>
  </ds:schemaRefs>
</ds:datastoreItem>
</file>

<file path=customXml/itemProps2.xml><?xml version="1.0" encoding="utf-8"?>
<ds:datastoreItem xmlns:ds="http://schemas.openxmlformats.org/officeDocument/2006/customXml" ds:itemID="{D4C365A6-8609-4863-B5AC-C45455AA3C69}">
  <ds:schemaRefs>
    <ds:schemaRef ds:uri="http://schemas.microsoft.com/sharepoint/v3/contenttype/forms"/>
  </ds:schemaRefs>
</ds:datastoreItem>
</file>

<file path=customXml/itemProps3.xml><?xml version="1.0" encoding="utf-8"?>
<ds:datastoreItem xmlns:ds="http://schemas.openxmlformats.org/officeDocument/2006/customXml" ds:itemID="{45DAB6B5-4988-4A42-84F3-F23F5015EB56}">
  <ds:schemaRefs>
    <ds:schemaRef ds:uri="0a5b1a9f-7e9b-4ff0-8609-abc31179d249"/>
    <ds:schemaRef ds:uri="ce36d04c-c639-4510-9d55-798cea26cb3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13182</TotalTime>
  <Words>6767</Words>
  <Application>Microsoft Office PowerPoint</Application>
  <PresentationFormat>Widescreen</PresentationFormat>
  <Paragraphs>556</Paragraphs>
  <Slides>40</Slides>
  <Notes>40</Notes>
  <HiddenSlides>0</HiddenSlides>
  <MMClips>40</MMClips>
  <ScaleCrop>false</ScaleCrop>
  <HeadingPairs>
    <vt:vector size="4" baseType="variant">
      <vt:variant>
        <vt:lpstr>Theme</vt:lpstr>
      </vt:variant>
      <vt:variant>
        <vt:i4>8</vt:i4>
      </vt:variant>
      <vt:variant>
        <vt:lpstr>Slide Titles</vt:lpstr>
      </vt:variant>
      <vt:variant>
        <vt:i4>40</vt:i4>
      </vt:variant>
    </vt:vector>
  </HeadingPairs>
  <TitlesOfParts>
    <vt:vector size="48" baseType="lpstr">
      <vt:lpstr>Presentation General Background</vt:lpstr>
      <vt:lpstr>2_Presentation Wind Background</vt:lpstr>
      <vt:lpstr>3_Presentation Oil &amp; Gas Background</vt:lpstr>
      <vt:lpstr>4_Presentation Marine Minerals Background</vt:lpstr>
      <vt:lpstr>1_Presentation Science &amp; Environment Background</vt:lpstr>
      <vt:lpstr>Custom Design</vt:lpstr>
      <vt:lpstr>Presentation New Topic Background</vt:lpstr>
      <vt:lpstr>Presentation End Background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Alison Tagliaferri</dc:creator>
  <cp:lastModifiedBy>O'Brien, Christina N</cp:lastModifiedBy>
  <cp:revision>35</cp:revision>
  <cp:lastPrinted>2023-10-24T19:02:35Z</cp:lastPrinted>
  <dcterms:created xsi:type="dcterms:W3CDTF">2018-09-06T14:21:40Z</dcterms:created>
  <dcterms:modified xsi:type="dcterms:W3CDTF">2024-08-07T18:28:08Z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0x010100498139B26F79D34B967E00459F7F5B4A</vt:lpwstr>
  </property>
  <property fmtid="{D5CDD505-2E9C-101B-9397-08002B2CF9AE}" pid="3" name="MediaServiceImageTags">
    <vt:lpwstr/>
  </property>
</Properties>
</file>